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5" r:id="rId2"/>
    <p:sldMasterId id="2147483672" r:id="rId3"/>
    <p:sldMasterId id="2147483660" r:id="rId4"/>
    <p:sldMasterId id="2147483723" r:id="rId5"/>
  </p:sldMasterIdLst>
  <p:notesMasterIdLst>
    <p:notesMasterId r:id="rId60"/>
  </p:notesMasterIdLst>
  <p:handoutMasterIdLst>
    <p:handoutMasterId r:id="rId61"/>
  </p:handoutMasterIdLst>
  <p:sldIdLst>
    <p:sldId id="256" r:id="rId6"/>
    <p:sldId id="257" r:id="rId7"/>
    <p:sldId id="258" r:id="rId8"/>
    <p:sldId id="325" r:id="rId9"/>
    <p:sldId id="308" r:id="rId10"/>
    <p:sldId id="309" r:id="rId11"/>
    <p:sldId id="268" r:id="rId12"/>
    <p:sldId id="312" r:id="rId13"/>
    <p:sldId id="310" r:id="rId14"/>
    <p:sldId id="311" r:id="rId15"/>
    <p:sldId id="331" r:id="rId16"/>
    <p:sldId id="332" r:id="rId17"/>
    <p:sldId id="341" r:id="rId18"/>
    <p:sldId id="335" r:id="rId19"/>
    <p:sldId id="333" r:id="rId20"/>
    <p:sldId id="342" r:id="rId21"/>
    <p:sldId id="330" r:id="rId22"/>
    <p:sldId id="357" r:id="rId23"/>
    <p:sldId id="340" r:id="rId24"/>
    <p:sldId id="334" r:id="rId25"/>
    <p:sldId id="263" r:id="rId26"/>
    <p:sldId id="324" r:id="rId27"/>
    <p:sldId id="336" r:id="rId28"/>
    <p:sldId id="343" r:id="rId29"/>
    <p:sldId id="350" r:id="rId30"/>
    <p:sldId id="356" r:id="rId31"/>
    <p:sldId id="347" r:id="rId32"/>
    <p:sldId id="344" r:id="rId33"/>
    <p:sldId id="346" r:id="rId34"/>
    <p:sldId id="348" r:id="rId35"/>
    <p:sldId id="358" r:id="rId36"/>
    <p:sldId id="359" r:id="rId37"/>
    <p:sldId id="345" r:id="rId38"/>
    <p:sldId id="351" r:id="rId39"/>
    <p:sldId id="352" r:id="rId40"/>
    <p:sldId id="313" r:id="rId41"/>
    <p:sldId id="314" r:id="rId42"/>
    <p:sldId id="315" r:id="rId43"/>
    <p:sldId id="316" r:id="rId44"/>
    <p:sldId id="317" r:id="rId45"/>
    <p:sldId id="318" r:id="rId46"/>
    <p:sldId id="323" r:id="rId47"/>
    <p:sldId id="354" r:id="rId48"/>
    <p:sldId id="349" r:id="rId49"/>
    <p:sldId id="338" r:id="rId50"/>
    <p:sldId id="355" r:id="rId51"/>
    <p:sldId id="327" r:id="rId52"/>
    <p:sldId id="328" r:id="rId53"/>
    <p:sldId id="319" r:id="rId54"/>
    <p:sldId id="320" r:id="rId55"/>
    <p:sldId id="321" r:id="rId56"/>
    <p:sldId id="322" r:id="rId57"/>
    <p:sldId id="329" r:id="rId58"/>
    <p:sldId id="339" r:id="rId59"/>
  </p:sldIdLst>
  <p:sldSz cx="18288000" cy="10287000"/>
  <p:notesSz cx="6797675" cy="9926638"/>
  <p:embeddedFontLst>
    <p:embeddedFont>
      <p:font typeface="Calibri Light" panose="020F0302020204030204" pitchFamily="34" charset="0"/>
      <p:regular r:id="rId62"/>
      <p:italic r:id="rId63"/>
    </p:embeddedFont>
    <p:embeddedFont>
      <p:font typeface="Anton" panose="020B0604020202020204" charset="0"/>
      <p:regular r:id="rId64"/>
    </p:embeddedFont>
    <p:embeddedFont>
      <p:font typeface="Wingdings 2" panose="05020102010507070707" pitchFamily="18" charset="2"/>
      <p:regular r:id="rId65"/>
    </p:embeddedFont>
    <p:embeddedFont>
      <p:font typeface="Arial Black" panose="020B0A04020102020204" pitchFamily="34" charset="0"/>
      <p:bold r:id="rId66"/>
    </p:embeddedFont>
    <p:embeddedFont>
      <p:font typeface="Glacial Indifference" panose="020B0604020202020204" charset="0"/>
      <p:regular r:id="rId67"/>
    </p:embeddedFont>
    <p:embeddedFont>
      <p:font typeface="Brilliant Signature 1" panose="020B0604020202020204" charset="0"/>
      <p:regular r:id="rId68"/>
    </p:embeddedFont>
    <p:embeddedFont>
      <p:font typeface="Leelawadee UI" panose="020B0502040204020203" pitchFamily="34" charset="-34"/>
      <p:regular r:id="rId69"/>
      <p:bold r:id="rId70"/>
    </p:embeddedFont>
    <p:embeddedFont>
      <p:font typeface="Wingdings 3" panose="05040102010807070707" pitchFamily="18" charset="2"/>
      <p:regular r:id="rId71"/>
    </p:embeddedFont>
    <p:embeddedFont>
      <p:font typeface="Franklin Gothic Book" panose="020B0503020102020204" pitchFamily="34" charset="0"/>
      <p:regular r:id="rId72"/>
      <p:italic r:id="rId73"/>
    </p:embeddedFont>
    <p:embeddedFont>
      <p:font typeface="Mistral" panose="03090702030407020403" pitchFamily="66" charset="0"/>
      <p:regular r:id="rId74"/>
    </p:embeddedFont>
    <p:embeddedFont>
      <p:font typeface="Arial Rounded MT Bold" panose="020F0704030504030204" pitchFamily="34" charset="0"/>
      <p:regular r:id="rId75"/>
    </p:embeddedFont>
    <p:embeddedFont>
      <p:font typeface="Glacial Indifference Italics" panose="020B0604020202020204" charset="0"/>
      <p:regular r:id="rId76"/>
    </p:embeddedFont>
    <p:embeddedFont>
      <p:font typeface="Calibri" panose="020F0502020204030204" pitchFamily="34" charset="0"/>
      <p:regular r:id="rId77"/>
      <p:bold r:id="rId78"/>
      <p:italic r:id="rId79"/>
      <p:boldItalic r:id="rId80"/>
    </p:embeddedFont>
    <p:embeddedFont>
      <p:font typeface="Arial Narrow" panose="020B0606020202030204" pitchFamily="34" charset="0"/>
      <p:regular r:id="rId81"/>
      <p:bold r:id="rId82"/>
      <p:italic r:id="rId83"/>
      <p:boldItalic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566" autoAdjust="0"/>
  </p:normalViewPr>
  <p:slideViewPr>
    <p:cSldViewPr>
      <p:cViewPr varScale="1">
        <p:scale>
          <a:sx n="40" d="100"/>
          <a:sy n="40" d="100"/>
        </p:scale>
        <p:origin x="90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5" d="100"/>
          <a:sy n="45" d="100"/>
        </p:scale>
        <p:origin x="2836"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84" Type="http://schemas.openxmlformats.org/officeDocument/2006/relationships/font" Target="fonts/font23.fntdata"/><Relationship Id="rId7" Type="http://schemas.openxmlformats.org/officeDocument/2006/relationships/slide" Target="slides/slide2.xml"/><Relationship Id="rId71"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font" Target="fonts/font18.fntdata"/><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82" Type="http://schemas.openxmlformats.org/officeDocument/2006/relationships/font" Target="fonts/font21.fntdata"/><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6.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192.168.1.5\datas\DGCOMMUN\2.%20DRH\4.%20FORMATIONS\FORMATION%202024\0.%20Bilan%20Formation%202024\2024%20BILAN%20formation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192.168.1.5\datas\3.%20Portail%20DIRECTIONS\3.%20Rapport%20d'activit&#233;%202024\SIEGE\Tableau%20de%20suivi%20des%20EI_EIG_2024%20v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192.168.1.5\datas\3.%20Portail%20DIRECTIONS\3.%20Rapport%20d'activit&#233;%202024\SIEGE\Tableau%20de%20suivi%20des%20EI_EIG_2024%20v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192.168.1.5\datas\3.%20Portail%20DIRECTIONS\3.%20Rapport%20d'activit&#233;%202024\SIEGE\Tableau%20de%20suivi%20des%20EI_EIG_2024%20v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3" Type="http://schemas.openxmlformats.org/officeDocument/2006/relationships/oleObject" Target="file:///\\192.168.1.5\datas\DGCOMMUN\1.%20Assembl&#233;e%20g&#233;n&#233;rale%20ehs\ASSEMBLEES%20GENERALES\AG%202025\1.%20Notes\ANALYSE%20ETP%20pour%20AG%20.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192.168.1.5\datas\DGCOMMUN\1.%20Assembl&#233;e%20g&#233;n&#233;rale%20ehs\ASSEMBLEES%20GENERALES\AG%202025\1.%20Notes\ANALYSE%20ETP%20pour%20AG%20.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192.168.1.5\datas\DGCOMMUN\1.%20Assembl&#233;e%20g&#233;n&#233;rale%20ehs\ASSEMBLEES%20GENERALES\AG%202025\1.%20Notes\Taux%20absent&#233;isme%202022%20-%202024%20pour%20AG.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[2024 BILAN formations.xlsx]Feuil4!Tableau croisé dynamique6</c:name>
    <c:fmtId val="-1"/>
  </c:pivotSource>
  <c:chart>
    <c:title>
      <c:tx>
        <c:rich>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r>
              <a:rPr lang="en-US" sz="2400"/>
              <a:t>Répartition public formé</a:t>
            </a:r>
          </a:p>
        </c:rich>
      </c:tx>
      <c:layout>
        <c:manualLayout>
          <c:xMode val="edge"/>
          <c:yMode val="edge"/>
          <c:x val="3.9720745566702666E-2"/>
          <c:y val="5.8181818181818182E-2"/>
        </c:manualLayout>
      </c:layout>
      <c:overlay val="0"/>
      <c:spPr>
        <a:noFill/>
        <a:ln>
          <a:noFill/>
        </a:ln>
        <a:effectLst/>
      </c:spPr>
      <c:txPr>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endParaRPr lang="fr-FR"/>
        </a:p>
      </c:txPr>
    </c:title>
    <c:autoTitleDeleted val="0"/>
    <c:pivotFmts>
      <c:pivotFmt>
        <c:idx val="0"/>
      </c:pivotFmt>
      <c:pivotFmt>
        <c:idx val="1"/>
        <c:dLbl>
          <c:idx val="0"/>
          <c:dLblPos val="ctr"/>
          <c:showLegendKey val="0"/>
          <c:showVal val="0"/>
          <c:showCatName val="0"/>
          <c:showSerName val="0"/>
          <c:showPercent val="1"/>
          <c:showBubbleSize val="0"/>
          <c:extLst>
            <c:ext xmlns:c15="http://schemas.microsoft.com/office/drawing/2012/chart" uri="{CE6537A1-D6FC-4f65-9D91-7224C49458BB}"/>
          </c:extLst>
        </c:dLbl>
      </c:pivotFmt>
      <c:pivotFmt>
        <c:idx val="2"/>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marker>
          <c:symbol val="circle"/>
          <c:size val="6"/>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3"/>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xForSave val="1"/>
            </c:ext>
          </c:extLst>
        </c:dLbl>
      </c:pivotFmt>
      <c:pivotFmt>
        <c:idx val="4"/>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15:xForSave val="1"/>
            </c:ext>
          </c:extLst>
        </c:dLbl>
      </c:pivotFmt>
      <c:pivotFmt>
        <c:idx val="5"/>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6"/>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7"/>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8"/>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9"/>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1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5="http://schemas.microsoft.com/office/drawing/2012/chart" uri="{CE6537A1-D6FC-4f65-9D91-7224C49458BB}"/>
          </c:extLst>
        </c:dLbl>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Feuil4!$B$3</c:f>
              <c:strCache>
                <c:ptCount val="1"/>
                <c:pt idx="0">
                  <c:v>Somme de Nb de personnes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4CD6-43E6-8BFF-B0563C6E33CD}"/>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4CD6-43E6-8BFF-B0563C6E33CD}"/>
              </c:ext>
            </c:extLst>
          </c:dPt>
          <c:dLbls>
            <c:dLbl>
              <c:idx val="0"/>
              <c:layout>
                <c:manualLayout>
                  <c:x val="6.4297933570486424E-2"/>
                  <c:y val="2.9090909090909084E-2"/>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manualLayout>
                      <c:w val="0.2885111315400295"/>
                      <c:h val="0.37687272727272725"/>
                    </c:manualLayout>
                  </c15:layout>
                </c:ext>
                <c:ext xmlns:c16="http://schemas.microsoft.com/office/drawing/2014/chart" uri="{C3380CC4-5D6E-409C-BE32-E72D297353CC}">
                  <c16:uniqueId val="{00000001-4CD6-43E6-8BFF-B0563C6E33CD}"/>
                </c:ext>
              </c:extLst>
            </c:dLbl>
            <c:dLbl>
              <c:idx val="1"/>
              <c:layout>
                <c:manualLayout>
                  <c:x val="-0.10152284263959394"/>
                  <c:y val="-8.0000000000000127E-2"/>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accent2"/>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4CD6-43E6-8BFF-B0563C6E33CD}"/>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Feuil4!$A$4:$A$6</c:f>
              <c:strCache>
                <c:ptCount val="2"/>
                <c:pt idx="0">
                  <c:v>personnes accompagnées</c:v>
                </c:pt>
                <c:pt idx="1">
                  <c:v>salariés</c:v>
                </c:pt>
              </c:strCache>
            </c:strRef>
          </c:cat>
          <c:val>
            <c:numRef>
              <c:f>Feuil4!$B$4:$B$6</c:f>
              <c:numCache>
                <c:formatCode>General</c:formatCode>
                <c:ptCount val="2"/>
                <c:pt idx="0">
                  <c:v>59</c:v>
                </c:pt>
                <c:pt idx="1">
                  <c:v>222</c:v>
                </c:pt>
              </c:numCache>
            </c:numRef>
          </c:val>
          <c:extLst>
            <c:ext xmlns:c16="http://schemas.microsoft.com/office/drawing/2014/chart" uri="{C3380CC4-5D6E-409C-BE32-E72D297353CC}">
              <c16:uniqueId val="{00000004-4CD6-43E6-8BFF-B0563C6E33CD}"/>
            </c:ext>
          </c:extLst>
        </c:ser>
        <c:ser>
          <c:idx val="1"/>
          <c:order val="1"/>
          <c:tx>
            <c:strRef>
              <c:f>Feuil4!$C$3</c:f>
              <c:strCache>
                <c:ptCount val="1"/>
                <c:pt idx="0">
                  <c:v>Somme de Nb d'heures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6-4CD6-43E6-8BFF-B0563C6E33CD}"/>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8-4CD6-43E6-8BFF-B0563C6E33CD}"/>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0"/>
              <c:showSerName val="0"/>
              <c:showPercent val="1"/>
              <c:showBubbleSize val="0"/>
              <c:extLst>
                <c:ext xmlns:c16="http://schemas.microsoft.com/office/drawing/2014/chart" uri="{C3380CC4-5D6E-409C-BE32-E72D297353CC}">
                  <c16:uniqueId val="{00000006-4CD6-43E6-8BFF-B0563C6E33CD}"/>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fr-FR"/>
                </a:p>
              </c:txPr>
              <c:dLblPos val="outEnd"/>
              <c:showLegendKey val="0"/>
              <c:showVal val="0"/>
              <c:showCatName val="0"/>
              <c:showSerName val="0"/>
              <c:showPercent val="1"/>
              <c:showBubbleSize val="0"/>
              <c:extLst>
                <c:ext xmlns:c16="http://schemas.microsoft.com/office/drawing/2014/chart" uri="{C3380CC4-5D6E-409C-BE32-E72D297353CC}">
                  <c16:uniqueId val="{00000008-4CD6-43E6-8BFF-B0563C6E33CD}"/>
                </c:ext>
              </c:extLst>
            </c:dLbl>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Feuil4!$A$4:$A$6</c:f>
              <c:strCache>
                <c:ptCount val="2"/>
                <c:pt idx="0">
                  <c:v>personnes accompagnées</c:v>
                </c:pt>
                <c:pt idx="1">
                  <c:v>salariés</c:v>
                </c:pt>
              </c:strCache>
            </c:strRef>
          </c:cat>
          <c:val>
            <c:numRef>
              <c:f>Feuil4!$C$4:$C$6</c:f>
              <c:numCache>
                <c:formatCode>General</c:formatCode>
                <c:ptCount val="2"/>
                <c:pt idx="0">
                  <c:v>326.5</c:v>
                </c:pt>
                <c:pt idx="1">
                  <c:v>5017</c:v>
                </c:pt>
              </c:numCache>
            </c:numRef>
          </c:val>
          <c:extLst>
            <c:ext xmlns:c16="http://schemas.microsoft.com/office/drawing/2014/chart" uri="{C3380CC4-5D6E-409C-BE32-E72D297353CC}">
              <c16:uniqueId val="{00000009-4CD6-43E6-8BFF-B0563C6E33CD}"/>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r>
              <a:rPr lang="fr-FR"/>
              <a:t>part des EI/EIG déclarés selon les structures - 2024 </a:t>
            </a:r>
          </a:p>
        </c:rich>
      </c:tx>
      <c:layout>
        <c:manualLayout>
          <c:xMode val="edge"/>
          <c:yMode val="edge"/>
          <c:x val="0.39026716397292444"/>
          <c:y val="1.4839180453099527E-2"/>
        </c:manualLayout>
      </c:layout>
      <c:overlay val="0"/>
      <c:spPr>
        <a:noFill/>
        <a:ln>
          <a:noFill/>
        </a:ln>
        <a:effectLst/>
      </c:spPr>
      <c:txPr>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Feuil3!$B$13</c:f>
              <c:strCache>
                <c:ptCount val="1"/>
                <c:pt idx="0">
                  <c:v>2024</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001C-4F13-873C-42E46DF7003E}"/>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01C-4F13-873C-42E46DF7003E}"/>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001C-4F13-873C-42E46DF7003E}"/>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001C-4F13-873C-42E46DF7003E}"/>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001C-4F13-873C-42E46DF7003E}"/>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001C-4F13-873C-42E46DF7003E}"/>
              </c:ext>
            </c:extLst>
          </c:dPt>
          <c:dLbls>
            <c:dLbl>
              <c:idx val="0"/>
              <c:layout>
                <c:manualLayout>
                  <c:x val="6.6176470588235156E-2"/>
                  <c:y val="7.5187969924812026E-3"/>
                </c:manualLayout>
              </c:layout>
              <c:spPr>
                <a:noFill/>
                <a:ln>
                  <a:noFill/>
                </a:ln>
                <a:effectLst/>
              </c:spPr>
              <c:txPr>
                <a:bodyPr rot="0" spcFirstLastPara="1" vertOverflow="ellipsis" vert="horz" wrap="square" anchor="ctr" anchorCtr="1"/>
                <a:lstStyle/>
                <a:p>
                  <a:pPr>
                    <a:defRPr sz="200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001C-4F13-873C-42E46DF7003E}"/>
                </c:ext>
              </c:extLst>
            </c:dLbl>
            <c:dLbl>
              <c:idx val="1"/>
              <c:layout>
                <c:manualLayout>
                  <c:x val="5.1470588235294115E-2"/>
                  <c:y val="7.5187969924812026E-3"/>
                </c:manualLayout>
              </c:layout>
              <c:spPr>
                <a:noFill/>
                <a:ln>
                  <a:noFill/>
                </a:ln>
                <a:effectLst/>
              </c:spPr>
              <c:txPr>
                <a:bodyPr rot="0" spcFirstLastPara="1" vertOverflow="ellipsis" vert="horz" wrap="square" anchor="ctr" anchorCtr="1"/>
                <a:lstStyle/>
                <a:p>
                  <a:pPr>
                    <a:defRPr sz="2000" b="1" i="0" u="none" strike="noStrike" kern="1200" spc="0" baseline="0">
                      <a:solidFill>
                        <a:schemeClr val="accent2"/>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001C-4F13-873C-42E46DF7003E}"/>
                </c:ext>
              </c:extLst>
            </c:dLbl>
            <c:dLbl>
              <c:idx val="2"/>
              <c:layout>
                <c:manualLayout>
                  <c:x val="-3.596482949789942E-2"/>
                  <c:y val="-4.1933416582579902E-2"/>
                </c:manualLayout>
              </c:layout>
              <c:spPr>
                <a:noFill/>
                <a:ln>
                  <a:noFill/>
                </a:ln>
                <a:effectLst/>
              </c:spPr>
              <c:txPr>
                <a:bodyPr rot="0" spcFirstLastPara="1" vertOverflow="ellipsis" vert="horz" wrap="square" anchor="ctr" anchorCtr="1"/>
                <a:lstStyle/>
                <a:p>
                  <a:pPr>
                    <a:defRPr sz="2000" b="1" i="0" u="none" strike="noStrike" kern="1200" spc="0" baseline="0">
                      <a:solidFill>
                        <a:schemeClr val="accent3"/>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manualLayout>
                      <c:w val="0.30011078878298109"/>
                      <c:h val="0.21584158371745057"/>
                    </c:manualLayout>
                  </c15:layout>
                </c:ext>
                <c:ext xmlns:c16="http://schemas.microsoft.com/office/drawing/2014/chart" uri="{C3380CC4-5D6E-409C-BE32-E72D297353CC}">
                  <c16:uniqueId val="{00000005-001C-4F13-873C-42E46DF7003E}"/>
                </c:ext>
              </c:extLst>
            </c:dLbl>
            <c:dLbl>
              <c:idx val="3"/>
              <c:spPr>
                <a:noFill/>
                <a:ln>
                  <a:noFill/>
                </a:ln>
                <a:effectLst/>
              </c:spPr>
              <c:txPr>
                <a:bodyPr rot="0" spcFirstLastPara="1" vertOverflow="ellipsis" vert="horz" wrap="square" anchor="ctr" anchorCtr="1"/>
                <a:lstStyle/>
                <a:p>
                  <a:pPr>
                    <a:defRPr sz="2000" b="1" i="0" u="none" strike="noStrike" kern="1200" spc="0" baseline="0">
                      <a:solidFill>
                        <a:schemeClr val="accent4"/>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7-001C-4F13-873C-42E46DF7003E}"/>
                </c:ext>
              </c:extLst>
            </c:dLbl>
            <c:dLbl>
              <c:idx val="4"/>
              <c:layout>
                <c:manualLayout>
                  <c:x val="-8.455882352941177E-2"/>
                  <c:y val="-3.7593984962406013E-2"/>
                </c:manualLayout>
              </c:layout>
              <c:spPr>
                <a:noFill/>
                <a:ln>
                  <a:noFill/>
                </a:ln>
                <a:effectLst/>
              </c:spPr>
              <c:txPr>
                <a:bodyPr rot="0" spcFirstLastPara="1" vertOverflow="ellipsis" vert="horz" wrap="square" anchor="ctr" anchorCtr="1"/>
                <a:lstStyle/>
                <a:p>
                  <a:pPr>
                    <a:defRPr sz="2000" b="1" i="0" u="none" strike="noStrike" kern="1200" spc="0" baseline="0">
                      <a:solidFill>
                        <a:schemeClr val="accent5"/>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001C-4F13-873C-42E46DF7003E}"/>
                </c:ext>
              </c:extLst>
            </c:dLbl>
            <c:dLbl>
              <c:idx val="5"/>
              <c:layout>
                <c:manualLayout>
                  <c:x val="-0.17011092692360824"/>
                  <c:y val="-0.10526318517128828"/>
                </c:manualLayout>
              </c:layout>
              <c:spPr>
                <a:noFill/>
                <a:ln>
                  <a:noFill/>
                </a:ln>
                <a:effectLst/>
              </c:spPr>
              <c:txPr>
                <a:bodyPr rot="0" spcFirstLastPara="1" vertOverflow="ellipsis" vert="horz" wrap="square" anchor="ctr" anchorCtr="1"/>
                <a:lstStyle/>
                <a:p>
                  <a:pPr>
                    <a:defRPr sz="2000" b="1" i="0" u="none" strike="noStrike" kern="1200" spc="0" baseline="0">
                      <a:solidFill>
                        <a:schemeClr val="accent6"/>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001C-4F13-873C-42E46DF7003E}"/>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Feuil3!$A$14:$A$19</c:f>
              <c:strCache>
                <c:ptCount val="6"/>
                <c:pt idx="0">
                  <c:v>ESAT</c:v>
                </c:pt>
                <c:pt idx="1">
                  <c:v>FAM</c:v>
                </c:pt>
                <c:pt idx="2">
                  <c:v>Foyer Jean Caurant</c:v>
                </c:pt>
                <c:pt idx="3">
                  <c:v>Résidences</c:v>
                </c:pt>
                <c:pt idx="4">
                  <c:v>SAMSAH </c:v>
                </c:pt>
                <c:pt idx="5">
                  <c:v>SAVS </c:v>
                </c:pt>
              </c:strCache>
            </c:strRef>
          </c:cat>
          <c:val>
            <c:numRef>
              <c:f>Feuil3!$B$14:$B$19</c:f>
              <c:numCache>
                <c:formatCode>General</c:formatCode>
                <c:ptCount val="6"/>
                <c:pt idx="0">
                  <c:v>12</c:v>
                </c:pt>
                <c:pt idx="1">
                  <c:v>2</c:v>
                </c:pt>
                <c:pt idx="2">
                  <c:v>13</c:v>
                </c:pt>
                <c:pt idx="3">
                  <c:v>0</c:v>
                </c:pt>
                <c:pt idx="4">
                  <c:v>7</c:v>
                </c:pt>
                <c:pt idx="5">
                  <c:v>2</c:v>
                </c:pt>
              </c:numCache>
            </c:numRef>
          </c:val>
          <c:extLst>
            <c:ext xmlns:c16="http://schemas.microsoft.com/office/drawing/2014/chart" uri="{C3380CC4-5D6E-409C-BE32-E72D297353CC}">
              <c16:uniqueId val="{0000000C-001C-4F13-873C-42E46DF7003E}"/>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2000"/>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[Tableau de suivi des EI_EIG_2024 v2.xlsx]nature!Tableau croisé dynamique5</c:name>
    <c:fmtId val="-1"/>
  </c:pivotSource>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fr-FR" b="1" dirty="0"/>
              <a:t>Part des EI selon leur nature - en % - 2024</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fr-FR"/>
        </a:p>
      </c:txPr>
    </c:title>
    <c:autoTitleDeleted val="0"/>
    <c:pivotFmts>
      <c:pivotFmt>
        <c:idx val="0"/>
        <c:dLbl>
          <c:idx val="0"/>
          <c:dLblPos val="bestFit"/>
          <c:showLegendKey val="0"/>
          <c:showVal val="1"/>
          <c:showCatName val="0"/>
          <c:showSerName val="0"/>
          <c:showPercent val="0"/>
          <c:showBubbleSize val="0"/>
          <c:extLst>
            <c:ext xmlns:c15="http://schemas.microsoft.com/office/drawing/2012/chart" uri="{CE6537A1-D6FC-4f65-9D91-7224C49458BB}"/>
          </c:extLst>
        </c:dLbl>
      </c:pivotFmt>
      <c:pivotFmt>
        <c:idx val="1"/>
        <c:dLbl>
          <c:idx val="0"/>
          <c:dLblPos val="ctr"/>
          <c:showLegendKey val="0"/>
          <c:showVal val="1"/>
          <c:showCatName val="0"/>
          <c:showSerName val="0"/>
          <c:showPercent val="1"/>
          <c:showBubbleSize val="0"/>
          <c:extLst>
            <c:ext xmlns:c15="http://schemas.microsoft.com/office/drawing/2012/chart" uri="{CE6537A1-D6FC-4f65-9D91-7224C49458BB}"/>
          </c:extLst>
        </c:dLbl>
      </c:pivotFmt>
      <c:pivotFmt>
        <c:idx val="2"/>
        <c:dLbl>
          <c:idx val="0"/>
          <c:layout>
            <c:manualLayout>
              <c:x val="5.7924540682414698E-2"/>
              <c:y val="4.1008675998833483E-2"/>
            </c:manualLayout>
          </c:layout>
          <c:dLblPos val="bestFit"/>
          <c:showLegendKey val="0"/>
          <c:showVal val="1"/>
          <c:showCatName val="0"/>
          <c:showSerName val="0"/>
          <c:showPercent val="1"/>
          <c:showBubbleSize val="0"/>
          <c:extLst>
            <c:ext xmlns:c15="http://schemas.microsoft.com/office/drawing/2012/chart" uri="{CE6537A1-D6FC-4f65-9D91-7224C49458BB}"/>
          </c:extLst>
        </c:dLbl>
      </c:pivotFmt>
      <c:pivotFmt>
        <c:idx val="3"/>
        <c:dLbl>
          <c:idx val="0"/>
          <c:layout>
            <c:manualLayout>
              <c:x val="3.8335301837270318E-2"/>
              <c:y val="4.2287474482356376E-2"/>
            </c:manualLayout>
          </c:layout>
          <c:dLblPos val="bestFit"/>
          <c:showLegendKey val="0"/>
          <c:showVal val="1"/>
          <c:showCatName val="0"/>
          <c:showSerName val="0"/>
          <c:showPercent val="1"/>
          <c:showBubbleSize val="0"/>
          <c:extLst>
            <c:ext xmlns:c15="http://schemas.microsoft.com/office/drawing/2012/chart" uri="{CE6537A1-D6FC-4f65-9D91-7224C49458BB}"/>
          </c:extLst>
        </c:dLbl>
      </c:pivotFmt>
      <c:pivotFmt>
        <c:idx val="4"/>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5"/>
        <c:spPr>
          <a:solidFill>
            <a:schemeClr val="accent1"/>
          </a:solidFill>
          <a:ln w="25400">
            <a:solidFill>
              <a:schemeClr val="lt1"/>
            </a:solidFill>
          </a:ln>
          <a:effectLst/>
          <a:sp3d contourW="25400">
            <a:contourClr>
              <a:schemeClr val="lt1"/>
            </a:contourClr>
          </a:sp3d>
        </c:spPr>
      </c:pivotFmt>
      <c:pivotFmt>
        <c:idx val="6"/>
        <c:spPr>
          <a:solidFill>
            <a:schemeClr val="accent1"/>
          </a:solidFill>
          <a:ln w="25400">
            <a:solidFill>
              <a:schemeClr val="lt1"/>
            </a:solidFill>
          </a:ln>
          <a:effectLst/>
          <a:sp3d contourW="25400">
            <a:contourClr>
              <a:schemeClr val="lt1"/>
            </a:contourClr>
          </a:sp3d>
        </c:spPr>
      </c:pivotFmt>
      <c:pivotFmt>
        <c:idx val="7"/>
        <c:spPr>
          <a:solidFill>
            <a:schemeClr val="accent1"/>
          </a:solidFill>
          <a:ln w="25400">
            <a:solidFill>
              <a:schemeClr val="lt1"/>
            </a:solidFill>
          </a:ln>
          <a:effectLst/>
          <a:sp3d contourW="25400">
            <a:contourClr>
              <a:schemeClr val="lt1"/>
            </a:contourClr>
          </a:sp3d>
        </c:spPr>
      </c:pivotFmt>
      <c:pivotFmt>
        <c:idx val="8"/>
        <c:spPr>
          <a:solidFill>
            <a:schemeClr val="accent1"/>
          </a:solidFill>
          <a:ln w="25400">
            <a:solidFill>
              <a:schemeClr val="lt1"/>
            </a:solidFill>
          </a:ln>
          <a:effectLst/>
          <a:sp3d contourW="25400">
            <a:contourClr>
              <a:schemeClr val="lt1"/>
            </a:contourClr>
          </a:sp3d>
        </c:spPr>
      </c:pivotFmt>
      <c:pivotFmt>
        <c:idx val="9"/>
        <c:spPr>
          <a:solidFill>
            <a:schemeClr val="accent1"/>
          </a:solidFill>
          <a:ln w="25400">
            <a:solidFill>
              <a:schemeClr val="lt1"/>
            </a:solidFill>
          </a:ln>
          <a:effectLst/>
          <a:sp3d contourW="25400">
            <a:contourClr>
              <a:schemeClr val="lt1"/>
            </a:contourClr>
          </a:sp3d>
        </c:spPr>
      </c:pivotFmt>
      <c:pivotFmt>
        <c:idx val="10"/>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1"/>
        <c:spPr>
          <a:solidFill>
            <a:schemeClr val="accent1"/>
          </a:solidFill>
          <a:ln w="25400">
            <a:solidFill>
              <a:schemeClr val="lt1"/>
            </a:solidFill>
          </a:ln>
          <a:effectLst/>
          <a:sp3d contourW="25400">
            <a:contourClr>
              <a:schemeClr val="lt1"/>
            </a:contourClr>
          </a:sp3d>
        </c:spPr>
      </c:pivotFmt>
      <c:pivotFmt>
        <c:idx val="12"/>
        <c:spPr>
          <a:solidFill>
            <a:schemeClr val="accent1"/>
          </a:solidFill>
          <a:ln w="25400">
            <a:solidFill>
              <a:schemeClr val="lt1"/>
            </a:solidFill>
          </a:ln>
          <a:effectLst/>
          <a:sp3d contourW="25400">
            <a:contourClr>
              <a:schemeClr val="lt1"/>
            </a:contourClr>
          </a:sp3d>
        </c:spPr>
      </c:pivotFmt>
      <c:pivotFmt>
        <c:idx val="13"/>
        <c:spPr>
          <a:solidFill>
            <a:schemeClr val="accent1"/>
          </a:solidFill>
          <a:ln w="25400">
            <a:solidFill>
              <a:schemeClr val="lt1"/>
            </a:solidFill>
          </a:ln>
          <a:effectLst/>
          <a:sp3d contourW="25400">
            <a:contourClr>
              <a:schemeClr val="lt1"/>
            </a:contourClr>
          </a:sp3d>
        </c:spPr>
      </c:pivotFmt>
      <c:pivotFmt>
        <c:idx val="14"/>
        <c:spPr>
          <a:solidFill>
            <a:schemeClr val="accent1"/>
          </a:solidFill>
          <a:ln w="25400">
            <a:solidFill>
              <a:schemeClr val="lt1"/>
            </a:solidFill>
          </a:ln>
          <a:effectLst/>
          <a:sp3d contourW="25400">
            <a:contourClr>
              <a:schemeClr val="lt1"/>
            </a:contourClr>
          </a:sp3d>
        </c:spPr>
      </c:pivotFmt>
      <c:pivotFmt>
        <c:idx val="15"/>
        <c:spPr>
          <a:solidFill>
            <a:schemeClr val="accent1"/>
          </a:solidFill>
          <a:ln w="25400">
            <a:solidFill>
              <a:schemeClr val="lt1"/>
            </a:solidFill>
          </a:ln>
          <a:effectLst/>
          <a:sp3d contourW="25400">
            <a:contourClr>
              <a:schemeClr val="lt1"/>
            </a:contourClr>
          </a:sp3d>
        </c:spPr>
      </c:pivotFmt>
      <c:pivotFmt>
        <c:idx val="16"/>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7"/>
        <c:spPr>
          <a:solidFill>
            <a:schemeClr val="accent1"/>
          </a:solidFill>
          <a:ln w="25400">
            <a:solidFill>
              <a:schemeClr val="lt1"/>
            </a:solidFill>
          </a:ln>
          <a:effectLst/>
          <a:sp3d contourW="25400">
            <a:contourClr>
              <a:schemeClr val="lt1"/>
            </a:contourClr>
          </a:sp3d>
        </c:spPr>
      </c:pivotFmt>
      <c:pivotFmt>
        <c:idx val="18"/>
        <c:spPr>
          <a:solidFill>
            <a:schemeClr val="accent1"/>
          </a:solidFill>
          <a:ln w="25400">
            <a:solidFill>
              <a:schemeClr val="lt1"/>
            </a:solidFill>
          </a:ln>
          <a:effectLst/>
          <a:sp3d contourW="25400">
            <a:contourClr>
              <a:schemeClr val="lt1"/>
            </a:contourClr>
          </a:sp3d>
        </c:spPr>
      </c:pivotFmt>
      <c:pivotFmt>
        <c:idx val="19"/>
        <c:spPr>
          <a:solidFill>
            <a:schemeClr val="accent1"/>
          </a:solidFill>
          <a:ln w="25400">
            <a:solidFill>
              <a:schemeClr val="lt1"/>
            </a:solidFill>
          </a:ln>
          <a:effectLst/>
          <a:sp3d contourW="25400">
            <a:contourClr>
              <a:schemeClr val="lt1"/>
            </a:contourClr>
          </a:sp3d>
        </c:spPr>
      </c:pivotFmt>
      <c:pivotFmt>
        <c:idx val="20"/>
        <c:spPr>
          <a:solidFill>
            <a:schemeClr val="accent1"/>
          </a:solidFill>
          <a:ln w="25400">
            <a:solidFill>
              <a:schemeClr val="lt1"/>
            </a:solidFill>
          </a:ln>
          <a:effectLst/>
          <a:sp3d contourW="25400">
            <a:contourClr>
              <a:schemeClr val="lt1"/>
            </a:contourClr>
          </a:sp3d>
        </c:spPr>
      </c:pivotFmt>
      <c:pivotFmt>
        <c:idx val="21"/>
        <c:spPr>
          <a:solidFill>
            <a:schemeClr val="accent1"/>
          </a:solidFill>
          <a:ln w="25400">
            <a:solidFill>
              <a:schemeClr val="lt1"/>
            </a:solidFill>
          </a:ln>
          <a:effectLst/>
          <a:sp3d contourW="25400">
            <a:contourClr>
              <a:schemeClr val="lt1"/>
            </a:contourClr>
          </a:sp3d>
        </c:spPr>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nature!$B$3</c:f>
              <c:strCache>
                <c:ptCount val="1"/>
                <c:pt idx="0">
                  <c:v>Total</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6F6-45D9-B28E-CAD889E3B76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66F6-45D9-B28E-CAD889E3B76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66F6-45D9-B28E-CAD889E3B76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66F6-45D9-B28E-CAD889E3B76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66F6-45D9-B28E-CAD889E3B76B}"/>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nature!$A$4:$A$9</c:f>
              <c:strCache>
                <c:ptCount val="5"/>
                <c:pt idx="0">
                  <c:v>COMPORTEMENT</c:v>
                </c:pt>
                <c:pt idx="1">
                  <c:v>HYGIENE ET SECURITE</c:v>
                </c:pt>
                <c:pt idx="2">
                  <c:v>LOGISTIQUE</c:v>
                </c:pt>
                <c:pt idx="3">
                  <c:v>MEDICAL</c:v>
                </c:pt>
                <c:pt idx="4">
                  <c:v>MULTIPLE</c:v>
                </c:pt>
              </c:strCache>
            </c:strRef>
          </c:cat>
          <c:val>
            <c:numRef>
              <c:f>nature!$B$4:$B$9</c:f>
              <c:numCache>
                <c:formatCode>General</c:formatCode>
                <c:ptCount val="5"/>
                <c:pt idx="0">
                  <c:v>14</c:v>
                </c:pt>
                <c:pt idx="1">
                  <c:v>7</c:v>
                </c:pt>
                <c:pt idx="2">
                  <c:v>10</c:v>
                </c:pt>
                <c:pt idx="3">
                  <c:v>2</c:v>
                </c:pt>
                <c:pt idx="4">
                  <c:v>3</c:v>
                </c:pt>
              </c:numCache>
            </c:numRef>
          </c:val>
          <c:extLst>
            <c:ext xmlns:c16="http://schemas.microsoft.com/office/drawing/2014/chart" uri="{C3380CC4-5D6E-409C-BE32-E72D297353CC}">
              <c16:uniqueId val="{0000000A-66F6-45D9-B28E-CAD889E3B76B}"/>
            </c:ext>
          </c:extLst>
        </c:ser>
        <c:dLbls>
          <c:dLblPos val="bestFit"/>
          <c:showLegendKey val="0"/>
          <c:showVal val="1"/>
          <c:showCatName val="0"/>
          <c:showSerName val="0"/>
          <c:showPercent val="0"/>
          <c:showBubbleSize val="0"/>
          <c:showLeaderLines val="1"/>
        </c:dLbls>
      </c:pie3D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2000"/>
      </a:pPr>
      <a:endParaRPr lang="fr-FR"/>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1" i="0" u="none" strike="noStrike" kern="1200" cap="all" baseline="0">
                <a:solidFill>
                  <a:schemeClr val="tx1">
                    <a:lumMod val="65000"/>
                    <a:lumOff val="35000"/>
                  </a:schemeClr>
                </a:solidFill>
                <a:latin typeface="+mn-lt"/>
                <a:ea typeface="+mn-ea"/>
                <a:cs typeface="+mn-cs"/>
              </a:defRPr>
            </a:pPr>
            <a:r>
              <a:rPr lang="fr-FR" sz="2400" dirty="0"/>
              <a:t>Mesures immédiates prises au regard de l'évènement indésirable</a:t>
            </a:r>
          </a:p>
        </c:rich>
      </c:tx>
      <c:layout/>
      <c:overlay val="0"/>
      <c:spPr>
        <a:noFill/>
        <a:ln>
          <a:noFill/>
        </a:ln>
        <a:effectLst/>
      </c:spPr>
      <c:txPr>
        <a:bodyPr rot="0" spcFirstLastPara="1" vertOverflow="ellipsis" vert="horz" wrap="square" anchor="ctr" anchorCtr="1"/>
        <a:lstStyle/>
        <a:p>
          <a:pPr>
            <a:defRPr sz="288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'mesures prises'!$A$26</c:f>
              <c:strCache>
                <c:ptCount val="1"/>
                <c:pt idx="0">
                  <c:v>Mesures immédiates prises au regard de l'évènement indésirable</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C9A4-480D-9376-93940844F5BC}"/>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C9A4-480D-9376-93940844F5BC}"/>
              </c:ext>
            </c:extLst>
          </c:dPt>
          <c:dLbls>
            <c:dLbl>
              <c:idx val="0"/>
              <c:layout>
                <c:manualLayout>
                  <c:x val="0.22232552385869789"/>
                  <c:y val="0.26917840070178778"/>
                </c:manualLayout>
              </c:layout>
              <c:spPr>
                <a:noFill/>
                <a:ln>
                  <a:noFill/>
                </a:ln>
                <a:effectLst/>
              </c:spPr>
              <c:txPr>
                <a:bodyPr rot="0" spcFirstLastPara="1" vertOverflow="ellipsis" vert="horz" wrap="square" anchor="ctr" anchorCtr="1"/>
                <a:lstStyle/>
                <a:p>
                  <a:pPr>
                    <a:defRPr sz="2400" b="1" i="0" u="none" strike="noStrike" kern="1200" spc="0" baseline="0">
                      <a:solidFill>
                        <a:schemeClr val="accent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C9A4-480D-9376-93940844F5BC}"/>
                </c:ext>
              </c:extLst>
            </c:dLbl>
            <c:dLbl>
              <c:idx val="1"/>
              <c:layout>
                <c:manualLayout>
                  <c:x val="-0.23164763458401308"/>
                  <c:y val="-0.14285714285714285"/>
                </c:manualLayout>
              </c:layout>
              <c:spPr>
                <a:noFill/>
                <a:ln>
                  <a:noFill/>
                </a:ln>
                <a:effectLst/>
              </c:spPr>
              <c:txPr>
                <a:bodyPr rot="0" spcFirstLastPara="1" vertOverflow="ellipsis" vert="horz" wrap="square" anchor="ctr" anchorCtr="1"/>
                <a:lstStyle/>
                <a:p>
                  <a:pPr>
                    <a:defRPr sz="2400" b="1" i="0" u="none" strike="noStrike" kern="1200" spc="0" baseline="0">
                      <a:solidFill>
                        <a:schemeClr val="accent2"/>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C9A4-480D-9376-93940844F5BC}"/>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'mesures prises'!$B$25:$C$25</c:f>
              <c:strCache>
                <c:ptCount val="2"/>
                <c:pt idx="0">
                  <c:v>non renseigné</c:v>
                </c:pt>
                <c:pt idx="1">
                  <c:v>oui</c:v>
                </c:pt>
              </c:strCache>
            </c:strRef>
          </c:cat>
          <c:val>
            <c:numRef>
              <c:f>'mesures prises'!$B$26:$C$26</c:f>
              <c:numCache>
                <c:formatCode>General</c:formatCode>
                <c:ptCount val="2"/>
                <c:pt idx="0">
                  <c:v>2</c:v>
                </c:pt>
                <c:pt idx="1">
                  <c:v>34</c:v>
                </c:pt>
              </c:numCache>
            </c:numRef>
          </c:val>
          <c:extLst>
            <c:ext xmlns:c16="http://schemas.microsoft.com/office/drawing/2014/chart" uri="{C3380CC4-5D6E-409C-BE32-E72D297353CC}">
              <c16:uniqueId val="{00000004-C9A4-480D-9376-93940844F5BC}"/>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2400"/>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r-FR"/>
              <a:t>Répartition des dépenses R 2024</a:t>
            </a:r>
          </a:p>
        </c:rich>
      </c:tx>
      <c:layout>
        <c:manualLayout>
          <c:xMode val="edge"/>
          <c:yMode val="edge"/>
          <c:x val="0.22627102020719425"/>
          <c:y val="2.0512820512820513E-2"/>
        </c:manualLayout>
      </c:layout>
      <c:overlay val="0"/>
    </c:title>
    <c:autoTitleDeleted val="0"/>
    <c:plotArea>
      <c:layout>
        <c:manualLayout>
          <c:layoutTarget val="inner"/>
          <c:xMode val="edge"/>
          <c:yMode val="edge"/>
          <c:x val="6.1187566152446381E-2"/>
          <c:y val="0.13439863584022449"/>
          <c:w val="0.88498840769903764"/>
          <c:h val="0.38868419413674976"/>
        </c:manualLayout>
      </c:layout>
      <c:barChart>
        <c:barDir val="col"/>
        <c:grouping val="clustered"/>
        <c:varyColors val="0"/>
        <c:ser>
          <c:idx val="0"/>
          <c:order val="0"/>
          <c:spPr>
            <a:solidFill>
              <a:srgbClr val="4F81BD"/>
            </a:solidFill>
            <a:ln w="25400">
              <a:no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'Graph répartition charge '!$A$23:$A$31</c:f>
              <c:strCache>
                <c:ptCount val="9"/>
                <c:pt idx="0">
                  <c:v>Personnel </c:v>
                </c:pt>
                <c:pt idx="1">
                  <c:v>Impôt et taxes</c:v>
                </c:pt>
                <c:pt idx="2">
                  <c:v>Achats</c:v>
                </c:pt>
                <c:pt idx="3">
                  <c:v>Electricité - Eau -Gaz</c:v>
                </c:pt>
                <c:pt idx="4">
                  <c:v>Charges externes</c:v>
                </c:pt>
                <c:pt idx="5">
                  <c:v>Location</c:v>
                </c:pt>
                <c:pt idx="6">
                  <c:v>Intérim </c:v>
                </c:pt>
                <c:pt idx="7">
                  <c:v>Dotations et Provisions</c:v>
                </c:pt>
                <c:pt idx="8">
                  <c:v>Autre charges dont 142 k€ charges financières</c:v>
                </c:pt>
              </c:strCache>
            </c:strRef>
          </c:cat>
          <c:val>
            <c:numRef>
              <c:f>'Graph répartition charge '!$C$23:$C$31</c:f>
              <c:numCache>
                <c:formatCode>0%</c:formatCode>
                <c:ptCount val="9"/>
                <c:pt idx="0">
                  <c:v>0.5488492763770817</c:v>
                </c:pt>
                <c:pt idx="1">
                  <c:v>4.4697071485457665E-2</c:v>
                </c:pt>
                <c:pt idx="2">
                  <c:v>5.9065212458199033E-2</c:v>
                </c:pt>
                <c:pt idx="3">
                  <c:v>2.8937260675452412E-2</c:v>
                </c:pt>
                <c:pt idx="4">
                  <c:v>0.17557590936807749</c:v>
                </c:pt>
                <c:pt idx="5">
                  <c:v>3.2578810578828339E-2</c:v>
                </c:pt>
                <c:pt idx="6">
                  <c:v>1.4632688289510245E-2</c:v>
                </c:pt>
                <c:pt idx="7">
                  <c:v>8.7955320873499929E-2</c:v>
                </c:pt>
                <c:pt idx="8">
                  <c:v>7.7084498938932945E-3</c:v>
                </c:pt>
              </c:numCache>
            </c:numRef>
          </c:val>
          <c:extLst>
            <c:ext xmlns:c16="http://schemas.microsoft.com/office/drawing/2014/chart" uri="{C3380CC4-5D6E-409C-BE32-E72D297353CC}">
              <c16:uniqueId val="{00000000-C064-41A7-81B5-E78FA1CE1E24}"/>
            </c:ext>
          </c:extLst>
        </c:ser>
        <c:dLbls>
          <c:dLblPos val="outEnd"/>
          <c:showLegendKey val="0"/>
          <c:showVal val="1"/>
          <c:showCatName val="0"/>
          <c:showSerName val="0"/>
          <c:showPercent val="0"/>
          <c:showBubbleSize val="0"/>
        </c:dLbls>
        <c:gapWidth val="219"/>
        <c:overlap val="-27"/>
        <c:axId val="822308463"/>
        <c:axId val="1"/>
      </c:barChart>
      <c:catAx>
        <c:axId val="822308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fr-FR"/>
          </a:p>
        </c:txPr>
        <c:crossAx val="1"/>
        <c:crosses val="autoZero"/>
        <c:auto val="1"/>
        <c:lblAlgn val="ctr"/>
        <c:lblOffset val="100"/>
        <c:noMultiLvlLbl val="0"/>
      </c:catAx>
      <c:valAx>
        <c:axId val="1"/>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822308463"/>
        <c:crosses val="autoZero"/>
        <c:crossBetween val="between"/>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sz="2000"/>
      </a:pPr>
      <a:endParaRPr lang="fr-FR"/>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baseline="0">
                <a:solidFill>
                  <a:schemeClr val="dk1"/>
                </a:solidFill>
                <a:latin typeface="+mn-lt"/>
                <a:ea typeface="+mn-ea"/>
                <a:cs typeface="+mn-cs"/>
              </a:defRPr>
            </a:pPr>
            <a:r>
              <a:rPr lang="fr-FR"/>
              <a:t>Evolution en nombres d'agents</a:t>
            </a:r>
          </a:p>
        </c:rich>
      </c:tx>
      <c:layout/>
      <c:overlay val="0"/>
      <c:spPr>
        <a:noFill/>
        <a:ln>
          <a:noFill/>
        </a:ln>
        <a:effectLst/>
      </c:spPr>
      <c:txPr>
        <a:bodyPr rot="0" spcFirstLastPara="1" vertOverflow="ellipsis" vert="horz" wrap="square" anchor="ctr" anchorCtr="1"/>
        <a:lstStyle/>
        <a:p>
          <a:pPr>
            <a:defRPr sz="1920" b="1" i="0" u="none" strike="noStrike" kern="1200" baseline="0">
              <a:solidFill>
                <a:schemeClr val="dk1"/>
              </a:solidFill>
              <a:latin typeface="+mn-lt"/>
              <a:ea typeface="+mn-ea"/>
              <a:cs typeface="+mn-cs"/>
            </a:defRPr>
          </a:pPr>
          <a:endParaRPr lang="fr-FR"/>
        </a:p>
      </c:txPr>
    </c:title>
    <c:autoTitleDeleted val="0"/>
    <c:plotArea>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ln>
              <a:effectLst/>
            </c:spPr>
            <c:trendlineType val="linear"/>
            <c:dispRSqr val="0"/>
            <c:dispEq val="0"/>
          </c:trendline>
          <c:cat>
            <c:numRef>
              <c:f>'TCD '!$A$21:$D$21</c:f>
              <c:numCache>
                <c:formatCode>General</c:formatCode>
                <c:ptCount val="4"/>
                <c:pt idx="0">
                  <c:v>2021</c:v>
                </c:pt>
                <c:pt idx="1">
                  <c:v>2022</c:v>
                </c:pt>
                <c:pt idx="2">
                  <c:v>2023</c:v>
                </c:pt>
                <c:pt idx="3">
                  <c:v>2024</c:v>
                </c:pt>
              </c:numCache>
            </c:numRef>
          </c:cat>
          <c:val>
            <c:numRef>
              <c:f>'TCD '!$A$22:$D$22</c:f>
              <c:numCache>
                <c:formatCode>General</c:formatCode>
                <c:ptCount val="4"/>
                <c:pt idx="0">
                  <c:v>113</c:v>
                </c:pt>
                <c:pt idx="1">
                  <c:v>112</c:v>
                </c:pt>
                <c:pt idx="2">
                  <c:v>120</c:v>
                </c:pt>
                <c:pt idx="3">
                  <c:v>131</c:v>
                </c:pt>
              </c:numCache>
            </c:numRef>
          </c:val>
          <c:extLst>
            <c:ext xmlns:c16="http://schemas.microsoft.com/office/drawing/2014/chart" uri="{C3380CC4-5D6E-409C-BE32-E72D297353CC}">
              <c16:uniqueId val="{00000000-A05D-4BAD-AC74-91CFD1D5B646}"/>
            </c:ext>
          </c:extLst>
        </c:ser>
        <c:dLbls>
          <c:dLblPos val="outEnd"/>
          <c:showLegendKey val="0"/>
          <c:showVal val="1"/>
          <c:showCatName val="0"/>
          <c:showSerName val="0"/>
          <c:showPercent val="0"/>
          <c:showBubbleSize val="0"/>
        </c:dLbls>
        <c:gapWidth val="115"/>
        <c:overlap val="-20"/>
        <c:axId val="1144077504"/>
        <c:axId val="1144094560"/>
      </c:barChart>
      <c:catAx>
        <c:axId val="1144077504"/>
        <c:scaling>
          <c:orientation val="minMax"/>
        </c:scaling>
        <c:delete val="0"/>
        <c:axPos val="l"/>
        <c:title>
          <c:layout/>
          <c:overlay val="0"/>
          <c:spPr>
            <a:noFill/>
            <a:ln>
              <a:noFill/>
            </a:ln>
            <a:effectLst/>
          </c:spPr>
          <c:txPr>
            <a:bodyPr rot="-540000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fr-FR"/>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fr-FR"/>
          </a:p>
        </c:txPr>
        <c:crossAx val="1144094560"/>
        <c:crosses val="autoZero"/>
        <c:auto val="1"/>
        <c:lblAlgn val="ctr"/>
        <c:lblOffset val="100"/>
        <c:noMultiLvlLbl val="0"/>
      </c:catAx>
      <c:valAx>
        <c:axId val="1144094560"/>
        <c:scaling>
          <c:orientation val="minMax"/>
        </c:scaling>
        <c:delete val="0"/>
        <c:axPos val="b"/>
        <c:title>
          <c:layout/>
          <c:overlay val="0"/>
          <c:spPr>
            <a:noFill/>
            <a:ln>
              <a:noFill/>
            </a:ln>
            <a:effectLst/>
          </c:spPr>
          <c:txPr>
            <a:bodyPr rot="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fr-FR"/>
          </a:p>
        </c:txPr>
        <c:crossAx val="114407750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chemeClr val="dk1"/>
                </a:solidFill>
                <a:latin typeface="+mn-lt"/>
                <a:ea typeface="+mn-ea"/>
                <a:cs typeface="+mn-cs"/>
              </a:defRPr>
            </a:pPr>
            <a:endParaRPr lang="fr-FR"/>
          </a:p>
        </c:txPr>
      </c:dTable>
      <c:spPr>
        <a:noFill/>
        <a:ln>
          <a:noFill/>
        </a:ln>
        <a:effectLst/>
      </c:spPr>
    </c:plotArea>
    <c:plotVisOnly val="1"/>
    <c:dispBlanksAs val="gap"/>
    <c:showDLblsOverMax val="0"/>
  </c:chart>
  <c:spPr>
    <a:no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c:spPr>
  <c:txPr>
    <a:bodyPr/>
    <a:lstStyle/>
    <a:p>
      <a:pPr>
        <a:defRPr sz="1600">
          <a:solidFill>
            <a:schemeClr val="dk1"/>
          </a:solidFill>
          <a:latin typeface="+mn-lt"/>
          <a:ea typeface="+mn-ea"/>
          <a:cs typeface="+mn-cs"/>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baseline="0">
                <a:solidFill>
                  <a:schemeClr val="dk1"/>
                </a:solidFill>
                <a:latin typeface="+mn-lt"/>
                <a:ea typeface="+mn-ea"/>
                <a:cs typeface="+mn-cs"/>
              </a:defRPr>
            </a:pPr>
            <a:r>
              <a:rPr lang="fr-FR"/>
              <a:t>Evolution en ETP </a:t>
            </a:r>
          </a:p>
        </c:rich>
      </c:tx>
      <c:layout>
        <c:manualLayout>
          <c:xMode val="edge"/>
          <c:yMode val="edge"/>
          <c:x val="0.45984011373578304"/>
          <c:y val="2.7777777777777776E-2"/>
        </c:manualLayout>
      </c:layout>
      <c:overlay val="0"/>
      <c:spPr>
        <a:noFill/>
        <a:ln>
          <a:noFill/>
        </a:ln>
        <a:effectLst/>
      </c:spPr>
      <c:txPr>
        <a:bodyPr rot="0" spcFirstLastPara="1" vertOverflow="ellipsis" vert="horz" wrap="square" anchor="ctr" anchorCtr="1"/>
        <a:lstStyle/>
        <a:p>
          <a:pPr>
            <a:defRPr sz="1920" b="1" i="0" u="none" strike="noStrike" kern="1200" baseline="0">
              <a:solidFill>
                <a:schemeClr val="dk1"/>
              </a:solidFill>
              <a:latin typeface="+mn-lt"/>
              <a:ea typeface="+mn-ea"/>
              <a:cs typeface="+mn-cs"/>
            </a:defRPr>
          </a:pPr>
          <a:endParaRPr lang="fr-FR"/>
        </a:p>
      </c:txPr>
    </c:title>
    <c:autoTitleDeleted val="0"/>
    <c:plotArea>
      <c:layout>
        <c:manualLayout>
          <c:layoutTarget val="inner"/>
          <c:xMode val="edge"/>
          <c:yMode val="edge"/>
          <c:x val="0.10864384440656075"/>
          <c:y val="0.17171296296296296"/>
          <c:w val="0.8847894171063021"/>
          <c:h val="0.63224555263925342"/>
        </c:manualLayout>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trendline>
            <c:spPr>
              <a:ln w="19050" cap="rnd">
                <a:solidFill>
                  <a:schemeClr val="accent1"/>
                </a:solidFill>
                <a:prstDash val="sysDash"/>
              </a:ln>
              <a:effectLst/>
            </c:spPr>
            <c:trendlineType val="linear"/>
            <c:dispRSqr val="0"/>
            <c:dispEq val="0"/>
          </c:trendline>
          <c:cat>
            <c:numRef>
              <c:f>'TCD '!$I$21:$L$21</c:f>
              <c:numCache>
                <c:formatCode>General</c:formatCode>
                <c:ptCount val="4"/>
                <c:pt idx="0">
                  <c:v>2021</c:v>
                </c:pt>
                <c:pt idx="1">
                  <c:v>2022</c:v>
                </c:pt>
                <c:pt idx="2">
                  <c:v>2023</c:v>
                </c:pt>
                <c:pt idx="3">
                  <c:v>2024</c:v>
                </c:pt>
              </c:numCache>
            </c:numRef>
          </c:cat>
          <c:val>
            <c:numRef>
              <c:f>'TCD '!$I$22:$L$22</c:f>
              <c:numCache>
                <c:formatCode>0.00</c:formatCode>
                <c:ptCount val="4"/>
                <c:pt idx="0">
                  <c:v>106.93</c:v>
                </c:pt>
                <c:pt idx="1">
                  <c:v>104.06</c:v>
                </c:pt>
                <c:pt idx="2">
                  <c:v>112.86</c:v>
                </c:pt>
                <c:pt idx="3">
                  <c:v>126.24</c:v>
                </c:pt>
              </c:numCache>
            </c:numRef>
          </c:val>
          <c:extLst>
            <c:ext xmlns:c16="http://schemas.microsoft.com/office/drawing/2014/chart" uri="{C3380CC4-5D6E-409C-BE32-E72D297353CC}">
              <c16:uniqueId val="{00000000-1EDF-44F7-8F6C-58D22F85B85B}"/>
            </c:ext>
          </c:extLst>
        </c:ser>
        <c:dLbls>
          <c:dLblPos val="outEnd"/>
          <c:showLegendKey val="0"/>
          <c:showVal val="1"/>
          <c:showCatName val="0"/>
          <c:showSerName val="0"/>
          <c:showPercent val="0"/>
          <c:showBubbleSize val="0"/>
        </c:dLbls>
        <c:gapWidth val="100"/>
        <c:axId val="736500848"/>
        <c:axId val="736493776"/>
      </c:barChart>
      <c:catAx>
        <c:axId val="736500848"/>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fr-FR"/>
          </a:p>
        </c:txPr>
        <c:crossAx val="736493776"/>
        <c:crosses val="autoZero"/>
        <c:auto val="1"/>
        <c:lblAlgn val="ctr"/>
        <c:lblOffset val="100"/>
        <c:noMultiLvlLbl val="0"/>
      </c:catAx>
      <c:valAx>
        <c:axId val="736493776"/>
        <c:scaling>
          <c:orientation val="minMax"/>
        </c:scaling>
        <c:delete val="0"/>
        <c:axPos val="b"/>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solidFill>
                <a:latin typeface="+mn-lt"/>
                <a:ea typeface="+mn-ea"/>
                <a:cs typeface="+mn-cs"/>
              </a:defRPr>
            </a:pPr>
            <a:endParaRPr lang="fr-FR"/>
          </a:p>
        </c:txPr>
        <c:crossAx val="736500848"/>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1600" b="0" i="0" u="none" strike="noStrike" kern="1200" baseline="0">
                <a:solidFill>
                  <a:schemeClr val="dk1"/>
                </a:solidFill>
                <a:latin typeface="+mn-lt"/>
                <a:ea typeface="+mn-ea"/>
                <a:cs typeface="+mn-cs"/>
              </a:defRPr>
            </a:pPr>
            <a:endParaRPr lang="fr-FR"/>
          </a:p>
        </c:txPr>
      </c:dTable>
      <c:spPr>
        <a:noFill/>
        <a:ln>
          <a:noFill/>
        </a:ln>
        <a:effectLst/>
      </c:spPr>
    </c:plotArea>
    <c:plotVisOnly val="1"/>
    <c:dispBlanksAs val="gap"/>
    <c:showDLblsOverMax val="0"/>
  </c:chart>
  <c:spPr>
    <a:no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c:spPr>
  <c:txPr>
    <a:bodyPr/>
    <a:lstStyle/>
    <a:p>
      <a:pPr>
        <a:defRPr sz="1600">
          <a:solidFill>
            <a:schemeClr val="dk1"/>
          </a:solidFill>
          <a:latin typeface="+mn-lt"/>
          <a:ea typeface="+mn-ea"/>
          <a:cs typeface="+mn-cs"/>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[ANALYSE ETP pour AG .xlsx]TCD !Tableau croisé dynamique19</c:name>
    <c:fmtId val="3"/>
  </c:pivotSource>
  <c:chart>
    <c:title>
      <c:tx>
        <c:rich>
          <a:bodyPr rot="0" spcFirstLastPara="1" vertOverflow="ellipsis" vert="horz" wrap="square" anchor="ctr" anchorCtr="1"/>
          <a:lstStyle/>
          <a:p>
            <a:pPr>
              <a:defRPr sz="1920" b="1" i="0" u="none" strike="noStrike" kern="1200" baseline="0">
                <a:solidFill>
                  <a:schemeClr val="dk1">
                    <a:lumMod val="75000"/>
                    <a:lumOff val="25000"/>
                  </a:schemeClr>
                </a:solidFill>
                <a:latin typeface="+mn-lt"/>
                <a:ea typeface="+mn-ea"/>
                <a:cs typeface="+mn-cs"/>
              </a:defRPr>
            </a:pPr>
            <a:r>
              <a:rPr lang="fr-FR"/>
              <a:t>Nombres agents Hommes - Femmes</a:t>
            </a:r>
          </a:p>
        </c:rich>
      </c:tx>
      <c:layout>
        <c:manualLayout>
          <c:xMode val="edge"/>
          <c:yMode val="edge"/>
          <c:x val="0.14178562733003677"/>
          <c:y val="4.159759512765876E-2"/>
        </c:manualLayout>
      </c:layout>
      <c:overlay val="0"/>
      <c:spPr>
        <a:noFill/>
        <a:ln>
          <a:noFill/>
        </a:ln>
        <a:effectLst/>
      </c:spPr>
      <c:txPr>
        <a:bodyPr rot="0" spcFirstLastPara="1" vertOverflow="ellipsis" vert="horz" wrap="square" anchor="ctr" anchorCtr="1"/>
        <a:lstStyle/>
        <a:p>
          <a:pPr>
            <a:defRPr sz="1920" b="1" i="0" u="none" strike="noStrike" kern="1200" baseline="0">
              <a:solidFill>
                <a:schemeClr val="dk1">
                  <a:lumMod val="75000"/>
                  <a:lumOff val="25000"/>
                </a:schemeClr>
              </a:solidFill>
              <a:latin typeface="+mn-lt"/>
              <a:ea typeface="+mn-ea"/>
              <a:cs typeface="+mn-cs"/>
            </a:defRPr>
          </a:pPr>
          <a:endParaRPr lang="fr-FR"/>
        </a:p>
      </c:txPr>
    </c:title>
    <c:autoTitleDeleted val="0"/>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8.5763925525355889E-2"/>
          <c:y val="0.12779505152958606"/>
          <c:w val="0.66035275636960911"/>
          <c:h val="0.80157669266119924"/>
        </c:manualLayout>
      </c:layout>
      <c:barChart>
        <c:barDir val="bar"/>
        <c:grouping val="clustered"/>
        <c:varyColors val="0"/>
        <c:ser>
          <c:idx val="0"/>
          <c:order val="0"/>
          <c:tx>
            <c:strRef>
              <c:f>'TCD '!$R$1</c:f>
              <c:strCache>
                <c:ptCount val="1"/>
                <c:pt idx="0">
                  <c:v> Nb agents Hommes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'TCD '!$Q$2:$Q$6</c:f>
              <c:strCache>
                <c:ptCount val="4"/>
                <c:pt idx="0">
                  <c:v>2021</c:v>
                </c:pt>
                <c:pt idx="1">
                  <c:v>2022</c:v>
                </c:pt>
                <c:pt idx="2">
                  <c:v>2023</c:v>
                </c:pt>
                <c:pt idx="3">
                  <c:v>2024</c:v>
                </c:pt>
              </c:strCache>
            </c:strRef>
          </c:cat>
          <c:val>
            <c:numRef>
              <c:f>'TCD '!$R$2:$R$6</c:f>
              <c:numCache>
                <c:formatCode>General</c:formatCode>
                <c:ptCount val="4"/>
                <c:pt idx="0">
                  <c:v>25</c:v>
                </c:pt>
                <c:pt idx="1">
                  <c:v>28</c:v>
                </c:pt>
                <c:pt idx="2">
                  <c:v>32</c:v>
                </c:pt>
                <c:pt idx="3">
                  <c:v>35</c:v>
                </c:pt>
              </c:numCache>
            </c:numRef>
          </c:val>
          <c:extLst>
            <c:ext xmlns:c16="http://schemas.microsoft.com/office/drawing/2014/chart" uri="{C3380CC4-5D6E-409C-BE32-E72D297353CC}">
              <c16:uniqueId val="{00000000-2974-4E6A-B357-5BDFFD0B4F6C}"/>
            </c:ext>
          </c:extLst>
        </c:ser>
        <c:ser>
          <c:idx val="1"/>
          <c:order val="1"/>
          <c:tx>
            <c:strRef>
              <c:f>'TCD '!$S$1</c:f>
              <c:strCache>
                <c:ptCount val="1"/>
                <c:pt idx="0">
                  <c:v> Nb agents Femmes</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lt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'TCD '!$Q$2:$Q$6</c:f>
              <c:strCache>
                <c:ptCount val="4"/>
                <c:pt idx="0">
                  <c:v>2021</c:v>
                </c:pt>
                <c:pt idx="1">
                  <c:v>2022</c:v>
                </c:pt>
                <c:pt idx="2">
                  <c:v>2023</c:v>
                </c:pt>
                <c:pt idx="3">
                  <c:v>2024</c:v>
                </c:pt>
              </c:strCache>
            </c:strRef>
          </c:cat>
          <c:val>
            <c:numRef>
              <c:f>'TCD '!$S$2:$S$6</c:f>
              <c:numCache>
                <c:formatCode>General</c:formatCode>
                <c:ptCount val="4"/>
                <c:pt idx="0">
                  <c:v>88</c:v>
                </c:pt>
                <c:pt idx="1">
                  <c:v>84</c:v>
                </c:pt>
                <c:pt idx="2">
                  <c:v>88</c:v>
                </c:pt>
                <c:pt idx="3">
                  <c:v>96</c:v>
                </c:pt>
              </c:numCache>
            </c:numRef>
          </c:val>
          <c:extLst>
            <c:ext xmlns:c16="http://schemas.microsoft.com/office/drawing/2014/chart" uri="{C3380CC4-5D6E-409C-BE32-E72D297353CC}">
              <c16:uniqueId val="{00000001-2974-4E6A-B357-5BDFFD0B4F6C}"/>
            </c:ext>
          </c:extLst>
        </c:ser>
        <c:dLbls>
          <c:dLblPos val="inEnd"/>
          <c:showLegendKey val="0"/>
          <c:showVal val="1"/>
          <c:showCatName val="0"/>
          <c:showSerName val="0"/>
          <c:showPercent val="0"/>
          <c:showBubbleSize val="0"/>
        </c:dLbls>
        <c:gapWidth val="65"/>
        <c:axId val="1297553440"/>
        <c:axId val="1297544704"/>
      </c:barChart>
      <c:catAx>
        <c:axId val="1297553440"/>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fr-FR"/>
          </a:p>
        </c:txPr>
        <c:crossAx val="1297544704"/>
        <c:crosses val="autoZero"/>
        <c:auto val="1"/>
        <c:lblAlgn val="ctr"/>
        <c:lblOffset val="100"/>
        <c:noMultiLvlLbl val="0"/>
      </c:catAx>
      <c:valAx>
        <c:axId val="1297544704"/>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fr-FR"/>
          </a:p>
        </c:txPr>
        <c:crossAx val="1297553440"/>
        <c:crosses val="autoZero"/>
        <c:crossBetween val="between"/>
      </c:valAx>
      <c:spPr>
        <a:noFill/>
        <a:ln>
          <a:noFill/>
        </a:ln>
        <a:effectLst/>
      </c:spPr>
    </c:plotArea>
    <c:legend>
      <c:legendPos val="r"/>
      <c:layout>
        <c:manualLayout>
          <c:xMode val="edge"/>
          <c:yMode val="edge"/>
          <c:x val="0.72901153071643343"/>
          <c:y val="0.3374587367759907"/>
          <c:w val="0.25543703311251792"/>
          <c:h val="0.2610707701749296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fr-FR"/>
        </a:p>
      </c:txPr>
    </c:legend>
    <c:plotVisOnly val="1"/>
    <c:dispBlanksAs val="gap"/>
    <c:showDLblsOverMax val="0"/>
  </c:chart>
  <c:spPr>
    <a:noFill/>
    <a:ln w="9525" cap="flat" cmpd="sng" algn="ctr">
      <a:solidFill>
        <a:schemeClr val="dk1">
          <a:lumMod val="25000"/>
          <a:lumOff val="75000"/>
        </a:schemeClr>
      </a:solidFill>
      <a:round/>
    </a:ln>
    <a:effectLst/>
  </c:spPr>
  <c:txPr>
    <a:bodyPr/>
    <a:lstStyle/>
    <a:p>
      <a:pPr>
        <a:defRPr sz="1600"/>
      </a:pPr>
      <a:endParaRPr lang="fr-FR"/>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360" b="0" i="0" u="none" strike="noStrike" kern="1200" spc="0" baseline="0">
                <a:solidFill>
                  <a:schemeClr val="tx1">
                    <a:lumMod val="65000"/>
                    <a:lumOff val="35000"/>
                  </a:schemeClr>
                </a:solidFill>
                <a:latin typeface="+mn-lt"/>
                <a:ea typeface="+mn-ea"/>
                <a:cs typeface="+mn-cs"/>
              </a:defRPr>
            </a:pPr>
            <a:r>
              <a:rPr lang="en-US" b="1" dirty="0" smtClean="0"/>
              <a:t>Evolution du </a:t>
            </a:r>
            <a:r>
              <a:rPr lang="en-US" b="1" dirty="0" err="1" smtClean="0"/>
              <a:t>Taux</a:t>
            </a:r>
            <a:r>
              <a:rPr lang="en-US" b="1" dirty="0" smtClean="0"/>
              <a:t> </a:t>
            </a:r>
            <a:r>
              <a:rPr lang="en-US" b="1" dirty="0" err="1" smtClean="0"/>
              <a:t>d’absentéisme</a:t>
            </a:r>
            <a:r>
              <a:rPr lang="en-US" b="1" dirty="0" smtClean="0"/>
              <a:t> à ehs</a:t>
            </a:r>
            <a:endParaRPr lang="en-US" b="1" dirty="0"/>
          </a:p>
        </c:rich>
      </c:tx>
      <c:layout/>
      <c:overlay val="0"/>
      <c:spPr>
        <a:noFill/>
        <a:ln>
          <a:noFill/>
        </a:ln>
        <a:effectLst/>
      </c:spPr>
      <c:txPr>
        <a:bodyPr rot="0" spcFirstLastPara="1" vertOverflow="ellipsis" vert="horz" wrap="square" anchor="ctr" anchorCtr="1"/>
        <a:lstStyle/>
        <a:p>
          <a:pPr>
            <a:defRPr sz="336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'taux d''absentéisme ehs'!$C$5</c:f>
              <c:strCache>
                <c:ptCount val="1"/>
                <c:pt idx="0">
                  <c:v>Taux d’absentéisme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'taux d''absentéisme ehs'!$B$6:$B$8</c:f>
              <c:numCache>
                <c:formatCode>General</c:formatCode>
                <c:ptCount val="3"/>
                <c:pt idx="0">
                  <c:v>2022</c:v>
                </c:pt>
                <c:pt idx="1">
                  <c:v>2023</c:v>
                </c:pt>
                <c:pt idx="2">
                  <c:v>2024</c:v>
                </c:pt>
              </c:numCache>
            </c:numRef>
          </c:cat>
          <c:val>
            <c:numRef>
              <c:f>'taux d''absentéisme ehs'!$C$6:$C$8</c:f>
              <c:numCache>
                <c:formatCode>0%</c:formatCode>
                <c:ptCount val="3"/>
                <c:pt idx="0">
                  <c:v>0.13201024698606442</c:v>
                </c:pt>
                <c:pt idx="1">
                  <c:v>0.10926375021544452</c:v>
                </c:pt>
                <c:pt idx="2">
                  <c:v>8.0212511068284809E-2</c:v>
                </c:pt>
              </c:numCache>
            </c:numRef>
          </c:val>
          <c:extLst>
            <c:ext xmlns:c16="http://schemas.microsoft.com/office/drawing/2014/chart" uri="{C3380CC4-5D6E-409C-BE32-E72D297353CC}">
              <c16:uniqueId val="{00000000-65B9-4DFF-A844-D15CD213BB79}"/>
            </c:ext>
          </c:extLst>
        </c:ser>
        <c:dLbls>
          <c:dLblPos val="outEnd"/>
          <c:showLegendKey val="0"/>
          <c:showVal val="1"/>
          <c:showCatName val="0"/>
          <c:showSerName val="0"/>
          <c:showPercent val="0"/>
          <c:showBubbleSize val="0"/>
        </c:dLbls>
        <c:gapWidth val="219"/>
        <c:overlap val="-27"/>
        <c:axId val="496251416"/>
        <c:axId val="496251744"/>
      </c:barChart>
      <c:catAx>
        <c:axId val="49625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496251744"/>
        <c:crosses val="autoZero"/>
        <c:auto val="1"/>
        <c:lblAlgn val="ctr"/>
        <c:lblOffset val="100"/>
        <c:noMultiLvlLbl val="0"/>
      </c:catAx>
      <c:valAx>
        <c:axId val="4962517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fr-FR"/>
          </a:p>
        </c:txPr>
        <c:crossAx val="496251416"/>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F23FD2-0F13-4954-B66A-60FEB95C7A5C}" type="doc">
      <dgm:prSet loTypeId="urn:microsoft.com/office/officeart/2005/8/layout/hProcess9" loCatId="process" qsTypeId="urn:microsoft.com/office/officeart/2005/8/quickstyle/simple1" qsCatId="simple" csTypeId="urn:microsoft.com/office/officeart/2005/8/colors/accent1_2" csCatId="accent1" phldr="1"/>
      <dgm:spPr/>
    </dgm:pt>
    <dgm:pt modelId="{D3D5DD4D-071E-4B85-AC0B-DA2949CE3CAB}">
      <dgm:prSet phldrT="[Texte]" custT="1"/>
      <dgm:spPr/>
      <dgm:t>
        <a:bodyPr/>
        <a:lstStyle/>
        <a:p>
          <a:r>
            <a:rPr lang="fr-FR" sz="2800" b="1" cap="small" baseline="0" dirty="0" smtClean="0"/>
            <a:t>Accompagner</a:t>
          </a:r>
          <a:endParaRPr lang="fr-FR" sz="2800" b="1" cap="small" baseline="0" dirty="0"/>
        </a:p>
      </dgm:t>
    </dgm:pt>
    <dgm:pt modelId="{018BC4C9-6241-42C9-8E56-B2D37B456239}" type="parTrans" cxnId="{F261CE56-C317-4699-A4F1-BBE37BDC4E25}">
      <dgm:prSet/>
      <dgm:spPr/>
      <dgm:t>
        <a:bodyPr/>
        <a:lstStyle/>
        <a:p>
          <a:endParaRPr lang="fr-FR" sz="2800"/>
        </a:p>
      </dgm:t>
    </dgm:pt>
    <dgm:pt modelId="{251D551B-BECC-4326-B034-9DF5027670BB}" type="sibTrans" cxnId="{F261CE56-C317-4699-A4F1-BBE37BDC4E25}">
      <dgm:prSet/>
      <dgm:spPr/>
      <dgm:t>
        <a:bodyPr/>
        <a:lstStyle/>
        <a:p>
          <a:endParaRPr lang="fr-FR" sz="2800"/>
        </a:p>
      </dgm:t>
    </dgm:pt>
    <dgm:pt modelId="{A53A1789-7206-49A5-870E-DB0982516C34}">
      <dgm:prSet phldrT="[Texte]" custT="1"/>
      <dgm:spPr/>
      <dgm:t>
        <a:bodyPr/>
        <a:lstStyle/>
        <a:p>
          <a:r>
            <a:rPr lang="fr-FR" sz="2500" b="1" cap="small" baseline="0" dirty="0" smtClean="0"/>
            <a:t>Témoigner</a:t>
          </a:r>
          <a:endParaRPr lang="fr-FR" sz="2500" b="1" cap="small" baseline="0" dirty="0"/>
        </a:p>
      </dgm:t>
    </dgm:pt>
    <dgm:pt modelId="{BF34227A-CFE2-4FC2-AD50-7DE23A3749F8}" type="parTrans" cxnId="{D4ED338E-B4F1-4348-AB07-E4D84D93A2CC}">
      <dgm:prSet/>
      <dgm:spPr/>
      <dgm:t>
        <a:bodyPr/>
        <a:lstStyle/>
        <a:p>
          <a:endParaRPr lang="fr-FR" sz="2800"/>
        </a:p>
      </dgm:t>
    </dgm:pt>
    <dgm:pt modelId="{22C08DDC-1C4F-4BA1-B346-D127E34A1076}" type="sibTrans" cxnId="{D4ED338E-B4F1-4348-AB07-E4D84D93A2CC}">
      <dgm:prSet/>
      <dgm:spPr/>
      <dgm:t>
        <a:bodyPr/>
        <a:lstStyle/>
        <a:p>
          <a:endParaRPr lang="fr-FR" sz="2800"/>
        </a:p>
      </dgm:t>
    </dgm:pt>
    <dgm:pt modelId="{64563B45-CB31-4FC7-B9CE-1C8072BD5E47}">
      <dgm:prSet phldrT="[Texte]" custT="1"/>
      <dgm:spPr/>
      <dgm:t>
        <a:bodyPr/>
        <a:lstStyle/>
        <a:p>
          <a:r>
            <a:rPr lang="fr-FR" sz="2500" b="1" cap="small" baseline="0" dirty="0" smtClean="0"/>
            <a:t>Recruter former</a:t>
          </a:r>
          <a:endParaRPr lang="fr-FR" sz="2500" b="1" cap="small" baseline="0" dirty="0"/>
        </a:p>
      </dgm:t>
    </dgm:pt>
    <dgm:pt modelId="{48774E19-3B95-48DC-BCE9-084C845127FE}" type="parTrans" cxnId="{C67DD158-D107-4A8D-BA37-2EE39EE5EB92}">
      <dgm:prSet/>
      <dgm:spPr/>
      <dgm:t>
        <a:bodyPr/>
        <a:lstStyle/>
        <a:p>
          <a:endParaRPr lang="fr-FR" sz="2800"/>
        </a:p>
      </dgm:t>
    </dgm:pt>
    <dgm:pt modelId="{6A5F789A-DCD6-4E7D-B81C-CF368FE69C4A}" type="sibTrans" cxnId="{C67DD158-D107-4A8D-BA37-2EE39EE5EB92}">
      <dgm:prSet/>
      <dgm:spPr/>
      <dgm:t>
        <a:bodyPr/>
        <a:lstStyle/>
        <a:p>
          <a:endParaRPr lang="fr-FR" sz="2800"/>
        </a:p>
      </dgm:t>
    </dgm:pt>
    <dgm:pt modelId="{E9B35C75-1A8F-42FF-8C6C-DAA38FEBF7E1}">
      <dgm:prSet phldrT="[Texte]" custT="1"/>
      <dgm:spPr/>
      <dgm:t>
        <a:bodyPr/>
        <a:lstStyle/>
        <a:p>
          <a:r>
            <a:rPr lang="fr-FR" sz="2500" b="1" cap="small" baseline="0" dirty="0" smtClean="0"/>
            <a:t>Proposer</a:t>
          </a:r>
          <a:endParaRPr lang="fr-FR" sz="2500" b="1" cap="small" baseline="0" dirty="0"/>
        </a:p>
      </dgm:t>
    </dgm:pt>
    <dgm:pt modelId="{E48F35F4-2864-4FCE-B93F-99D27DC7011B}" type="parTrans" cxnId="{0ED4FC10-8B3F-461E-BA95-B37BBDD80AE8}">
      <dgm:prSet/>
      <dgm:spPr/>
      <dgm:t>
        <a:bodyPr/>
        <a:lstStyle/>
        <a:p>
          <a:endParaRPr lang="fr-FR" sz="2800"/>
        </a:p>
      </dgm:t>
    </dgm:pt>
    <dgm:pt modelId="{35B81C18-50B7-4DF6-AE25-1ABC1104966E}" type="sibTrans" cxnId="{0ED4FC10-8B3F-461E-BA95-B37BBDD80AE8}">
      <dgm:prSet/>
      <dgm:spPr/>
      <dgm:t>
        <a:bodyPr/>
        <a:lstStyle/>
        <a:p>
          <a:endParaRPr lang="fr-FR" sz="2800"/>
        </a:p>
      </dgm:t>
    </dgm:pt>
    <dgm:pt modelId="{76903C36-C8B3-4D55-A864-9D6BA879AA5F}">
      <dgm:prSet phldrT="[Texte]" custT="1"/>
      <dgm:spPr>
        <a:solidFill>
          <a:schemeClr val="accent6"/>
        </a:solidFill>
      </dgm:spPr>
      <dgm:t>
        <a:bodyPr/>
        <a:lstStyle/>
        <a:p>
          <a:r>
            <a:rPr lang="fr-FR" sz="2800" b="1" cap="small" baseline="0" dirty="0" smtClean="0">
              <a:solidFill>
                <a:schemeClr val="bg1"/>
              </a:solidFill>
            </a:rPr>
            <a:t>Mise en Cohérence entre valeurs, discours et actes</a:t>
          </a:r>
          <a:endParaRPr lang="fr-FR" sz="2800" b="1" cap="small" baseline="0" dirty="0">
            <a:solidFill>
              <a:schemeClr val="bg1"/>
            </a:solidFill>
          </a:endParaRPr>
        </a:p>
      </dgm:t>
    </dgm:pt>
    <dgm:pt modelId="{646179C0-FB91-4B4E-85C5-79FC150F983B}" type="parTrans" cxnId="{56319C8B-5BBB-47A0-9DDF-1B234E71C8D6}">
      <dgm:prSet/>
      <dgm:spPr/>
      <dgm:t>
        <a:bodyPr/>
        <a:lstStyle/>
        <a:p>
          <a:endParaRPr lang="fr-FR" sz="2800"/>
        </a:p>
      </dgm:t>
    </dgm:pt>
    <dgm:pt modelId="{3C6F39B6-DBDD-487F-9586-42486D6C2A6C}" type="sibTrans" cxnId="{56319C8B-5BBB-47A0-9DDF-1B234E71C8D6}">
      <dgm:prSet/>
      <dgm:spPr/>
      <dgm:t>
        <a:bodyPr/>
        <a:lstStyle/>
        <a:p>
          <a:endParaRPr lang="fr-FR" sz="2800"/>
        </a:p>
      </dgm:t>
    </dgm:pt>
    <dgm:pt modelId="{589C26D1-FD93-4526-B458-D764B58F2763}">
      <dgm:prSet phldrT="[Texte]" custT="1"/>
      <dgm:spPr/>
      <dgm:t>
        <a:bodyPr/>
        <a:lstStyle/>
        <a:p>
          <a:r>
            <a:rPr lang="fr-FR" sz="2500" b="1" cap="small" baseline="0" dirty="0" smtClean="0"/>
            <a:t>Evaluer</a:t>
          </a:r>
          <a:endParaRPr lang="fr-FR" sz="2500" b="1" cap="small" baseline="0" dirty="0"/>
        </a:p>
      </dgm:t>
    </dgm:pt>
    <dgm:pt modelId="{94EA39E8-08F7-44D8-B96C-AC0F9360DBD8}" type="parTrans" cxnId="{9F864CC9-7F8E-4300-AFF6-8747810A0046}">
      <dgm:prSet/>
      <dgm:spPr/>
      <dgm:t>
        <a:bodyPr/>
        <a:lstStyle/>
        <a:p>
          <a:endParaRPr lang="fr-FR" sz="2800"/>
        </a:p>
      </dgm:t>
    </dgm:pt>
    <dgm:pt modelId="{537EFB6C-7995-4F56-9228-66C53EEDB0DC}" type="sibTrans" cxnId="{9F864CC9-7F8E-4300-AFF6-8747810A0046}">
      <dgm:prSet/>
      <dgm:spPr/>
      <dgm:t>
        <a:bodyPr/>
        <a:lstStyle/>
        <a:p>
          <a:endParaRPr lang="fr-FR" sz="2800"/>
        </a:p>
      </dgm:t>
    </dgm:pt>
    <dgm:pt modelId="{63C498E5-2AD4-4496-836C-289F7567EF67}">
      <dgm:prSet phldrT="[Texte]" custT="1"/>
      <dgm:spPr/>
      <dgm:t>
        <a:bodyPr/>
        <a:lstStyle/>
        <a:p>
          <a:r>
            <a:rPr lang="fr-FR" sz="2500" b="1" cap="small" baseline="0" dirty="0" smtClean="0"/>
            <a:t>Communiquer</a:t>
          </a:r>
          <a:endParaRPr lang="fr-FR" sz="2500" b="1" cap="small" baseline="0" dirty="0"/>
        </a:p>
      </dgm:t>
    </dgm:pt>
    <dgm:pt modelId="{38717840-7F6E-4BF4-9071-EB355CB3368F}" type="parTrans" cxnId="{BCF4A945-AE91-4B1A-9FBD-3D7EFA820B18}">
      <dgm:prSet/>
      <dgm:spPr/>
      <dgm:t>
        <a:bodyPr/>
        <a:lstStyle/>
        <a:p>
          <a:endParaRPr lang="fr-FR" sz="2800"/>
        </a:p>
      </dgm:t>
    </dgm:pt>
    <dgm:pt modelId="{B18C0F9F-5B97-42C2-B624-29FC99B4F423}" type="sibTrans" cxnId="{BCF4A945-AE91-4B1A-9FBD-3D7EFA820B18}">
      <dgm:prSet/>
      <dgm:spPr/>
      <dgm:t>
        <a:bodyPr/>
        <a:lstStyle/>
        <a:p>
          <a:endParaRPr lang="fr-FR" sz="2800"/>
        </a:p>
      </dgm:t>
    </dgm:pt>
    <dgm:pt modelId="{1EFD8EDC-A743-4ED4-A0F2-6C35BF262CDF}">
      <dgm:prSet phldrT="[Texte]" custT="1"/>
      <dgm:spPr/>
      <dgm:t>
        <a:bodyPr/>
        <a:lstStyle/>
        <a:p>
          <a:r>
            <a:rPr lang="fr-FR" sz="2500" b="1" cap="small" baseline="0" dirty="0" err="1" smtClean="0"/>
            <a:t>Expéri-menter</a:t>
          </a:r>
          <a:endParaRPr lang="fr-FR" sz="2500" b="1" cap="small" baseline="0" dirty="0"/>
        </a:p>
      </dgm:t>
    </dgm:pt>
    <dgm:pt modelId="{E836F446-3C9E-47DC-A003-D2504510E4EF}" type="parTrans" cxnId="{314A0E37-9355-479A-8CA1-7CE22185995B}">
      <dgm:prSet/>
      <dgm:spPr/>
      <dgm:t>
        <a:bodyPr/>
        <a:lstStyle/>
        <a:p>
          <a:endParaRPr lang="fr-FR"/>
        </a:p>
      </dgm:t>
    </dgm:pt>
    <dgm:pt modelId="{C27BA067-037B-4F27-A455-C8B80C8AACB9}" type="sibTrans" cxnId="{314A0E37-9355-479A-8CA1-7CE22185995B}">
      <dgm:prSet/>
      <dgm:spPr/>
      <dgm:t>
        <a:bodyPr/>
        <a:lstStyle/>
        <a:p>
          <a:endParaRPr lang="fr-FR"/>
        </a:p>
      </dgm:t>
    </dgm:pt>
    <dgm:pt modelId="{AAF7550F-08DA-4DBA-9253-37522A255725}">
      <dgm:prSet phldrT="[Texte]" custT="1"/>
      <dgm:spPr/>
      <dgm:t>
        <a:bodyPr/>
        <a:lstStyle/>
        <a:p>
          <a:r>
            <a:rPr lang="fr-FR" sz="2500" b="1" cap="small" baseline="0" dirty="0" smtClean="0"/>
            <a:t>Célébrer</a:t>
          </a:r>
          <a:endParaRPr lang="fr-FR" sz="2500" b="1" cap="small" baseline="0" dirty="0"/>
        </a:p>
      </dgm:t>
    </dgm:pt>
    <dgm:pt modelId="{DED1275A-5DF4-431E-85FB-F8ACE548C675}" type="parTrans" cxnId="{DC5ECAA7-7363-49D2-9C71-491588167496}">
      <dgm:prSet/>
      <dgm:spPr/>
      <dgm:t>
        <a:bodyPr/>
        <a:lstStyle/>
        <a:p>
          <a:endParaRPr lang="fr-FR"/>
        </a:p>
      </dgm:t>
    </dgm:pt>
    <dgm:pt modelId="{32F34F61-6F6C-4667-A872-AB69AC22011B}" type="sibTrans" cxnId="{DC5ECAA7-7363-49D2-9C71-491588167496}">
      <dgm:prSet/>
      <dgm:spPr/>
      <dgm:t>
        <a:bodyPr/>
        <a:lstStyle/>
        <a:p>
          <a:endParaRPr lang="fr-FR"/>
        </a:p>
      </dgm:t>
    </dgm:pt>
    <dgm:pt modelId="{8A5A9ABB-3BF0-4E62-B05F-1F4D4A58F0B3}">
      <dgm:prSet phldrT="[Texte]" custT="1"/>
      <dgm:spPr/>
      <dgm:t>
        <a:bodyPr/>
        <a:lstStyle/>
        <a:p>
          <a:r>
            <a:rPr lang="fr-FR" sz="2500" b="1" cap="small" baseline="0" dirty="0" smtClean="0"/>
            <a:t>Structurer</a:t>
          </a:r>
          <a:endParaRPr lang="fr-FR" sz="2500" b="1" cap="small" baseline="0" dirty="0"/>
        </a:p>
      </dgm:t>
    </dgm:pt>
    <dgm:pt modelId="{3C5B54A8-D25F-47F9-BAC6-1CCD60F4DAF4}" type="parTrans" cxnId="{B4CC61F2-0CA3-44E1-9DF4-84A5D9541EE4}">
      <dgm:prSet/>
      <dgm:spPr/>
      <dgm:t>
        <a:bodyPr/>
        <a:lstStyle/>
        <a:p>
          <a:endParaRPr lang="fr-FR"/>
        </a:p>
      </dgm:t>
    </dgm:pt>
    <dgm:pt modelId="{F78CF9EF-7107-4477-AD8A-55D4F59A4758}" type="sibTrans" cxnId="{B4CC61F2-0CA3-44E1-9DF4-84A5D9541EE4}">
      <dgm:prSet/>
      <dgm:spPr/>
      <dgm:t>
        <a:bodyPr/>
        <a:lstStyle/>
        <a:p>
          <a:endParaRPr lang="fr-FR"/>
        </a:p>
      </dgm:t>
    </dgm:pt>
    <dgm:pt modelId="{9FA4BB42-AC28-4721-A0B8-DB845E062F50}" type="pres">
      <dgm:prSet presAssocID="{63F23FD2-0F13-4954-B66A-60FEB95C7A5C}" presName="CompostProcess" presStyleCnt="0">
        <dgm:presLayoutVars>
          <dgm:dir/>
          <dgm:resizeHandles val="exact"/>
        </dgm:presLayoutVars>
      </dgm:prSet>
      <dgm:spPr/>
    </dgm:pt>
    <dgm:pt modelId="{5395C558-4ED5-4B00-9E30-BD2AEE83E5CE}" type="pres">
      <dgm:prSet presAssocID="{63F23FD2-0F13-4954-B66A-60FEB95C7A5C}" presName="arrow" presStyleLbl="bgShp" presStyleIdx="0" presStyleCnt="1"/>
      <dgm:spPr/>
    </dgm:pt>
    <dgm:pt modelId="{54AFC048-CC6E-45A3-9861-195F4EF113F8}" type="pres">
      <dgm:prSet presAssocID="{63F23FD2-0F13-4954-B66A-60FEB95C7A5C}" presName="linearProcess" presStyleCnt="0"/>
      <dgm:spPr/>
    </dgm:pt>
    <dgm:pt modelId="{537EC635-811E-4270-9EA8-B87C95D9930B}" type="pres">
      <dgm:prSet presAssocID="{D3D5DD4D-071E-4B85-AC0B-DA2949CE3CAB}" presName="textNode" presStyleLbl="node1" presStyleIdx="0" presStyleCnt="10" custScaleX="116329">
        <dgm:presLayoutVars>
          <dgm:bulletEnabled val="1"/>
        </dgm:presLayoutVars>
      </dgm:prSet>
      <dgm:spPr/>
      <dgm:t>
        <a:bodyPr/>
        <a:lstStyle/>
        <a:p>
          <a:endParaRPr lang="fr-FR"/>
        </a:p>
      </dgm:t>
    </dgm:pt>
    <dgm:pt modelId="{93EA59DD-7238-41C4-9BC4-39D98F442C23}" type="pres">
      <dgm:prSet presAssocID="{251D551B-BECC-4326-B034-9DF5027670BB}" presName="sibTrans" presStyleCnt="0"/>
      <dgm:spPr/>
    </dgm:pt>
    <dgm:pt modelId="{83506EDA-F37B-45EA-9494-CC1B9D51AC6E}" type="pres">
      <dgm:prSet presAssocID="{1EFD8EDC-A743-4ED4-A0F2-6C35BF262CDF}" presName="textNode" presStyleLbl="node1" presStyleIdx="1" presStyleCnt="10" custScaleX="113544">
        <dgm:presLayoutVars>
          <dgm:bulletEnabled val="1"/>
        </dgm:presLayoutVars>
      </dgm:prSet>
      <dgm:spPr/>
      <dgm:t>
        <a:bodyPr/>
        <a:lstStyle/>
        <a:p>
          <a:endParaRPr lang="fr-FR"/>
        </a:p>
      </dgm:t>
    </dgm:pt>
    <dgm:pt modelId="{E85B857C-736A-400A-8AD9-1DAA72241770}" type="pres">
      <dgm:prSet presAssocID="{C27BA067-037B-4F27-A455-C8B80C8AACB9}" presName="sibTrans" presStyleCnt="0"/>
      <dgm:spPr/>
    </dgm:pt>
    <dgm:pt modelId="{56589526-4CDC-45AA-8969-0CCB13042E2F}" type="pres">
      <dgm:prSet presAssocID="{AAF7550F-08DA-4DBA-9253-37522A255725}" presName="textNode" presStyleLbl="node1" presStyleIdx="2" presStyleCnt="10" custScaleX="131182">
        <dgm:presLayoutVars>
          <dgm:bulletEnabled val="1"/>
        </dgm:presLayoutVars>
      </dgm:prSet>
      <dgm:spPr/>
      <dgm:t>
        <a:bodyPr/>
        <a:lstStyle/>
        <a:p>
          <a:endParaRPr lang="fr-FR"/>
        </a:p>
      </dgm:t>
    </dgm:pt>
    <dgm:pt modelId="{557F3C7E-E7C5-478C-8FDB-119FDC95F73D}" type="pres">
      <dgm:prSet presAssocID="{32F34F61-6F6C-4667-A872-AB69AC22011B}" presName="sibTrans" presStyleCnt="0"/>
      <dgm:spPr/>
    </dgm:pt>
    <dgm:pt modelId="{1A77F33C-5CB6-4B41-ADE9-DE2AAB4583BC}" type="pres">
      <dgm:prSet presAssocID="{A53A1789-7206-49A5-870E-DB0982516C34}" presName="textNode" presStyleLbl="node1" presStyleIdx="3" presStyleCnt="10">
        <dgm:presLayoutVars>
          <dgm:bulletEnabled val="1"/>
        </dgm:presLayoutVars>
      </dgm:prSet>
      <dgm:spPr/>
      <dgm:t>
        <a:bodyPr/>
        <a:lstStyle/>
        <a:p>
          <a:endParaRPr lang="fr-FR"/>
        </a:p>
      </dgm:t>
    </dgm:pt>
    <dgm:pt modelId="{7EB6FA00-EEE3-4FFE-AB7E-B9F882611868}" type="pres">
      <dgm:prSet presAssocID="{22C08DDC-1C4F-4BA1-B346-D127E34A1076}" presName="sibTrans" presStyleCnt="0"/>
      <dgm:spPr/>
    </dgm:pt>
    <dgm:pt modelId="{24C01B1D-7635-483E-97D0-EFA84B6AD814}" type="pres">
      <dgm:prSet presAssocID="{63C498E5-2AD4-4496-836C-289F7567EF67}" presName="textNode" presStyleLbl="node1" presStyleIdx="4" presStyleCnt="10" custScaleX="124926">
        <dgm:presLayoutVars>
          <dgm:bulletEnabled val="1"/>
        </dgm:presLayoutVars>
      </dgm:prSet>
      <dgm:spPr/>
      <dgm:t>
        <a:bodyPr/>
        <a:lstStyle/>
        <a:p>
          <a:endParaRPr lang="fr-FR"/>
        </a:p>
      </dgm:t>
    </dgm:pt>
    <dgm:pt modelId="{71ACBC03-507D-40C0-B08E-9F432D2AE47C}" type="pres">
      <dgm:prSet presAssocID="{B18C0F9F-5B97-42C2-B624-29FC99B4F423}" presName="sibTrans" presStyleCnt="0"/>
      <dgm:spPr/>
    </dgm:pt>
    <dgm:pt modelId="{6EB36591-AD59-41FB-A1E3-8C217993FE3B}" type="pres">
      <dgm:prSet presAssocID="{E9B35C75-1A8F-42FF-8C6C-DAA38FEBF7E1}" presName="textNode" presStyleLbl="node1" presStyleIdx="5" presStyleCnt="10" custScaleX="119745">
        <dgm:presLayoutVars>
          <dgm:bulletEnabled val="1"/>
        </dgm:presLayoutVars>
      </dgm:prSet>
      <dgm:spPr/>
      <dgm:t>
        <a:bodyPr/>
        <a:lstStyle/>
        <a:p>
          <a:endParaRPr lang="fr-FR"/>
        </a:p>
      </dgm:t>
    </dgm:pt>
    <dgm:pt modelId="{A9C3F623-5F61-4F97-9081-863E5C5CB1A1}" type="pres">
      <dgm:prSet presAssocID="{35B81C18-50B7-4DF6-AE25-1ABC1104966E}" presName="sibTrans" presStyleCnt="0"/>
      <dgm:spPr/>
    </dgm:pt>
    <dgm:pt modelId="{A3E9BC4A-BDE4-4A00-8E1A-DC48DC3928FD}" type="pres">
      <dgm:prSet presAssocID="{64563B45-CB31-4FC7-B9CE-1C8072BD5E47}" presName="textNode" presStyleLbl="node1" presStyleIdx="6" presStyleCnt="10" custScaleX="128356">
        <dgm:presLayoutVars>
          <dgm:bulletEnabled val="1"/>
        </dgm:presLayoutVars>
      </dgm:prSet>
      <dgm:spPr/>
      <dgm:t>
        <a:bodyPr/>
        <a:lstStyle/>
        <a:p>
          <a:endParaRPr lang="fr-FR"/>
        </a:p>
      </dgm:t>
    </dgm:pt>
    <dgm:pt modelId="{E460C4C4-6D35-47D7-8FE4-F201F46A0493}" type="pres">
      <dgm:prSet presAssocID="{6A5F789A-DCD6-4E7D-B81C-CF368FE69C4A}" presName="sibTrans" presStyleCnt="0"/>
      <dgm:spPr/>
    </dgm:pt>
    <dgm:pt modelId="{CBF04279-13BF-46BD-B55E-6575CDE4A54F}" type="pres">
      <dgm:prSet presAssocID="{589C26D1-FD93-4526-B458-D764B58F2763}" presName="textNode" presStyleLbl="node1" presStyleIdx="7" presStyleCnt="10" custScaleX="119722">
        <dgm:presLayoutVars>
          <dgm:bulletEnabled val="1"/>
        </dgm:presLayoutVars>
      </dgm:prSet>
      <dgm:spPr/>
      <dgm:t>
        <a:bodyPr/>
        <a:lstStyle/>
        <a:p>
          <a:endParaRPr lang="fr-FR"/>
        </a:p>
      </dgm:t>
    </dgm:pt>
    <dgm:pt modelId="{EB0CFAD8-5126-43DA-8821-4BD3060E1EDC}" type="pres">
      <dgm:prSet presAssocID="{537EFB6C-7995-4F56-9228-66C53EEDB0DC}" presName="sibTrans" presStyleCnt="0"/>
      <dgm:spPr/>
    </dgm:pt>
    <dgm:pt modelId="{12F08B6E-5227-4B5F-9D6F-9A94D71BDC45}" type="pres">
      <dgm:prSet presAssocID="{8A5A9ABB-3BF0-4E62-B05F-1F4D4A58F0B3}" presName="textNode" presStyleLbl="node1" presStyleIdx="8" presStyleCnt="10" custScaleX="155721">
        <dgm:presLayoutVars>
          <dgm:bulletEnabled val="1"/>
        </dgm:presLayoutVars>
      </dgm:prSet>
      <dgm:spPr/>
      <dgm:t>
        <a:bodyPr/>
        <a:lstStyle/>
        <a:p>
          <a:endParaRPr lang="fr-FR"/>
        </a:p>
      </dgm:t>
    </dgm:pt>
    <dgm:pt modelId="{F551B827-5D45-4359-B47A-7D479B634D0C}" type="pres">
      <dgm:prSet presAssocID="{F78CF9EF-7107-4477-AD8A-55D4F59A4758}" presName="sibTrans" presStyleCnt="0"/>
      <dgm:spPr/>
    </dgm:pt>
    <dgm:pt modelId="{76612E58-FFA9-4207-8088-0E1BF6B34AE3}" type="pres">
      <dgm:prSet presAssocID="{76903C36-C8B3-4D55-A864-9D6BA879AA5F}" presName="textNode" presStyleLbl="node1" presStyleIdx="9" presStyleCnt="10" custScaleX="152587" custScaleY="118338">
        <dgm:presLayoutVars>
          <dgm:bulletEnabled val="1"/>
        </dgm:presLayoutVars>
      </dgm:prSet>
      <dgm:spPr/>
      <dgm:t>
        <a:bodyPr/>
        <a:lstStyle/>
        <a:p>
          <a:endParaRPr lang="fr-FR"/>
        </a:p>
      </dgm:t>
    </dgm:pt>
  </dgm:ptLst>
  <dgm:cxnLst>
    <dgm:cxn modelId="{F8FA032C-41D1-44D7-BACA-636CE0F8819B}" type="presOf" srcId="{D3D5DD4D-071E-4B85-AC0B-DA2949CE3CAB}" destId="{537EC635-811E-4270-9EA8-B87C95D9930B}" srcOrd="0" destOrd="0" presId="urn:microsoft.com/office/officeart/2005/8/layout/hProcess9"/>
    <dgm:cxn modelId="{9F864CC9-7F8E-4300-AFF6-8747810A0046}" srcId="{63F23FD2-0F13-4954-B66A-60FEB95C7A5C}" destId="{589C26D1-FD93-4526-B458-D764B58F2763}" srcOrd="7" destOrd="0" parTransId="{94EA39E8-08F7-44D8-B96C-AC0F9360DBD8}" sibTransId="{537EFB6C-7995-4F56-9228-66C53EEDB0DC}"/>
    <dgm:cxn modelId="{3A6CEDA6-C2D7-4A48-9712-6007706F1C8F}" type="presOf" srcId="{AAF7550F-08DA-4DBA-9253-37522A255725}" destId="{56589526-4CDC-45AA-8969-0CCB13042E2F}" srcOrd="0" destOrd="0" presId="urn:microsoft.com/office/officeart/2005/8/layout/hProcess9"/>
    <dgm:cxn modelId="{6137FEFC-6225-415F-ADC0-26A599A9C397}" type="presOf" srcId="{63F23FD2-0F13-4954-B66A-60FEB95C7A5C}" destId="{9FA4BB42-AC28-4721-A0B8-DB845E062F50}" srcOrd="0" destOrd="0" presId="urn:microsoft.com/office/officeart/2005/8/layout/hProcess9"/>
    <dgm:cxn modelId="{C67DD158-D107-4A8D-BA37-2EE39EE5EB92}" srcId="{63F23FD2-0F13-4954-B66A-60FEB95C7A5C}" destId="{64563B45-CB31-4FC7-B9CE-1C8072BD5E47}" srcOrd="6" destOrd="0" parTransId="{48774E19-3B95-48DC-BCE9-084C845127FE}" sibTransId="{6A5F789A-DCD6-4E7D-B81C-CF368FE69C4A}"/>
    <dgm:cxn modelId="{DC5ECAA7-7363-49D2-9C71-491588167496}" srcId="{63F23FD2-0F13-4954-B66A-60FEB95C7A5C}" destId="{AAF7550F-08DA-4DBA-9253-37522A255725}" srcOrd="2" destOrd="0" parTransId="{DED1275A-5DF4-431E-85FB-F8ACE548C675}" sibTransId="{32F34F61-6F6C-4667-A872-AB69AC22011B}"/>
    <dgm:cxn modelId="{314A0E37-9355-479A-8CA1-7CE22185995B}" srcId="{63F23FD2-0F13-4954-B66A-60FEB95C7A5C}" destId="{1EFD8EDC-A743-4ED4-A0F2-6C35BF262CDF}" srcOrd="1" destOrd="0" parTransId="{E836F446-3C9E-47DC-A003-D2504510E4EF}" sibTransId="{C27BA067-037B-4F27-A455-C8B80C8AACB9}"/>
    <dgm:cxn modelId="{F261CE56-C317-4699-A4F1-BBE37BDC4E25}" srcId="{63F23FD2-0F13-4954-B66A-60FEB95C7A5C}" destId="{D3D5DD4D-071E-4B85-AC0B-DA2949CE3CAB}" srcOrd="0" destOrd="0" parTransId="{018BC4C9-6241-42C9-8E56-B2D37B456239}" sibTransId="{251D551B-BECC-4326-B034-9DF5027670BB}"/>
    <dgm:cxn modelId="{BCF4A945-AE91-4B1A-9FBD-3D7EFA820B18}" srcId="{63F23FD2-0F13-4954-B66A-60FEB95C7A5C}" destId="{63C498E5-2AD4-4496-836C-289F7567EF67}" srcOrd="4" destOrd="0" parTransId="{38717840-7F6E-4BF4-9071-EB355CB3368F}" sibTransId="{B18C0F9F-5B97-42C2-B624-29FC99B4F423}"/>
    <dgm:cxn modelId="{56319C8B-5BBB-47A0-9DDF-1B234E71C8D6}" srcId="{63F23FD2-0F13-4954-B66A-60FEB95C7A5C}" destId="{76903C36-C8B3-4D55-A864-9D6BA879AA5F}" srcOrd="9" destOrd="0" parTransId="{646179C0-FB91-4B4E-85C5-79FC150F983B}" sibTransId="{3C6F39B6-DBDD-487F-9586-42486D6C2A6C}"/>
    <dgm:cxn modelId="{D4ED338E-B4F1-4348-AB07-E4D84D93A2CC}" srcId="{63F23FD2-0F13-4954-B66A-60FEB95C7A5C}" destId="{A53A1789-7206-49A5-870E-DB0982516C34}" srcOrd="3" destOrd="0" parTransId="{BF34227A-CFE2-4FC2-AD50-7DE23A3749F8}" sibTransId="{22C08DDC-1C4F-4BA1-B346-D127E34A1076}"/>
    <dgm:cxn modelId="{8C925B8E-E680-4D97-A50D-D89D9ED47221}" type="presOf" srcId="{589C26D1-FD93-4526-B458-D764B58F2763}" destId="{CBF04279-13BF-46BD-B55E-6575CDE4A54F}" srcOrd="0" destOrd="0" presId="urn:microsoft.com/office/officeart/2005/8/layout/hProcess9"/>
    <dgm:cxn modelId="{B4CC61F2-0CA3-44E1-9DF4-84A5D9541EE4}" srcId="{63F23FD2-0F13-4954-B66A-60FEB95C7A5C}" destId="{8A5A9ABB-3BF0-4E62-B05F-1F4D4A58F0B3}" srcOrd="8" destOrd="0" parTransId="{3C5B54A8-D25F-47F9-BAC6-1CCD60F4DAF4}" sibTransId="{F78CF9EF-7107-4477-AD8A-55D4F59A4758}"/>
    <dgm:cxn modelId="{572D9CA8-C7D0-41C6-AF3B-62C906B1078C}" type="presOf" srcId="{8A5A9ABB-3BF0-4E62-B05F-1F4D4A58F0B3}" destId="{12F08B6E-5227-4B5F-9D6F-9A94D71BDC45}" srcOrd="0" destOrd="0" presId="urn:microsoft.com/office/officeart/2005/8/layout/hProcess9"/>
    <dgm:cxn modelId="{6ABA0108-D33B-4167-A86E-0D3CED8BA9D2}" type="presOf" srcId="{76903C36-C8B3-4D55-A864-9D6BA879AA5F}" destId="{76612E58-FFA9-4207-8088-0E1BF6B34AE3}" srcOrd="0" destOrd="0" presId="urn:microsoft.com/office/officeart/2005/8/layout/hProcess9"/>
    <dgm:cxn modelId="{17ED0ABF-0E90-4176-A719-ED3D7D4E1DFF}" type="presOf" srcId="{A53A1789-7206-49A5-870E-DB0982516C34}" destId="{1A77F33C-5CB6-4B41-ADE9-DE2AAB4583BC}" srcOrd="0" destOrd="0" presId="urn:microsoft.com/office/officeart/2005/8/layout/hProcess9"/>
    <dgm:cxn modelId="{0ED4FC10-8B3F-461E-BA95-B37BBDD80AE8}" srcId="{63F23FD2-0F13-4954-B66A-60FEB95C7A5C}" destId="{E9B35C75-1A8F-42FF-8C6C-DAA38FEBF7E1}" srcOrd="5" destOrd="0" parTransId="{E48F35F4-2864-4FCE-B93F-99D27DC7011B}" sibTransId="{35B81C18-50B7-4DF6-AE25-1ABC1104966E}"/>
    <dgm:cxn modelId="{7B852BBA-6F24-44F2-BDA3-E0B330A22B1B}" type="presOf" srcId="{E9B35C75-1A8F-42FF-8C6C-DAA38FEBF7E1}" destId="{6EB36591-AD59-41FB-A1E3-8C217993FE3B}" srcOrd="0" destOrd="0" presId="urn:microsoft.com/office/officeart/2005/8/layout/hProcess9"/>
    <dgm:cxn modelId="{652D0C2B-54AE-44B4-ADA8-0432F1C34E55}" type="presOf" srcId="{64563B45-CB31-4FC7-B9CE-1C8072BD5E47}" destId="{A3E9BC4A-BDE4-4A00-8E1A-DC48DC3928FD}" srcOrd="0" destOrd="0" presId="urn:microsoft.com/office/officeart/2005/8/layout/hProcess9"/>
    <dgm:cxn modelId="{59B5A610-55F0-4877-BDA0-C375213E7711}" type="presOf" srcId="{63C498E5-2AD4-4496-836C-289F7567EF67}" destId="{24C01B1D-7635-483E-97D0-EFA84B6AD814}" srcOrd="0" destOrd="0" presId="urn:microsoft.com/office/officeart/2005/8/layout/hProcess9"/>
    <dgm:cxn modelId="{9185C3F1-7040-4B0D-B48E-5F685B1A2284}" type="presOf" srcId="{1EFD8EDC-A743-4ED4-A0F2-6C35BF262CDF}" destId="{83506EDA-F37B-45EA-9494-CC1B9D51AC6E}" srcOrd="0" destOrd="0" presId="urn:microsoft.com/office/officeart/2005/8/layout/hProcess9"/>
    <dgm:cxn modelId="{2424039B-7EDA-4EE5-A4AD-EF2D755F2E5B}" type="presParOf" srcId="{9FA4BB42-AC28-4721-A0B8-DB845E062F50}" destId="{5395C558-4ED5-4B00-9E30-BD2AEE83E5CE}" srcOrd="0" destOrd="0" presId="urn:microsoft.com/office/officeart/2005/8/layout/hProcess9"/>
    <dgm:cxn modelId="{8AF2E292-C48D-438D-AB72-C931367D21B4}" type="presParOf" srcId="{9FA4BB42-AC28-4721-A0B8-DB845E062F50}" destId="{54AFC048-CC6E-45A3-9861-195F4EF113F8}" srcOrd="1" destOrd="0" presId="urn:microsoft.com/office/officeart/2005/8/layout/hProcess9"/>
    <dgm:cxn modelId="{314334AB-9BB8-4255-B2E7-F62CC5CCB758}" type="presParOf" srcId="{54AFC048-CC6E-45A3-9861-195F4EF113F8}" destId="{537EC635-811E-4270-9EA8-B87C95D9930B}" srcOrd="0" destOrd="0" presId="urn:microsoft.com/office/officeart/2005/8/layout/hProcess9"/>
    <dgm:cxn modelId="{1A3AB0CA-1B97-4A7A-8C20-F6FB4BA05B3C}" type="presParOf" srcId="{54AFC048-CC6E-45A3-9861-195F4EF113F8}" destId="{93EA59DD-7238-41C4-9BC4-39D98F442C23}" srcOrd="1" destOrd="0" presId="urn:microsoft.com/office/officeart/2005/8/layout/hProcess9"/>
    <dgm:cxn modelId="{E0319A1F-DBF7-451E-95CA-8415B044209B}" type="presParOf" srcId="{54AFC048-CC6E-45A3-9861-195F4EF113F8}" destId="{83506EDA-F37B-45EA-9494-CC1B9D51AC6E}" srcOrd="2" destOrd="0" presId="urn:microsoft.com/office/officeart/2005/8/layout/hProcess9"/>
    <dgm:cxn modelId="{81A69BB6-75C3-4F17-BA84-6026638D4B3D}" type="presParOf" srcId="{54AFC048-CC6E-45A3-9861-195F4EF113F8}" destId="{E85B857C-736A-400A-8AD9-1DAA72241770}" srcOrd="3" destOrd="0" presId="urn:microsoft.com/office/officeart/2005/8/layout/hProcess9"/>
    <dgm:cxn modelId="{27214309-1368-4DB9-948A-01327247CD17}" type="presParOf" srcId="{54AFC048-CC6E-45A3-9861-195F4EF113F8}" destId="{56589526-4CDC-45AA-8969-0CCB13042E2F}" srcOrd="4" destOrd="0" presId="urn:microsoft.com/office/officeart/2005/8/layout/hProcess9"/>
    <dgm:cxn modelId="{ECCF3498-5B00-4207-9956-F4CEDFB0D5EF}" type="presParOf" srcId="{54AFC048-CC6E-45A3-9861-195F4EF113F8}" destId="{557F3C7E-E7C5-478C-8FDB-119FDC95F73D}" srcOrd="5" destOrd="0" presId="urn:microsoft.com/office/officeart/2005/8/layout/hProcess9"/>
    <dgm:cxn modelId="{4BC80AD6-7AFC-439E-80D6-C33FC26A26AE}" type="presParOf" srcId="{54AFC048-CC6E-45A3-9861-195F4EF113F8}" destId="{1A77F33C-5CB6-4B41-ADE9-DE2AAB4583BC}" srcOrd="6" destOrd="0" presId="urn:microsoft.com/office/officeart/2005/8/layout/hProcess9"/>
    <dgm:cxn modelId="{877CC154-C145-499B-899C-B838E4583851}" type="presParOf" srcId="{54AFC048-CC6E-45A3-9861-195F4EF113F8}" destId="{7EB6FA00-EEE3-4FFE-AB7E-B9F882611868}" srcOrd="7" destOrd="0" presId="urn:microsoft.com/office/officeart/2005/8/layout/hProcess9"/>
    <dgm:cxn modelId="{65340B6A-F192-4D68-A5B7-8335229CBC4E}" type="presParOf" srcId="{54AFC048-CC6E-45A3-9861-195F4EF113F8}" destId="{24C01B1D-7635-483E-97D0-EFA84B6AD814}" srcOrd="8" destOrd="0" presId="urn:microsoft.com/office/officeart/2005/8/layout/hProcess9"/>
    <dgm:cxn modelId="{7CFA462F-3C64-4C06-8604-1036A56897F8}" type="presParOf" srcId="{54AFC048-CC6E-45A3-9861-195F4EF113F8}" destId="{71ACBC03-507D-40C0-B08E-9F432D2AE47C}" srcOrd="9" destOrd="0" presId="urn:microsoft.com/office/officeart/2005/8/layout/hProcess9"/>
    <dgm:cxn modelId="{56C77CEB-AC9A-44F6-A403-5B411FCBD708}" type="presParOf" srcId="{54AFC048-CC6E-45A3-9861-195F4EF113F8}" destId="{6EB36591-AD59-41FB-A1E3-8C217993FE3B}" srcOrd="10" destOrd="0" presId="urn:microsoft.com/office/officeart/2005/8/layout/hProcess9"/>
    <dgm:cxn modelId="{81A806A6-19E5-4241-9D0F-60EF34928BCE}" type="presParOf" srcId="{54AFC048-CC6E-45A3-9861-195F4EF113F8}" destId="{A9C3F623-5F61-4F97-9081-863E5C5CB1A1}" srcOrd="11" destOrd="0" presId="urn:microsoft.com/office/officeart/2005/8/layout/hProcess9"/>
    <dgm:cxn modelId="{8CC66D7C-F047-4613-8C2E-7D9B85B86B6F}" type="presParOf" srcId="{54AFC048-CC6E-45A3-9861-195F4EF113F8}" destId="{A3E9BC4A-BDE4-4A00-8E1A-DC48DC3928FD}" srcOrd="12" destOrd="0" presId="urn:microsoft.com/office/officeart/2005/8/layout/hProcess9"/>
    <dgm:cxn modelId="{B102EDC0-27B6-4C38-B572-75FCF54EB12E}" type="presParOf" srcId="{54AFC048-CC6E-45A3-9861-195F4EF113F8}" destId="{E460C4C4-6D35-47D7-8FE4-F201F46A0493}" srcOrd="13" destOrd="0" presId="urn:microsoft.com/office/officeart/2005/8/layout/hProcess9"/>
    <dgm:cxn modelId="{43A90275-1AD1-4464-9A22-B9C98C9CFB9C}" type="presParOf" srcId="{54AFC048-CC6E-45A3-9861-195F4EF113F8}" destId="{CBF04279-13BF-46BD-B55E-6575CDE4A54F}" srcOrd="14" destOrd="0" presId="urn:microsoft.com/office/officeart/2005/8/layout/hProcess9"/>
    <dgm:cxn modelId="{1B4EE7B7-D859-4D11-9C19-EC0BBE44B6F7}" type="presParOf" srcId="{54AFC048-CC6E-45A3-9861-195F4EF113F8}" destId="{EB0CFAD8-5126-43DA-8821-4BD3060E1EDC}" srcOrd="15" destOrd="0" presId="urn:microsoft.com/office/officeart/2005/8/layout/hProcess9"/>
    <dgm:cxn modelId="{FF38E333-C5B8-4DD0-ADA9-EA6099AEE014}" type="presParOf" srcId="{54AFC048-CC6E-45A3-9861-195F4EF113F8}" destId="{12F08B6E-5227-4B5F-9D6F-9A94D71BDC45}" srcOrd="16" destOrd="0" presId="urn:microsoft.com/office/officeart/2005/8/layout/hProcess9"/>
    <dgm:cxn modelId="{4D8E3337-BC4B-40F9-8A4A-154997847113}" type="presParOf" srcId="{54AFC048-CC6E-45A3-9861-195F4EF113F8}" destId="{F551B827-5D45-4359-B47A-7D479B634D0C}" srcOrd="17" destOrd="0" presId="urn:microsoft.com/office/officeart/2005/8/layout/hProcess9"/>
    <dgm:cxn modelId="{BAC2A1FD-B8B8-4998-958A-4ABBF685A93B}" type="presParOf" srcId="{54AFC048-CC6E-45A3-9861-195F4EF113F8}" destId="{76612E58-FFA9-4207-8088-0E1BF6B34AE3}" srcOrd="1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5C558-4ED5-4B00-9E30-BD2AEE83E5CE}">
      <dsp:nvSpPr>
        <dsp:cNvPr id="0" name=""/>
        <dsp:cNvSpPr/>
      </dsp:nvSpPr>
      <dsp:spPr>
        <a:xfrm>
          <a:off x="1343024" y="0"/>
          <a:ext cx="15220950" cy="859038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7EC635-811E-4270-9EA8-B87C95D9930B}">
      <dsp:nvSpPr>
        <dsp:cNvPr id="0" name=""/>
        <dsp:cNvSpPr/>
      </dsp:nvSpPr>
      <dsp:spPr>
        <a:xfrm>
          <a:off x="8086" y="2577114"/>
          <a:ext cx="1473836" cy="34361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fr-FR" sz="2800" b="1" kern="1200" cap="small" baseline="0" dirty="0" smtClean="0"/>
            <a:t>Accompagner</a:t>
          </a:r>
          <a:endParaRPr lang="fr-FR" sz="2800" b="1" kern="1200" cap="small" baseline="0" dirty="0"/>
        </a:p>
      </dsp:txBody>
      <dsp:txXfrm>
        <a:off x="80033" y="2649061"/>
        <a:ext cx="1329942" cy="3292258"/>
      </dsp:txXfrm>
    </dsp:sp>
    <dsp:sp modelId="{83506EDA-F37B-45EA-9494-CC1B9D51AC6E}">
      <dsp:nvSpPr>
        <dsp:cNvPr id="0" name=""/>
        <dsp:cNvSpPr/>
      </dsp:nvSpPr>
      <dsp:spPr>
        <a:xfrm>
          <a:off x="1693082" y="2577114"/>
          <a:ext cx="1438551" cy="34361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fr-FR" sz="2500" b="1" kern="1200" cap="small" baseline="0" dirty="0" err="1" smtClean="0"/>
            <a:t>Expéri-menter</a:t>
          </a:r>
          <a:endParaRPr lang="fr-FR" sz="2500" b="1" kern="1200" cap="small" baseline="0" dirty="0"/>
        </a:p>
      </dsp:txBody>
      <dsp:txXfrm>
        <a:off x="1763306" y="2647338"/>
        <a:ext cx="1298103" cy="3295704"/>
      </dsp:txXfrm>
    </dsp:sp>
    <dsp:sp modelId="{56589526-4CDC-45AA-8969-0CCB13042E2F}">
      <dsp:nvSpPr>
        <dsp:cNvPr id="0" name=""/>
        <dsp:cNvSpPr/>
      </dsp:nvSpPr>
      <dsp:spPr>
        <a:xfrm>
          <a:off x="3342793" y="2577114"/>
          <a:ext cx="1662017" cy="34361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fr-FR" sz="2500" b="1" kern="1200" cap="small" baseline="0" dirty="0" smtClean="0"/>
            <a:t>Célébrer</a:t>
          </a:r>
          <a:endParaRPr lang="fr-FR" sz="2500" b="1" kern="1200" cap="small" baseline="0" dirty="0"/>
        </a:p>
      </dsp:txBody>
      <dsp:txXfrm>
        <a:off x="3423926" y="2658247"/>
        <a:ext cx="1499751" cy="3273886"/>
      </dsp:txXfrm>
    </dsp:sp>
    <dsp:sp modelId="{1A77F33C-5CB6-4B41-ADE9-DE2AAB4583BC}">
      <dsp:nvSpPr>
        <dsp:cNvPr id="0" name=""/>
        <dsp:cNvSpPr/>
      </dsp:nvSpPr>
      <dsp:spPr>
        <a:xfrm>
          <a:off x="5215969" y="2577114"/>
          <a:ext cx="1266955" cy="34361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fr-FR" sz="2500" b="1" kern="1200" cap="small" baseline="0" dirty="0" smtClean="0"/>
            <a:t>Témoigner</a:t>
          </a:r>
          <a:endParaRPr lang="fr-FR" sz="2500" b="1" kern="1200" cap="small" baseline="0" dirty="0"/>
        </a:p>
      </dsp:txBody>
      <dsp:txXfrm>
        <a:off x="5277817" y="2638962"/>
        <a:ext cx="1143259" cy="3312456"/>
      </dsp:txXfrm>
    </dsp:sp>
    <dsp:sp modelId="{24C01B1D-7635-483E-97D0-EFA84B6AD814}">
      <dsp:nvSpPr>
        <dsp:cNvPr id="0" name=""/>
        <dsp:cNvSpPr/>
      </dsp:nvSpPr>
      <dsp:spPr>
        <a:xfrm>
          <a:off x="6694083" y="2577114"/>
          <a:ext cx="1582756" cy="34361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fr-FR" sz="2500" b="1" kern="1200" cap="small" baseline="0" dirty="0" smtClean="0"/>
            <a:t>Communiquer</a:t>
          </a:r>
          <a:endParaRPr lang="fr-FR" sz="2500" b="1" kern="1200" cap="small" baseline="0" dirty="0"/>
        </a:p>
      </dsp:txBody>
      <dsp:txXfrm>
        <a:off x="6771347" y="2654378"/>
        <a:ext cx="1428228" cy="3281624"/>
      </dsp:txXfrm>
    </dsp:sp>
    <dsp:sp modelId="{6EB36591-AD59-41FB-A1E3-8C217993FE3B}">
      <dsp:nvSpPr>
        <dsp:cNvPr id="0" name=""/>
        <dsp:cNvSpPr/>
      </dsp:nvSpPr>
      <dsp:spPr>
        <a:xfrm>
          <a:off x="8487999" y="2577114"/>
          <a:ext cx="1517115" cy="34361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fr-FR" sz="2500" b="1" kern="1200" cap="small" baseline="0" dirty="0" smtClean="0"/>
            <a:t>Proposer</a:t>
          </a:r>
          <a:endParaRPr lang="fr-FR" sz="2500" b="1" kern="1200" cap="small" baseline="0" dirty="0"/>
        </a:p>
      </dsp:txBody>
      <dsp:txXfrm>
        <a:off x="8562058" y="2651173"/>
        <a:ext cx="1368997" cy="3288034"/>
      </dsp:txXfrm>
    </dsp:sp>
    <dsp:sp modelId="{A3E9BC4A-BDE4-4A00-8E1A-DC48DC3928FD}">
      <dsp:nvSpPr>
        <dsp:cNvPr id="0" name=""/>
        <dsp:cNvSpPr/>
      </dsp:nvSpPr>
      <dsp:spPr>
        <a:xfrm>
          <a:off x="10216274" y="2577114"/>
          <a:ext cx="1626213" cy="34361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fr-FR" sz="2500" b="1" kern="1200" cap="small" baseline="0" dirty="0" smtClean="0"/>
            <a:t>Recruter former</a:t>
          </a:r>
          <a:endParaRPr lang="fr-FR" sz="2500" b="1" kern="1200" cap="small" baseline="0" dirty="0"/>
        </a:p>
      </dsp:txBody>
      <dsp:txXfrm>
        <a:off x="10295659" y="2656499"/>
        <a:ext cx="1467443" cy="3277382"/>
      </dsp:txXfrm>
    </dsp:sp>
    <dsp:sp modelId="{CBF04279-13BF-46BD-B55E-6575CDE4A54F}">
      <dsp:nvSpPr>
        <dsp:cNvPr id="0" name=""/>
        <dsp:cNvSpPr/>
      </dsp:nvSpPr>
      <dsp:spPr>
        <a:xfrm>
          <a:off x="12053646" y="2577114"/>
          <a:ext cx="1516824" cy="34361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fr-FR" sz="2500" b="1" kern="1200" cap="small" baseline="0" dirty="0" smtClean="0"/>
            <a:t>Evaluer</a:t>
          </a:r>
          <a:endParaRPr lang="fr-FR" sz="2500" b="1" kern="1200" cap="small" baseline="0" dirty="0"/>
        </a:p>
      </dsp:txBody>
      <dsp:txXfrm>
        <a:off x="12127691" y="2651159"/>
        <a:ext cx="1368734" cy="3288062"/>
      </dsp:txXfrm>
    </dsp:sp>
    <dsp:sp modelId="{12F08B6E-5227-4B5F-9D6F-9A94D71BDC45}">
      <dsp:nvSpPr>
        <dsp:cNvPr id="0" name=""/>
        <dsp:cNvSpPr/>
      </dsp:nvSpPr>
      <dsp:spPr>
        <a:xfrm>
          <a:off x="13781629" y="2577114"/>
          <a:ext cx="1972915" cy="34361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fr-FR" sz="2500" b="1" kern="1200" cap="small" baseline="0" dirty="0" smtClean="0"/>
            <a:t>Structurer</a:t>
          </a:r>
          <a:endParaRPr lang="fr-FR" sz="2500" b="1" kern="1200" cap="small" baseline="0" dirty="0"/>
        </a:p>
      </dsp:txBody>
      <dsp:txXfrm>
        <a:off x="13877939" y="2673424"/>
        <a:ext cx="1780295" cy="3243532"/>
      </dsp:txXfrm>
    </dsp:sp>
    <dsp:sp modelId="{76612E58-FFA9-4207-8088-0E1BF6B34AE3}">
      <dsp:nvSpPr>
        <dsp:cNvPr id="0" name=""/>
        <dsp:cNvSpPr/>
      </dsp:nvSpPr>
      <dsp:spPr>
        <a:xfrm>
          <a:off x="15965704" y="2262053"/>
          <a:ext cx="1933208" cy="4066273"/>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fr-FR" sz="2800" b="1" kern="1200" cap="small" baseline="0" dirty="0" smtClean="0">
              <a:solidFill>
                <a:schemeClr val="bg1"/>
              </a:solidFill>
            </a:rPr>
            <a:t>Mise en Cohérence entre valeurs, discours et actes</a:t>
          </a:r>
          <a:endParaRPr lang="fr-FR" sz="2800" b="1" kern="1200" cap="small" baseline="0" dirty="0">
            <a:solidFill>
              <a:schemeClr val="bg1"/>
            </a:solidFill>
          </a:endParaRPr>
        </a:p>
      </dsp:txBody>
      <dsp:txXfrm>
        <a:off x="16060075" y="2356424"/>
        <a:ext cx="1744466" cy="387753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31A6D82F-2C11-4B0C-B64F-5B8D919AFDA7}" type="datetimeFigureOut">
              <a:rPr lang="fr-FR" smtClean="0"/>
              <a:t>12/06/2025</a:t>
            </a:fld>
            <a:endParaRPr lang="fr-FR"/>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36E6E313-7324-4E5D-B55F-99D9811AFC56}" type="slidenum">
              <a:rPr lang="fr-FR" smtClean="0"/>
              <a:t>‹N°›</a:t>
            </a:fld>
            <a:endParaRPr lang="fr-FR"/>
          </a:p>
        </p:txBody>
      </p:sp>
    </p:spTree>
    <p:extLst>
      <p:ext uri="{BB962C8B-B14F-4D97-AF65-F5344CB8AC3E}">
        <p14:creationId xmlns:p14="http://schemas.microsoft.com/office/powerpoint/2010/main" val="3279018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8F09E6B-2DFA-4C23-83BE-215D42A03F8C}" type="datetimeFigureOut">
              <a:rPr lang="fr-FR" smtClean="0"/>
              <a:t>12/06/2025</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D6BE904-F5B0-48DC-976A-C9106CB9DF5C}" type="slidenum">
              <a:rPr lang="fr-FR" smtClean="0"/>
              <a:t>‹N°›</a:t>
            </a:fld>
            <a:endParaRPr lang="fr-FR"/>
          </a:p>
        </p:txBody>
      </p:sp>
    </p:spTree>
    <p:extLst>
      <p:ext uri="{BB962C8B-B14F-4D97-AF65-F5344CB8AC3E}">
        <p14:creationId xmlns:p14="http://schemas.microsoft.com/office/powerpoint/2010/main" val="3591224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D6BE904-F5B0-48DC-976A-C9106CB9DF5C}" type="slidenum">
              <a:rPr lang="fr-FR" smtClean="0"/>
              <a:t>6</a:t>
            </a:fld>
            <a:endParaRPr lang="fr-FR"/>
          </a:p>
        </p:txBody>
      </p:sp>
    </p:spTree>
    <p:extLst>
      <p:ext uri="{BB962C8B-B14F-4D97-AF65-F5344CB8AC3E}">
        <p14:creationId xmlns:p14="http://schemas.microsoft.com/office/powerpoint/2010/main" val="1044742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D6BE904-F5B0-48DC-976A-C9106CB9DF5C}" type="slidenum">
              <a:rPr lang="fr-FR" smtClean="0"/>
              <a:t>31</a:t>
            </a:fld>
            <a:endParaRPr lang="fr-FR"/>
          </a:p>
        </p:txBody>
      </p:sp>
    </p:spTree>
    <p:extLst>
      <p:ext uri="{BB962C8B-B14F-4D97-AF65-F5344CB8AC3E}">
        <p14:creationId xmlns:p14="http://schemas.microsoft.com/office/powerpoint/2010/main" val="1741831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D6BE904-F5B0-48DC-976A-C9106CB9DF5C}" type="slidenum">
              <a:rPr lang="fr-FR" smtClean="0"/>
              <a:t>32</a:t>
            </a:fld>
            <a:endParaRPr lang="fr-FR"/>
          </a:p>
        </p:txBody>
      </p:sp>
    </p:spTree>
    <p:extLst>
      <p:ext uri="{BB962C8B-B14F-4D97-AF65-F5344CB8AC3E}">
        <p14:creationId xmlns:p14="http://schemas.microsoft.com/office/powerpoint/2010/main" val="2899055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9230CFA-805A-4FD3-B3A0-DAAA5993DA1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086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527154" y="9486900"/>
            <a:ext cx="2133600" cy="365125"/>
          </a:xfrm>
          <a:prstGeom prst="rect">
            <a:avLst/>
          </a:prstGeom>
        </p:spPr>
        <p:txBody>
          <a:bodyPr/>
          <a:lstStyle>
            <a:lvl1pPr>
              <a:defRPr/>
            </a:lvl1pPr>
          </a:lstStyle>
          <a:p>
            <a:r>
              <a:rPr lang="en-US" dirty="0" smtClean="0"/>
              <a:t>13 </a:t>
            </a:r>
            <a:r>
              <a:rPr lang="en-US" dirty="0" err="1" smtClean="0"/>
              <a:t>juin</a:t>
            </a:r>
            <a:r>
              <a:rPr lang="en-US" dirty="0" smtClean="0"/>
              <a:t> 2025</a:t>
            </a:r>
            <a:endParaRPr lang="en-US" dirty="0"/>
          </a:p>
        </p:txBody>
      </p:sp>
      <p:sp>
        <p:nvSpPr>
          <p:cNvPr id="4" name="Footer Placeholder 3"/>
          <p:cNvSpPr>
            <a:spLocks noGrp="1"/>
          </p:cNvSpPr>
          <p:nvPr>
            <p:ph type="ftr" sz="quarter" idx="11"/>
          </p:nvPr>
        </p:nvSpPr>
        <p:spPr>
          <a:xfrm>
            <a:off x="3657600" y="9486900"/>
            <a:ext cx="2895600" cy="365125"/>
          </a:xfrm>
          <a:prstGeom prst="rect">
            <a:avLst/>
          </a:prstGeom>
        </p:spPr>
        <p:txBody>
          <a:bodyPr/>
          <a:lstStyle/>
          <a:p>
            <a:r>
              <a:rPr lang="en-US" dirty="0" smtClean="0"/>
              <a:t>Assemblée </a:t>
            </a:r>
            <a:r>
              <a:rPr lang="en-US" dirty="0" err="1" smtClean="0"/>
              <a:t>Générale</a:t>
            </a:r>
            <a:endParaRPr lang="en-US" dirty="0"/>
          </a:p>
        </p:txBody>
      </p:sp>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307741"/>
            <a:ext cx="1530566" cy="1156741"/>
          </a:xfrm>
          <a:prstGeom prst="rect">
            <a:avLst/>
          </a:prstGeom>
        </p:spPr>
      </p:pic>
      <p:sp>
        <p:nvSpPr>
          <p:cNvPr id="7" name="Freeform 5"/>
          <p:cNvSpPr/>
          <p:nvPr userDrawn="1"/>
        </p:nvSpPr>
        <p:spPr>
          <a:xfrm rot="453666">
            <a:off x="15258972" y="61047"/>
            <a:ext cx="3058706" cy="2806868"/>
          </a:xfrm>
          <a:custGeom>
            <a:avLst/>
            <a:gdLst/>
            <a:ahLst/>
            <a:cxnLst/>
            <a:rect l="l" t="t" r="r" b="b"/>
            <a:pathLst>
              <a:path w="7742573" h="6319909">
                <a:moveTo>
                  <a:pt x="0" y="0"/>
                </a:moveTo>
                <a:lnTo>
                  <a:pt x="7742573" y="0"/>
                </a:lnTo>
                <a:lnTo>
                  <a:pt x="7742573" y="6319909"/>
                </a:lnTo>
                <a:lnTo>
                  <a:pt x="0" y="631990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1257300" y="547688"/>
            <a:ext cx="15773400" cy="1989137"/>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72726524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286000" y="1684338"/>
            <a:ext cx="13716000" cy="35814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0E358451-FBC8-4B50-BF9B-E8E5D7D162DE}" type="datetimeFigureOut">
              <a:rPr lang="fr-FR" smtClean="0"/>
              <a:t>12/06/2025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455EE7-D671-4DC1-BB67-9EEC93DB5E5C}" type="slidenum">
              <a:rPr lang="fr-FR" smtClean="0"/>
              <a:t>‹N°›</a:t>
            </a:fld>
            <a:endParaRPr lang="fr-FR"/>
          </a:p>
        </p:txBody>
      </p:sp>
    </p:spTree>
    <p:extLst>
      <p:ext uri="{BB962C8B-B14F-4D97-AF65-F5344CB8AC3E}">
        <p14:creationId xmlns:p14="http://schemas.microsoft.com/office/powerpoint/2010/main" val="686781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E358451-FBC8-4B50-BF9B-E8E5D7D162DE}" type="datetimeFigureOut">
              <a:rPr lang="fr-FR" smtClean="0"/>
              <a:t>12/06/2025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455EE7-D671-4DC1-BB67-9EEC93DB5E5C}" type="slidenum">
              <a:rPr lang="fr-FR" smtClean="0"/>
              <a:t>‹N°›</a:t>
            </a:fld>
            <a:endParaRPr lang="fr-FR"/>
          </a:p>
        </p:txBody>
      </p:sp>
    </p:spTree>
    <p:extLst>
      <p:ext uri="{BB962C8B-B14F-4D97-AF65-F5344CB8AC3E}">
        <p14:creationId xmlns:p14="http://schemas.microsoft.com/office/powerpoint/2010/main" val="2552130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247775" y="2565400"/>
            <a:ext cx="15773400" cy="4278313"/>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0E358451-FBC8-4B50-BF9B-E8E5D7D162DE}" type="datetimeFigureOut">
              <a:rPr lang="fr-FR" smtClean="0"/>
              <a:t>12/06/2025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455EE7-D671-4DC1-BB67-9EEC93DB5E5C}" type="slidenum">
              <a:rPr lang="fr-FR" smtClean="0"/>
              <a:t>‹N°›</a:t>
            </a:fld>
            <a:endParaRPr lang="fr-FR"/>
          </a:p>
        </p:txBody>
      </p:sp>
    </p:spTree>
    <p:extLst>
      <p:ext uri="{BB962C8B-B14F-4D97-AF65-F5344CB8AC3E}">
        <p14:creationId xmlns:p14="http://schemas.microsoft.com/office/powerpoint/2010/main" val="3153265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1257300" y="2738438"/>
            <a:ext cx="7810500" cy="65278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9220200" y="2738438"/>
            <a:ext cx="7810500" cy="65278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E358451-FBC8-4B50-BF9B-E8E5D7D162DE}" type="datetimeFigureOut">
              <a:rPr lang="fr-FR" smtClean="0"/>
              <a:t>12/06/2025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D455EE7-D671-4DC1-BB67-9EEC93DB5E5C}" type="slidenum">
              <a:rPr lang="fr-FR" smtClean="0"/>
              <a:t>‹N°›</a:t>
            </a:fld>
            <a:endParaRPr lang="fr-FR"/>
          </a:p>
        </p:txBody>
      </p:sp>
    </p:spTree>
    <p:extLst>
      <p:ext uri="{BB962C8B-B14F-4D97-AF65-F5344CB8AC3E}">
        <p14:creationId xmlns:p14="http://schemas.microsoft.com/office/powerpoint/2010/main" val="3932504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60475" y="547688"/>
            <a:ext cx="15773400" cy="1989137"/>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1260475" y="3757613"/>
            <a:ext cx="7735888" cy="5527675"/>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9258300" y="3757613"/>
            <a:ext cx="7775575" cy="5527675"/>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E358451-FBC8-4B50-BF9B-E8E5D7D162DE}" type="datetimeFigureOut">
              <a:rPr lang="fr-FR" smtClean="0"/>
              <a:t>12/06/2025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D455EE7-D671-4DC1-BB67-9EEC93DB5E5C}" type="slidenum">
              <a:rPr lang="fr-FR" smtClean="0"/>
              <a:t>‹N°›</a:t>
            </a:fld>
            <a:endParaRPr lang="fr-FR"/>
          </a:p>
        </p:txBody>
      </p:sp>
    </p:spTree>
    <p:extLst>
      <p:ext uri="{BB962C8B-B14F-4D97-AF65-F5344CB8AC3E}">
        <p14:creationId xmlns:p14="http://schemas.microsoft.com/office/powerpoint/2010/main" val="2758062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E358451-FBC8-4B50-BF9B-E8E5D7D162DE}" type="datetimeFigureOut">
              <a:rPr lang="fr-FR" smtClean="0"/>
              <a:t>12/06/2025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D455EE7-D671-4DC1-BB67-9EEC93DB5E5C}" type="slidenum">
              <a:rPr lang="fr-FR" smtClean="0"/>
              <a:t>‹N°›</a:t>
            </a:fld>
            <a:endParaRPr lang="fr-FR"/>
          </a:p>
        </p:txBody>
      </p:sp>
    </p:spTree>
    <p:extLst>
      <p:ext uri="{BB962C8B-B14F-4D97-AF65-F5344CB8AC3E}">
        <p14:creationId xmlns:p14="http://schemas.microsoft.com/office/powerpoint/2010/main" val="1073956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E358451-FBC8-4B50-BF9B-E8E5D7D162DE}" type="datetimeFigureOut">
              <a:rPr lang="fr-FR" smtClean="0"/>
              <a:t>12/06/2025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D455EE7-D671-4DC1-BB67-9EEC93DB5E5C}" type="slidenum">
              <a:rPr lang="fr-FR" smtClean="0"/>
              <a:t>‹N°›</a:t>
            </a:fld>
            <a:endParaRPr lang="fr-FR"/>
          </a:p>
        </p:txBody>
      </p:sp>
    </p:spTree>
    <p:extLst>
      <p:ext uri="{BB962C8B-B14F-4D97-AF65-F5344CB8AC3E}">
        <p14:creationId xmlns:p14="http://schemas.microsoft.com/office/powerpoint/2010/main" val="3997372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60475" y="685800"/>
            <a:ext cx="5897563" cy="24003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0E358451-FBC8-4B50-BF9B-E8E5D7D162DE}" type="datetimeFigureOut">
              <a:rPr lang="fr-FR" smtClean="0"/>
              <a:t>12/06/2025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D455EE7-D671-4DC1-BB67-9EEC93DB5E5C}" type="slidenum">
              <a:rPr lang="fr-FR" smtClean="0"/>
              <a:t>‹N°›</a:t>
            </a:fld>
            <a:endParaRPr lang="fr-FR"/>
          </a:p>
        </p:txBody>
      </p:sp>
    </p:spTree>
    <p:extLst>
      <p:ext uri="{BB962C8B-B14F-4D97-AF65-F5344CB8AC3E}">
        <p14:creationId xmlns:p14="http://schemas.microsoft.com/office/powerpoint/2010/main" val="3094286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60475" y="685800"/>
            <a:ext cx="5897563" cy="24003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0E358451-FBC8-4B50-BF9B-E8E5D7D162DE}" type="datetimeFigureOut">
              <a:rPr lang="fr-FR" smtClean="0"/>
              <a:t>12/06/2025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D455EE7-D671-4DC1-BB67-9EEC93DB5E5C}" type="slidenum">
              <a:rPr lang="fr-FR" smtClean="0"/>
              <a:t>‹N°›</a:t>
            </a:fld>
            <a:endParaRPr lang="fr-FR"/>
          </a:p>
        </p:txBody>
      </p:sp>
    </p:spTree>
    <p:extLst>
      <p:ext uri="{BB962C8B-B14F-4D97-AF65-F5344CB8AC3E}">
        <p14:creationId xmlns:p14="http://schemas.microsoft.com/office/powerpoint/2010/main" val="1165821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E358451-FBC8-4B50-BF9B-E8E5D7D162DE}" type="datetimeFigureOut">
              <a:rPr lang="fr-FR" smtClean="0"/>
              <a:t>12/06/2025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455EE7-D671-4DC1-BB67-9EEC93DB5E5C}" type="slidenum">
              <a:rPr lang="fr-FR" smtClean="0"/>
              <a:t>‹N°›</a:t>
            </a:fld>
            <a:endParaRPr lang="fr-FR"/>
          </a:p>
        </p:txBody>
      </p:sp>
    </p:spTree>
    <p:extLst>
      <p:ext uri="{BB962C8B-B14F-4D97-AF65-F5344CB8AC3E}">
        <p14:creationId xmlns:p14="http://schemas.microsoft.com/office/powerpoint/2010/main" val="1992570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3087350" y="547688"/>
            <a:ext cx="3943350" cy="871855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1257300" y="547688"/>
            <a:ext cx="11677650" cy="8718550"/>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E358451-FBC8-4B50-BF9B-E8E5D7D162DE}" type="datetimeFigureOut">
              <a:rPr lang="fr-FR" smtClean="0"/>
              <a:t>12/06/2025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D455EE7-D671-4DC1-BB67-9EEC93DB5E5C}" type="slidenum">
              <a:rPr lang="fr-FR" smtClean="0"/>
              <a:t>‹N°›</a:t>
            </a:fld>
            <a:endParaRPr lang="fr-FR"/>
          </a:p>
        </p:txBody>
      </p:sp>
    </p:spTree>
    <p:extLst>
      <p:ext uri="{BB962C8B-B14F-4D97-AF65-F5344CB8AC3E}">
        <p14:creationId xmlns:p14="http://schemas.microsoft.com/office/powerpoint/2010/main" val="3309365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E358451-FBC8-4B50-BF9B-E8E5D7D162DE}" type="datetimeFigureOut">
              <a:rPr lang="fr-FR" smtClean="0"/>
              <a:t>12/06/2025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D455EE7-D671-4DC1-BB67-9EEC93DB5E5C}" type="slidenum">
              <a:rPr lang="fr-FR" smtClean="0"/>
              <a:t>‹N°›</a:t>
            </a:fld>
            <a:endParaRPr lang="fr-FR"/>
          </a:p>
        </p:txBody>
      </p:sp>
    </p:spTree>
    <p:extLst>
      <p:ext uri="{BB962C8B-B14F-4D97-AF65-F5344CB8AC3E}">
        <p14:creationId xmlns:p14="http://schemas.microsoft.com/office/powerpoint/2010/main" val="3877326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286000" y="1684338"/>
            <a:ext cx="13716000" cy="35814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F98FCE19-BA12-4CC8-AC99-00F32D805C26}" type="datetimeFigureOut">
              <a:rPr lang="fr-FR" smtClean="0"/>
              <a:t>12/06/2025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12859A-B58B-47F1-8A4A-378EA75B1CEF}" type="slidenum">
              <a:rPr lang="fr-FR" smtClean="0"/>
              <a:t>‹N°›</a:t>
            </a:fld>
            <a:endParaRPr lang="fr-FR"/>
          </a:p>
        </p:txBody>
      </p:sp>
    </p:spTree>
    <p:extLst>
      <p:ext uri="{BB962C8B-B14F-4D97-AF65-F5344CB8AC3E}">
        <p14:creationId xmlns:p14="http://schemas.microsoft.com/office/powerpoint/2010/main" val="75882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98FCE19-BA12-4CC8-AC99-00F32D805C26}" type="datetimeFigureOut">
              <a:rPr lang="fr-FR" smtClean="0"/>
              <a:t>12/06/2025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12859A-B58B-47F1-8A4A-378EA75B1CEF}" type="slidenum">
              <a:rPr lang="fr-FR" smtClean="0"/>
              <a:t>‹N°›</a:t>
            </a:fld>
            <a:endParaRPr lang="fr-FR"/>
          </a:p>
        </p:txBody>
      </p:sp>
    </p:spTree>
    <p:extLst>
      <p:ext uri="{BB962C8B-B14F-4D97-AF65-F5344CB8AC3E}">
        <p14:creationId xmlns:p14="http://schemas.microsoft.com/office/powerpoint/2010/main" val="3268720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247775" y="2565400"/>
            <a:ext cx="15773400" cy="4278313"/>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F98FCE19-BA12-4CC8-AC99-00F32D805C26}" type="datetimeFigureOut">
              <a:rPr lang="fr-FR" smtClean="0"/>
              <a:t>12/06/2025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12859A-B58B-47F1-8A4A-378EA75B1CEF}" type="slidenum">
              <a:rPr lang="fr-FR" smtClean="0"/>
              <a:t>‹N°›</a:t>
            </a:fld>
            <a:endParaRPr lang="fr-FR"/>
          </a:p>
        </p:txBody>
      </p:sp>
    </p:spTree>
    <p:extLst>
      <p:ext uri="{BB962C8B-B14F-4D97-AF65-F5344CB8AC3E}">
        <p14:creationId xmlns:p14="http://schemas.microsoft.com/office/powerpoint/2010/main" val="87703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1257300" y="2738438"/>
            <a:ext cx="7810500" cy="65278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9220200" y="2738438"/>
            <a:ext cx="7810500" cy="65278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98FCE19-BA12-4CC8-AC99-00F32D805C26}" type="datetimeFigureOut">
              <a:rPr lang="fr-FR" smtClean="0"/>
              <a:t>12/06/2025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812859A-B58B-47F1-8A4A-378EA75B1CEF}" type="slidenum">
              <a:rPr lang="fr-FR" smtClean="0"/>
              <a:t>‹N°›</a:t>
            </a:fld>
            <a:endParaRPr lang="fr-FR"/>
          </a:p>
        </p:txBody>
      </p:sp>
    </p:spTree>
    <p:extLst>
      <p:ext uri="{BB962C8B-B14F-4D97-AF65-F5344CB8AC3E}">
        <p14:creationId xmlns:p14="http://schemas.microsoft.com/office/powerpoint/2010/main" val="4184230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‹N°›</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60475" y="547688"/>
            <a:ext cx="15773400" cy="1989137"/>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1260475" y="3757613"/>
            <a:ext cx="7735888" cy="5527675"/>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9258300" y="3757613"/>
            <a:ext cx="7775575" cy="5527675"/>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98FCE19-BA12-4CC8-AC99-00F32D805C26}" type="datetimeFigureOut">
              <a:rPr lang="fr-FR" smtClean="0"/>
              <a:t>12/06/2025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812859A-B58B-47F1-8A4A-378EA75B1CEF}" type="slidenum">
              <a:rPr lang="fr-FR" smtClean="0"/>
              <a:t>‹N°›</a:t>
            </a:fld>
            <a:endParaRPr lang="fr-FR"/>
          </a:p>
        </p:txBody>
      </p:sp>
    </p:spTree>
    <p:extLst>
      <p:ext uri="{BB962C8B-B14F-4D97-AF65-F5344CB8AC3E}">
        <p14:creationId xmlns:p14="http://schemas.microsoft.com/office/powerpoint/2010/main" val="515550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F98FCE19-BA12-4CC8-AC99-00F32D805C26}" type="datetimeFigureOut">
              <a:rPr lang="fr-FR" smtClean="0"/>
              <a:t>12/06/2025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812859A-B58B-47F1-8A4A-378EA75B1CEF}" type="slidenum">
              <a:rPr lang="fr-FR" smtClean="0"/>
              <a:t>‹N°›</a:t>
            </a:fld>
            <a:endParaRPr lang="fr-FR"/>
          </a:p>
        </p:txBody>
      </p:sp>
    </p:spTree>
    <p:extLst>
      <p:ext uri="{BB962C8B-B14F-4D97-AF65-F5344CB8AC3E}">
        <p14:creationId xmlns:p14="http://schemas.microsoft.com/office/powerpoint/2010/main" val="3064938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98FCE19-BA12-4CC8-AC99-00F32D805C26}" type="datetimeFigureOut">
              <a:rPr lang="fr-FR" smtClean="0"/>
              <a:t>12/06/2025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812859A-B58B-47F1-8A4A-378EA75B1CEF}" type="slidenum">
              <a:rPr lang="fr-FR" smtClean="0"/>
              <a:t>‹N°›</a:t>
            </a:fld>
            <a:endParaRPr lang="fr-FR"/>
          </a:p>
        </p:txBody>
      </p:sp>
    </p:spTree>
    <p:extLst>
      <p:ext uri="{BB962C8B-B14F-4D97-AF65-F5344CB8AC3E}">
        <p14:creationId xmlns:p14="http://schemas.microsoft.com/office/powerpoint/2010/main" val="3510175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60475" y="685800"/>
            <a:ext cx="5897563" cy="24003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F98FCE19-BA12-4CC8-AC99-00F32D805C26}" type="datetimeFigureOut">
              <a:rPr lang="fr-FR" smtClean="0"/>
              <a:t>12/06/2025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812859A-B58B-47F1-8A4A-378EA75B1CEF}" type="slidenum">
              <a:rPr lang="fr-FR" smtClean="0"/>
              <a:t>‹N°›</a:t>
            </a:fld>
            <a:endParaRPr lang="fr-FR"/>
          </a:p>
        </p:txBody>
      </p:sp>
    </p:spTree>
    <p:extLst>
      <p:ext uri="{BB962C8B-B14F-4D97-AF65-F5344CB8AC3E}">
        <p14:creationId xmlns:p14="http://schemas.microsoft.com/office/powerpoint/2010/main" val="1041385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60475" y="685800"/>
            <a:ext cx="5897563" cy="24003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F98FCE19-BA12-4CC8-AC99-00F32D805C26}" type="datetimeFigureOut">
              <a:rPr lang="fr-FR" smtClean="0"/>
              <a:t>12/06/2025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812859A-B58B-47F1-8A4A-378EA75B1CEF}" type="slidenum">
              <a:rPr lang="fr-FR" smtClean="0"/>
              <a:t>‹N°›</a:t>
            </a:fld>
            <a:endParaRPr lang="fr-FR"/>
          </a:p>
        </p:txBody>
      </p:sp>
    </p:spTree>
    <p:extLst>
      <p:ext uri="{BB962C8B-B14F-4D97-AF65-F5344CB8AC3E}">
        <p14:creationId xmlns:p14="http://schemas.microsoft.com/office/powerpoint/2010/main" val="2425411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98FCE19-BA12-4CC8-AC99-00F32D805C26}" type="datetimeFigureOut">
              <a:rPr lang="fr-FR" smtClean="0"/>
              <a:t>12/06/2025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12859A-B58B-47F1-8A4A-378EA75B1CEF}" type="slidenum">
              <a:rPr lang="fr-FR" smtClean="0"/>
              <a:t>‹N°›</a:t>
            </a:fld>
            <a:endParaRPr lang="fr-FR"/>
          </a:p>
        </p:txBody>
      </p:sp>
    </p:spTree>
    <p:extLst>
      <p:ext uri="{BB962C8B-B14F-4D97-AF65-F5344CB8AC3E}">
        <p14:creationId xmlns:p14="http://schemas.microsoft.com/office/powerpoint/2010/main" val="14354560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3087350" y="547688"/>
            <a:ext cx="3943350" cy="871855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1257300" y="547688"/>
            <a:ext cx="11677650" cy="8718550"/>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98FCE19-BA12-4CC8-AC99-00F32D805C26}" type="datetimeFigureOut">
              <a:rPr lang="fr-FR" smtClean="0"/>
              <a:t>12/06/2025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12859A-B58B-47F1-8A4A-378EA75B1CEF}" type="slidenum">
              <a:rPr lang="fr-FR" smtClean="0"/>
              <a:t>‹N°›</a:t>
            </a:fld>
            <a:endParaRPr lang="fr-FR"/>
          </a:p>
        </p:txBody>
      </p:sp>
    </p:spTree>
    <p:extLst>
      <p:ext uri="{BB962C8B-B14F-4D97-AF65-F5344CB8AC3E}">
        <p14:creationId xmlns:p14="http://schemas.microsoft.com/office/powerpoint/2010/main" val="6417364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286000" y="1684338"/>
            <a:ext cx="13716000" cy="35814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087F020B-B7F0-4829-A072-834E8C379A0F}" type="datetimeFigureOut">
              <a:rPr lang="fr-FR" smtClean="0"/>
              <a:t>12/06/2025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BD57A3-98E7-4F20-9071-E3AA4244DA85}" type="slidenum">
              <a:rPr lang="fr-FR" smtClean="0"/>
              <a:t>‹N°›</a:t>
            </a:fld>
            <a:endParaRPr lang="fr-FR"/>
          </a:p>
        </p:txBody>
      </p:sp>
    </p:spTree>
    <p:extLst>
      <p:ext uri="{BB962C8B-B14F-4D97-AF65-F5344CB8AC3E}">
        <p14:creationId xmlns:p14="http://schemas.microsoft.com/office/powerpoint/2010/main" val="34791871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87F020B-B7F0-4829-A072-834E8C379A0F}" type="datetimeFigureOut">
              <a:rPr lang="fr-FR" smtClean="0"/>
              <a:t>12/06/2025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BD57A3-98E7-4F20-9071-E3AA4244DA85}" type="slidenum">
              <a:rPr lang="fr-FR" smtClean="0"/>
              <a:t>‹N°›</a:t>
            </a:fld>
            <a:endParaRPr lang="fr-FR"/>
          </a:p>
        </p:txBody>
      </p:sp>
    </p:spTree>
    <p:extLst>
      <p:ext uri="{BB962C8B-B14F-4D97-AF65-F5344CB8AC3E}">
        <p14:creationId xmlns:p14="http://schemas.microsoft.com/office/powerpoint/2010/main" val="18097729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247775" y="2565400"/>
            <a:ext cx="15773400" cy="4278313"/>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087F020B-B7F0-4829-A072-834E8C379A0F}" type="datetimeFigureOut">
              <a:rPr lang="fr-FR" smtClean="0"/>
              <a:t>12/06/2025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BD57A3-98E7-4F20-9071-E3AA4244DA85}" type="slidenum">
              <a:rPr lang="fr-FR" smtClean="0"/>
              <a:t>‹N°›</a:t>
            </a:fld>
            <a:endParaRPr lang="fr-FR"/>
          </a:p>
        </p:txBody>
      </p:sp>
    </p:spTree>
    <p:extLst>
      <p:ext uri="{BB962C8B-B14F-4D97-AF65-F5344CB8AC3E}">
        <p14:creationId xmlns:p14="http://schemas.microsoft.com/office/powerpoint/2010/main" val="2776562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6/12/2025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‹N°›</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1257300" y="2738438"/>
            <a:ext cx="7810500" cy="65278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9220200" y="2738438"/>
            <a:ext cx="7810500" cy="65278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87F020B-B7F0-4829-A072-834E8C379A0F}" type="datetimeFigureOut">
              <a:rPr lang="fr-FR" smtClean="0"/>
              <a:t>12/06/2025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9BD57A3-98E7-4F20-9071-E3AA4244DA85}" type="slidenum">
              <a:rPr lang="fr-FR" smtClean="0"/>
              <a:t>‹N°›</a:t>
            </a:fld>
            <a:endParaRPr lang="fr-FR"/>
          </a:p>
        </p:txBody>
      </p:sp>
    </p:spTree>
    <p:extLst>
      <p:ext uri="{BB962C8B-B14F-4D97-AF65-F5344CB8AC3E}">
        <p14:creationId xmlns:p14="http://schemas.microsoft.com/office/powerpoint/2010/main" val="3575443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260475" y="547688"/>
            <a:ext cx="15773400" cy="1989137"/>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1260475" y="3757613"/>
            <a:ext cx="7735888" cy="5527675"/>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9258300" y="3757613"/>
            <a:ext cx="7775575" cy="5527675"/>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87F020B-B7F0-4829-A072-834E8C379A0F}" type="datetimeFigureOut">
              <a:rPr lang="fr-FR" smtClean="0"/>
              <a:t>12/06/2025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9BD57A3-98E7-4F20-9071-E3AA4244DA85}" type="slidenum">
              <a:rPr lang="fr-FR" smtClean="0"/>
              <a:t>‹N°›</a:t>
            </a:fld>
            <a:endParaRPr lang="fr-FR"/>
          </a:p>
        </p:txBody>
      </p:sp>
    </p:spTree>
    <p:extLst>
      <p:ext uri="{BB962C8B-B14F-4D97-AF65-F5344CB8AC3E}">
        <p14:creationId xmlns:p14="http://schemas.microsoft.com/office/powerpoint/2010/main" val="28866104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87F020B-B7F0-4829-A072-834E8C379A0F}" type="datetimeFigureOut">
              <a:rPr lang="fr-FR" smtClean="0"/>
              <a:t>12/06/2025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9BD57A3-98E7-4F20-9071-E3AA4244DA85}" type="slidenum">
              <a:rPr lang="fr-FR" smtClean="0"/>
              <a:t>‹N°›</a:t>
            </a:fld>
            <a:endParaRPr lang="fr-FR"/>
          </a:p>
        </p:txBody>
      </p:sp>
    </p:spTree>
    <p:extLst>
      <p:ext uri="{BB962C8B-B14F-4D97-AF65-F5344CB8AC3E}">
        <p14:creationId xmlns:p14="http://schemas.microsoft.com/office/powerpoint/2010/main" val="3046783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87F020B-B7F0-4829-A072-834E8C379A0F}" type="datetimeFigureOut">
              <a:rPr lang="fr-FR" smtClean="0"/>
              <a:t>12/06/2025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9BD57A3-98E7-4F20-9071-E3AA4244DA85}" type="slidenum">
              <a:rPr lang="fr-FR" smtClean="0"/>
              <a:t>‹N°›</a:t>
            </a:fld>
            <a:endParaRPr lang="fr-FR"/>
          </a:p>
        </p:txBody>
      </p:sp>
    </p:spTree>
    <p:extLst>
      <p:ext uri="{BB962C8B-B14F-4D97-AF65-F5344CB8AC3E}">
        <p14:creationId xmlns:p14="http://schemas.microsoft.com/office/powerpoint/2010/main" val="8455881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60475" y="685800"/>
            <a:ext cx="5897563" cy="24003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087F020B-B7F0-4829-A072-834E8C379A0F}" type="datetimeFigureOut">
              <a:rPr lang="fr-FR" smtClean="0"/>
              <a:t>12/06/2025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9BD57A3-98E7-4F20-9071-E3AA4244DA85}" type="slidenum">
              <a:rPr lang="fr-FR" smtClean="0"/>
              <a:t>‹N°›</a:t>
            </a:fld>
            <a:endParaRPr lang="fr-FR"/>
          </a:p>
        </p:txBody>
      </p:sp>
    </p:spTree>
    <p:extLst>
      <p:ext uri="{BB962C8B-B14F-4D97-AF65-F5344CB8AC3E}">
        <p14:creationId xmlns:p14="http://schemas.microsoft.com/office/powerpoint/2010/main" val="27833789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60475" y="685800"/>
            <a:ext cx="5897563" cy="24003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087F020B-B7F0-4829-A072-834E8C379A0F}" type="datetimeFigureOut">
              <a:rPr lang="fr-FR" smtClean="0"/>
              <a:t>12/06/2025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9BD57A3-98E7-4F20-9071-E3AA4244DA85}" type="slidenum">
              <a:rPr lang="fr-FR" smtClean="0"/>
              <a:t>‹N°›</a:t>
            </a:fld>
            <a:endParaRPr lang="fr-FR"/>
          </a:p>
        </p:txBody>
      </p:sp>
    </p:spTree>
    <p:extLst>
      <p:ext uri="{BB962C8B-B14F-4D97-AF65-F5344CB8AC3E}">
        <p14:creationId xmlns:p14="http://schemas.microsoft.com/office/powerpoint/2010/main" val="4266374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87F020B-B7F0-4829-A072-834E8C379A0F}" type="datetimeFigureOut">
              <a:rPr lang="fr-FR" smtClean="0"/>
              <a:t>12/06/2025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BD57A3-98E7-4F20-9071-E3AA4244DA85}" type="slidenum">
              <a:rPr lang="fr-FR" smtClean="0"/>
              <a:t>‹N°›</a:t>
            </a:fld>
            <a:endParaRPr lang="fr-FR"/>
          </a:p>
        </p:txBody>
      </p:sp>
    </p:spTree>
    <p:extLst>
      <p:ext uri="{BB962C8B-B14F-4D97-AF65-F5344CB8AC3E}">
        <p14:creationId xmlns:p14="http://schemas.microsoft.com/office/powerpoint/2010/main" val="16352531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3087350" y="547688"/>
            <a:ext cx="3943350" cy="871855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1257300" y="547688"/>
            <a:ext cx="11677650" cy="8718550"/>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87F020B-B7F0-4829-A072-834E8C379A0F}" type="datetimeFigureOut">
              <a:rPr lang="fr-FR" smtClean="0"/>
              <a:t>12/06/2025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9BD57A3-98E7-4F20-9071-E3AA4244DA85}" type="slidenum">
              <a:rPr lang="fr-FR" smtClean="0"/>
              <a:t>‹N°›</a:t>
            </a:fld>
            <a:endParaRPr lang="fr-FR"/>
          </a:p>
        </p:txBody>
      </p:sp>
    </p:spTree>
    <p:extLst>
      <p:ext uri="{BB962C8B-B14F-4D97-AF65-F5344CB8AC3E}">
        <p14:creationId xmlns:p14="http://schemas.microsoft.com/office/powerpoint/2010/main" val="26101001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apositive de titre avec image">
    <p:spTree>
      <p:nvGrpSpPr>
        <p:cNvPr id="1" name=""/>
        <p:cNvGrpSpPr/>
        <p:nvPr/>
      </p:nvGrpSpPr>
      <p:grpSpPr>
        <a:xfrm>
          <a:off x="0" y="0"/>
          <a:ext cx="0" cy="0"/>
          <a:chOff x="0" y="0"/>
          <a:chExt cx="0" cy="0"/>
        </a:xfrm>
      </p:grpSpPr>
      <p:sp>
        <p:nvSpPr>
          <p:cNvPr id="11" name="Triangle rectangle 10">
            <a:extLst>
              <a:ext uri="{FF2B5EF4-FFF2-40B4-BE49-F238E27FC236}">
                <a16:creationId xmlns:a16="http://schemas.microsoft.com/office/drawing/2014/main" id="{037924D2-2AB4-4BE1-9687-836615C72DFC}"/>
              </a:ext>
            </a:extLst>
          </p:cNvPr>
          <p:cNvSpPr/>
          <p:nvPr userDrawn="1"/>
        </p:nvSpPr>
        <p:spPr>
          <a:xfrm flipV="1">
            <a:off x="0" y="-9"/>
            <a:ext cx="15937992" cy="810616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Connecteur droit 15">
            <a:extLst>
              <a:ext uri="{FF2B5EF4-FFF2-40B4-BE49-F238E27FC236}">
                <a16:creationId xmlns:a16="http://schemas.microsoft.com/office/drawing/2014/main" id="{A93BC534-BFA1-4292-899F-03AC711BF7C5}"/>
              </a:ext>
            </a:extLst>
          </p:cNvPr>
          <p:cNvCxnSpPr>
            <a:cxnSpLocks/>
          </p:cNvCxnSpPr>
          <p:nvPr userDrawn="1"/>
        </p:nvCxnSpPr>
        <p:spPr>
          <a:xfrm flipV="1">
            <a:off x="0" y="0"/>
            <a:ext cx="9046029" cy="45066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Espace réservé d’image 24">
            <a:extLst>
              <a:ext uri="{FF2B5EF4-FFF2-40B4-BE49-F238E27FC236}">
                <a16:creationId xmlns:a16="http://schemas.microsoft.com/office/drawing/2014/main" id="{73B47EE6-EDE6-4881-B456-B37D9C1ADE38}"/>
              </a:ext>
            </a:extLst>
          </p:cNvPr>
          <p:cNvSpPr>
            <a:spLocks noGrp="1"/>
          </p:cNvSpPr>
          <p:nvPr>
            <p:ph type="pic" sz="quarter" idx="13"/>
          </p:nvPr>
        </p:nvSpPr>
        <p:spPr>
          <a:xfrm>
            <a:off x="2525098" y="1291417"/>
            <a:ext cx="6642785" cy="7705634"/>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rtlCol="0" anchor="ctr">
            <a:noAutofit/>
          </a:bodyPr>
          <a:lstStyle>
            <a:lvl1pPr marL="0" indent="0" algn="ctr">
              <a:buNone/>
              <a:defRPr>
                <a:solidFill>
                  <a:schemeClr val="tx1"/>
                </a:solidFill>
              </a:defRPr>
            </a:lvl1pPr>
          </a:lstStyle>
          <a:p>
            <a:pPr rtl="0"/>
            <a:r>
              <a:rPr lang="fr-FR" noProof="0" dirty="0"/>
              <a:t>Cliquez sur l'icône pour ajouter une image</a:t>
            </a:r>
          </a:p>
        </p:txBody>
      </p:sp>
      <p:cxnSp>
        <p:nvCxnSpPr>
          <p:cNvPr id="18" name="Connecteur droit 17">
            <a:extLst>
              <a:ext uri="{FF2B5EF4-FFF2-40B4-BE49-F238E27FC236}">
                <a16:creationId xmlns:a16="http://schemas.microsoft.com/office/drawing/2014/main" id="{EBEE4DB5-5DEF-4DDB-9764-FD834B9DCAEC}"/>
              </a:ext>
            </a:extLst>
          </p:cNvPr>
          <p:cNvCxnSpPr>
            <a:cxnSpLocks/>
          </p:cNvCxnSpPr>
          <p:nvPr userDrawn="1"/>
        </p:nvCxnSpPr>
        <p:spPr>
          <a:xfrm flipV="1">
            <a:off x="13506451" y="5886448"/>
            <a:ext cx="4781550" cy="2533650"/>
          </a:xfrm>
          <a:prstGeom prst="line">
            <a:avLst/>
          </a:prstGeom>
          <a:ln>
            <a:solidFill>
              <a:srgbClr val="960000"/>
            </a:solidFill>
          </a:ln>
        </p:spPr>
        <p:style>
          <a:lnRef idx="1">
            <a:schemeClr val="accent1"/>
          </a:lnRef>
          <a:fillRef idx="0">
            <a:schemeClr val="accent1"/>
          </a:fillRef>
          <a:effectRef idx="0">
            <a:schemeClr val="accent1"/>
          </a:effectRef>
          <a:fontRef idx="minor">
            <a:schemeClr val="tx1"/>
          </a:fontRef>
        </p:style>
      </p:cxnSp>
      <p:sp>
        <p:nvSpPr>
          <p:cNvPr id="2" name="Titre 1" title="Titre">
            <a:extLst>
              <a:ext uri="{FF2B5EF4-FFF2-40B4-BE49-F238E27FC236}">
                <a16:creationId xmlns:a16="http://schemas.microsoft.com/office/drawing/2014/main" id="{A648E0EA-49ED-4F2D-A107-8FCE6301FC88}"/>
              </a:ext>
            </a:extLst>
          </p:cNvPr>
          <p:cNvSpPr>
            <a:spLocks noGrp="1"/>
          </p:cNvSpPr>
          <p:nvPr>
            <p:ph type="ctrTitle" hasCustomPrompt="1"/>
          </p:nvPr>
        </p:nvSpPr>
        <p:spPr>
          <a:xfrm>
            <a:off x="9563582" y="3009126"/>
            <a:ext cx="7280360" cy="2424378"/>
          </a:xfrm>
          <a:prstGeom prst="rect">
            <a:avLst/>
          </a:prstGeom>
        </p:spPr>
        <p:txBody>
          <a:bodyPr rtlCol="0" anchor="b">
            <a:noAutofit/>
          </a:bodyPr>
          <a:lstStyle>
            <a:lvl1pPr algn="l">
              <a:defRPr sz="5400" b="1">
                <a:solidFill>
                  <a:schemeClr val="accent1"/>
                </a:solidFill>
                <a:latin typeface="Arial Black" panose="020B0A04020102020204" pitchFamily="34" charset="0"/>
              </a:defRPr>
            </a:lvl1pPr>
          </a:lstStyle>
          <a:p>
            <a:pPr rtl="0"/>
            <a:r>
              <a:rPr lang="fr-FR" noProof="0" dirty="0"/>
              <a:t>Cliquez pour modifier le style du titre du masque</a:t>
            </a:r>
          </a:p>
        </p:txBody>
      </p:sp>
      <p:sp>
        <p:nvSpPr>
          <p:cNvPr id="3" name="Sous-titre 2" title="Sous-titr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9562822" y="5461497"/>
            <a:ext cx="7281509" cy="1886361"/>
          </a:xfrm>
          <a:prstGeom prst="rect">
            <a:avLst/>
          </a:prstGeom>
        </p:spPr>
        <p:txBody>
          <a:bodyPr rtlCol="0"/>
          <a:lstStyle>
            <a:lvl1pPr marL="0" indent="0" algn="l">
              <a:buNone/>
              <a:defRPr sz="3600" b="0" i="0" spc="450">
                <a:solidFill>
                  <a:schemeClr val="accent6"/>
                </a:solidFill>
                <a:latin typeface="Arial Narrow" panose="020B0606020202030204" pitchFamily="34" charset="0"/>
                <a:cs typeface="Arial Narrow" panose="020B060602020203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pPr rtl="0"/>
            <a:r>
              <a:rPr lang="fr-FR" noProof="0" dirty="0"/>
              <a:t>CLIQUEZ POUR MODIFIER LE SOUS-TITRE</a:t>
            </a:r>
          </a:p>
        </p:txBody>
      </p:sp>
      <p:cxnSp>
        <p:nvCxnSpPr>
          <p:cNvPr id="9" name="Connecteur droit 8">
            <a:extLst>
              <a:ext uri="{FF2B5EF4-FFF2-40B4-BE49-F238E27FC236}">
                <a16:creationId xmlns:a16="http://schemas.microsoft.com/office/drawing/2014/main" id="{162849C0-AA0D-4E1A-B4B6-E6A5917AC0A5}"/>
              </a:ext>
            </a:extLst>
          </p:cNvPr>
          <p:cNvCxnSpPr>
            <a:cxnSpLocks/>
          </p:cNvCxnSpPr>
          <p:nvPr userDrawn="1"/>
        </p:nvCxnSpPr>
        <p:spPr>
          <a:xfrm flipV="1">
            <a:off x="-26755" y="7050024"/>
            <a:ext cx="2879684" cy="15015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userDrawn="1"/>
        </p:nvPicPr>
        <p:blipFill>
          <a:blip r:embed="rId2"/>
          <a:stretch>
            <a:fillRect/>
          </a:stretch>
        </p:blipFill>
        <p:spPr>
          <a:xfrm>
            <a:off x="15416857" y="518737"/>
            <a:ext cx="2377646" cy="1545470"/>
          </a:xfrm>
          <a:prstGeom prst="rect">
            <a:avLst/>
          </a:prstGeom>
        </p:spPr>
      </p:pic>
    </p:spTree>
    <p:extLst>
      <p:ext uri="{BB962C8B-B14F-4D97-AF65-F5344CB8AC3E}">
        <p14:creationId xmlns:p14="http://schemas.microsoft.com/office/powerpoint/2010/main" val="499648111"/>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tête de section avec image">
    <p:spTree>
      <p:nvGrpSpPr>
        <p:cNvPr id="1" name=""/>
        <p:cNvGrpSpPr/>
        <p:nvPr/>
      </p:nvGrpSpPr>
      <p:grpSpPr>
        <a:xfrm>
          <a:off x="0" y="0"/>
          <a:ext cx="0" cy="0"/>
          <a:chOff x="0" y="0"/>
          <a:chExt cx="0" cy="0"/>
        </a:xfrm>
      </p:grpSpPr>
      <p:sp>
        <p:nvSpPr>
          <p:cNvPr id="19" name="Triangle droit 18">
            <a:extLst>
              <a:ext uri="{FF2B5EF4-FFF2-40B4-BE49-F238E27FC236}">
                <a16:creationId xmlns:a16="http://schemas.microsoft.com/office/drawing/2014/main" id="{71D0E8AA-902F-440D-9C55-2A391C22396A}"/>
              </a:ext>
            </a:extLst>
          </p:cNvPr>
          <p:cNvSpPr/>
          <p:nvPr userDrawn="1"/>
        </p:nvSpPr>
        <p:spPr>
          <a:xfrm flipV="1">
            <a:off x="0" y="-9"/>
            <a:ext cx="15937992" cy="810616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Parallélogramme 16">
            <a:extLst>
              <a:ext uri="{FF2B5EF4-FFF2-40B4-BE49-F238E27FC236}">
                <a16:creationId xmlns:a16="http://schemas.microsoft.com/office/drawing/2014/main" id="{7D937721-835D-4D84-94A3-6C79D4639514}"/>
              </a:ext>
            </a:extLst>
          </p:cNvPr>
          <p:cNvSpPr/>
          <p:nvPr userDrawn="1"/>
        </p:nvSpPr>
        <p:spPr>
          <a:xfrm rot="19958790">
            <a:off x="-955986" y="5382264"/>
            <a:ext cx="5790243" cy="2620428"/>
          </a:xfrm>
          <a:prstGeom prst="parallelogram">
            <a:avLst>
              <a:gd name="adj" fmla="val 53218"/>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Connecteur droit 17">
            <a:extLst>
              <a:ext uri="{FF2B5EF4-FFF2-40B4-BE49-F238E27FC236}">
                <a16:creationId xmlns:a16="http://schemas.microsoft.com/office/drawing/2014/main" id="{732BB30B-8262-4715-998F-AAF6A81ADFD3}"/>
              </a:ext>
            </a:extLst>
          </p:cNvPr>
          <p:cNvCxnSpPr>
            <a:cxnSpLocks/>
          </p:cNvCxnSpPr>
          <p:nvPr userDrawn="1"/>
        </p:nvCxnSpPr>
        <p:spPr>
          <a:xfrm flipV="1">
            <a:off x="1" y="1515135"/>
            <a:ext cx="2677886" cy="136125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re 1" title="Titre">
            <a:extLst>
              <a:ext uri="{FF2B5EF4-FFF2-40B4-BE49-F238E27FC236}">
                <a16:creationId xmlns:a16="http://schemas.microsoft.com/office/drawing/2014/main" id="{4D7EF399-DAA5-44EC-B712-79C755FE84CB}"/>
              </a:ext>
            </a:extLst>
          </p:cNvPr>
          <p:cNvSpPr>
            <a:spLocks noGrp="1"/>
          </p:cNvSpPr>
          <p:nvPr>
            <p:ph type="title" hasCustomPrompt="1"/>
          </p:nvPr>
        </p:nvSpPr>
        <p:spPr>
          <a:xfrm>
            <a:off x="9425764" y="2981131"/>
            <a:ext cx="7367450" cy="2684783"/>
          </a:xfrm>
          <a:prstGeom prst="rect">
            <a:avLst/>
          </a:prstGeom>
        </p:spPr>
        <p:txBody>
          <a:bodyPr rtlCol="0" anchor="b">
            <a:normAutofit/>
          </a:bodyPr>
          <a:lstStyle>
            <a:lvl1pPr>
              <a:defRPr sz="5400" b="1">
                <a:solidFill>
                  <a:schemeClr val="accent1"/>
                </a:solidFill>
                <a:latin typeface="Arial Black" panose="020B0A04020102020204" pitchFamily="34" charset="0"/>
                <a:cs typeface="Arial Black" panose="020B0A04020102020204" pitchFamily="34" charset="0"/>
              </a:defRPr>
            </a:lvl1pPr>
          </a:lstStyle>
          <a:p>
            <a:pPr rtl="0"/>
            <a:r>
              <a:rPr lang="fr-FR" noProof="0" dirty="0"/>
              <a:t>Cliquez pour modifier le style du titre du masque</a:t>
            </a:r>
          </a:p>
        </p:txBody>
      </p:sp>
      <p:sp>
        <p:nvSpPr>
          <p:cNvPr id="101" name="Espace réservé du texte 2" title="Sous-titr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9425764" y="5688069"/>
            <a:ext cx="7367450" cy="1365870"/>
          </a:xfrm>
          <a:prstGeom prst="rect">
            <a:avLst/>
          </a:prstGeom>
        </p:spPr>
        <p:txBody>
          <a:bodyPr rtlCol="0">
            <a:normAutofit/>
          </a:bodyPr>
          <a:lstStyle>
            <a:lvl1pPr marL="0" indent="0">
              <a:buNone/>
              <a:defRPr sz="3000" b="0" i="0" spc="450">
                <a:solidFill>
                  <a:schemeClr val="accent6"/>
                </a:solidFill>
                <a:latin typeface="Arial Narrow" panose="020B0606020202030204" pitchFamily="34" charset="0"/>
                <a:cs typeface="Arial Narrow" panose="020B0606020202030204"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rtl="0"/>
            <a:r>
              <a:rPr lang="fr-FR" noProof="0" dirty="0"/>
              <a:t>MODIFIEZ LES STYLES DU TEXTE DU MASQUE</a:t>
            </a:r>
          </a:p>
        </p:txBody>
      </p:sp>
      <p:cxnSp>
        <p:nvCxnSpPr>
          <p:cNvPr id="21" name="Connecteur droit 20">
            <a:extLst>
              <a:ext uri="{FF2B5EF4-FFF2-40B4-BE49-F238E27FC236}">
                <a16:creationId xmlns:a16="http://schemas.microsoft.com/office/drawing/2014/main" id="{DA0A0C24-D997-4E78-951F-AFB51C70EFCC}"/>
              </a:ext>
            </a:extLst>
          </p:cNvPr>
          <p:cNvCxnSpPr>
            <a:cxnSpLocks/>
          </p:cNvCxnSpPr>
          <p:nvPr userDrawn="1"/>
        </p:nvCxnSpPr>
        <p:spPr>
          <a:xfrm flipV="1">
            <a:off x="13506451" y="5886448"/>
            <a:ext cx="4781550" cy="2533650"/>
          </a:xfrm>
          <a:prstGeom prst="line">
            <a:avLst/>
          </a:prstGeom>
          <a:ln>
            <a:solidFill>
              <a:srgbClr val="960000"/>
            </a:solidFill>
          </a:ln>
        </p:spPr>
        <p:style>
          <a:lnRef idx="1">
            <a:schemeClr val="accent1"/>
          </a:lnRef>
          <a:fillRef idx="0">
            <a:schemeClr val="accent1"/>
          </a:fillRef>
          <a:effectRef idx="0">
            <a:schemeClr val="accent1"/>
          </a:effectRef>
          <a:fontRef idx="minor">
            <a:schemeClr val="tx1"/>
          </a:fontRef>
        </p:style>
      </p:cxnSp>
      <p:sp>
        <p:nvSpPr>
          <p:cNvPr id="25" name="Parallélogramme 24">
            <a:extLst>
              <a:ext uri="{FF2B5EF4-FFF2-40B4-BE49-F238E27FC236}">
                <a16:creationId xmlns:a16="http://schemas.microsoft.com/office/drawing/2014/main" id="{E123A0CF-50D6-46EC-8BF6-43E38AFCD588}"/>
              </a:ext>
            </a:extLst>
          </p:cNvPr>
          <p:cNvSpPr/>
          <p:nvPr userDrawn="1"/>
        </p:nvSpPr>
        <p:spPr>
          <a:xfrm>
            <a:off x="11631168" y="1"/>
            <a:ext cx="3387852" cy="1114229"/>
          </a:xfrm>
          <a:prstGeom prst="parallelogram">
            <a:avLst>
              <a:gd name="adj" fmla="val 1958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6" name="Connecteur droit 25">
            <a:extLst>
              <a:ext uri="{FF2B5EF4-FFF2-40B4-BE49-F238E27FC236}">
                <a16:creationId xmlns:a16="http://schemas.microsoft.com/office/drawing/2014/main" id="{2B2F1D2E-B631-4CB1-9448-2B50F8C46316}"/>
              </a:ext>
            </a:extLst>
          </p:cNvPr>
          <p:cNvCxnSpPr>
            <a:cxnSpLocks/>
          </p:cNvCxnSpPr>
          <p:nvPr userDrawn="1"/>
        </p:nvCxnSpPr>
        <p:spPr>
          <a:xfrm flipV="1">
            <a:off x="1" y="612843"/>
            <a:ext cx="9893030" cy="510472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Espace réservé d’image 26">
            <a:extLst>
              <a:ext uri="{FF2B5EF4-FFF2-40B4-BE49-F238E27FC236}">
                <a16:creationId xmlns:a16="http://schemas.microsoft.com/office/drawing/2014/main" id="{95572AA9-EFAE-4771-B1EE-47E361173778}"/>
              </a:ext>
            </a:extLst>
          </p:cNvPr>
          <p:cNvSpPr>
            <a:spLocks noGrp="1"/>
          </p:cNvSpPr>
          <p:nvPr>
            <p:ph type="pic" sz="quarter" idx="13"/>
          </p:nvPr>
        </p:nvSpPr>
        <p:spPr>
          <a:xfrm>
            <a:off x="2525098" y="1291417"/>
            <a:ext cx="6642785" cy="7705634"/>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rtlCol="0" anchor="ctr">
            <a:noAutofit/>
          </a:bodyPr>
          <a:lstStyle>
            <a:lvl1pPr marL="0" indent="0" algn="ctr">
              <a:buNone/>
              <a:defRPr>
                <a:solidFill>
                  <a:schemeClr val="tx1"/>
                </a:solidFill>
              </a:defRPr>
            </a:lvl1pPr>
          </a:lstStyle>
          <a:p>
            <a:pPr rtl="0"/>
            <a:r>
              <a:rPr lang="fr-FR" noProof="0" dirty="0"/>
              <a:t>Cliquez sur l'icône pour ajouter une image</a:t>
            </a:r>
          </a:p>
        </p:txBody>
      </p:sp>
      <p:cxnSp>
        <p:nvCxnSpPr>
          <p:cNvPr id="16" name="Connecteur droit 15">
            <a:extLst>
              <a:ext uri="{FF2B5EF4-FFF2-40B4-BE49-F238E27FC236}">
                <a16:creationId xmlns:a16="http://schemas.microsoft.com/office/drawing/2014/main" id="{5CF69447-82AD-475F-A3AE-3D7FF61DBFE2}"/>
              </a:ext>
            </a:extLst>
          </p:cNvPr>
          <p:cNvCxnSpPr>
            <a:cxnSpLocks/>
          </p:cNvCxnSpPr>
          <p:nvPr userDrawn="1"/>
        </p:nvCxnSpPr>
        <p:spPr>
          <a:xfrm flipV="1">
            <a:off x="-26755" y="7900416"/>
            <a:ext cx="2879684" cy="15015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élogramme 23">
            <a:extLst>
              <a:ext uri="{FF2B5EF4-FFF2-40B4-BE49-F238E27FC236}">
                <a16:creationId xmlns:a16="http://schemas.microsoft.com/office/drawing/2014/main" id="{FC8C82F3-94EE-4B4F-A01D-993A41BC00B1}"/>
              </a:ext>
            </a:extLst>
          </p:cNvPr>
          <p:cNvSpPr/>
          <p:nvPr userDrawn="1"/>
        </p:nvSpPr>
        <p:spPr>
          <a:xfrm rot="19958790">
            <a:off x="-208552" y="5110568"/>
            <a:ext cx="2157599" cy="354870"/>
          </a:xfrm>
          <a:prstGeom prst="parallelogram">
            <a:avLst>
              <a:gd name="adj" fmla="val 5321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 name="Image 1"/>
          <p:cNvPicPr>
            <a:picLocks noChangeAspect="1"/>
          </p:cNvPicPr>
          <p:nvPr userDrawn="1"/>
        </p:nvPicPr>
        <p:blipFill>
          <a:blip r:embed="rId2"/>
          <a:stretch>
            <a:fillRect/>
          </a:stretch>
        </p:blipFill>
        <p:spPr>
          <a:xfrm>
            <a:off x="15394006" y="532159"/>
            <a:ext cx="2377646" cy="1545470"/>
          </a:xfrm>
          <a:prstGeom prst="rect">
            <a:avLst/>
          </a:prstGeom>
        </p:spPr>
      </p:pic>
    </p:spTree>
    <p:extLst>
      <p:ext uri="{BB962C8B-B14F-4D97-AF65-F5344CB8AC3E}">
        <p14:creationId xmlns:p14="http://schemas.microsoft.com/office/powerpoint/2010/main" val="130059120"/>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‹N°›</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SPOSITION DU TEXTE 01">
    <p:spTree>
      <p:nvGrpSpPr>
        <p:cNvPr id="1" name=""/>
        <p:cNvGrpSpPr/>
        <p:nvPr/>
      </p:nvGrpSpPr>
      <p:grpSpPr>
        <a:xfrm>
          <a:off x="0" y="0"/>
          <a:ext cx="0" cy="0"/>
          <a:chOff x="0" y="0"/>
          <a:chExt cx="0" cy="0"/>
        </a:xfrm>
      </p:grpSpPr>
      <p:sp>
        <p:nvSpPr>
          <p:cNvPr id="3" name="Espace réservé du contenu 2" title="Puces">
            <a:extLst>
              <a:ext uri="{FF2B5EF4-FFF2-40B4-BE49-F238E27FC236}">
                <a16:creationId xmlns:a16="http://schemas.microsoft.com/office/drawing/2014/main" id="{BFD7EA17-BE66-4636-9684-F93562587911}"/>
              </a:ext>
            </a:extLst>
          </p:cNvPr>
          <p:cNvSpPr>
            <a:spLocks noGrp="1"/>
          </p:cNvSpPr>
          <p:nvPr>
            <p:ph idx="1"/>
          </p:nvPr>
        </p:nvSpPr>
        <p:spPr>
          <a:xfrm>
            <a:off x="797068" y="4795373"/>
            <a:ext cx="7414244" cy="4437413"/>
          </a:xfrm>
          <a:prstGeom prst="rect">
            <a:avLst/>
          </a:prstGeom>
        </p:spPr>
        <p:txBody>
          <a:bodyPr rtlCol="0">
            <a:normAutofit/>
          </a:bodyPr>
          <a:lstStyle>
            <a:lvl1pPr>
              <a:buClr>
                <a:schemeClr val="accent2"/>
              </a:buClr>
              <a:defRPr sz="3600">
                <a:solidFill>
                  <a:schemeClr val="tx1"/>
                </a:solidFill>
                <a:latin typeface="Arial" panose="020B0604020202020204" pitchFamily="34" charset="0"/>
                <a:cs typeface="Arial" panose="020B0604020202020204" pitchFamily="34" charset="0"/>
              </a:defRPr>
            </a:lvl1pPr>
            <a:lvl2pPr>
              <a:buClr>
                <a:schemeClr val="accent2"/>
              </a:buClr>
              <a:defRPr sz="3000">
                <a:solidFill>
                  <a:schemeClr val="tx1"/>
                </a:solidFill>
                <a:latin typeface="Arial" panose="020B0604020202020204" pitchFamily="34" charset="0"/>
                <a:cs typeface="Arial" panose="020B0604020202020204" pitchFamily="34" charset="0"/>
              </a:defRPr>
            </a:lvl2pPr>
            <a:lvl3pPr>
              <a:buClr>
                <a:schemeClr val="accent2"/>
              </a:buClr>
              <a:defRPr sz="2700">
                <a:solidFill>
                  <a:schemeClr val="tx1"/>
                </a:solidFill>
                <a:latin typeface="Arial" panose="020B0604020202020204" pitchFamily="34" charset="0"/>
                <a:cs typeface="Arial" panose="020B0604020202020204" pitchFamily="34" charset="0"/>
              </a:defRPr>
            </a:lvl3pPr>
            <a:lvl4pPr>
              <a:buClr>
                <a:schemeClr val="accent2"/>
              </a:buClr>
              <a:defRPr sz="2400">
                <a:solidFill>
                  <a:schemeClr val="tx1"/>
                </a:solidFill>
                <a:latin typeface="Arial" panose="020B0604020202020204" pitchFamily="34" charset="0"/>
                <a:cs typeface="Arial" panose="020B0604020202020204" pitchFamily="34" charset="0"/>
              </a:defRPr>
            </a:lvl4pPr>
            <a:lvl5pPr>
              <a:buClr>
                <a:schemeClr val="accent2"/>
              </a:buClr>
              <a:defRPr sz="2400">
                <a:solidFill>
                  <a:schemeClr val="tx1"/>
                </a:solidFill>
                <a:latin typeface="Arial" panose="020B0604020202020204" pitchFamily="34" charset="0"/>
                <a:cs typeface="Arial" panose="020B0604020202020204" pitchFamily="34" charset="0"/>
              </a:defRPr>
            </a:lvl5pPr>
          </a:lstStyle>
          <a:p>
            <a:pPr lvl="0" rtl="0"/>
            <a:r>
              <a:rPr lang="fr-FR" noProof="0" dirty="0"/>
              <a:t>Modifier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24" name="Triangle rectangle 23">
            <a:extLst>
              <a:ext uri="{FF2B5EF4-FFF2-40B4-BE49-F238E27FC236}">
                <a16:creationId xmlns:a16="http://schemas.microsoft.com/office/drawing/2014/main" id="{BD6ACE60-499D-41AB-89C4-D537D7C3D22A}"/>
              </a:ext>
            </a:extLst>
          </p:cNvPr>
          <p:cNvSpPr/>
          <p:nvPr userDrawn="1"/>
        </p:nvSpPr>
        <p:spPr>
          <a:xfrm flipH="1" flipV="1">
            <a:off x="2759529" y="-9"/>
            <a:ext cx="15528471" cy="8458209"/>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Parallélogramme 24">
            <a:extLst>
              <a:ext uri="{FF2B5EF4-FFF2-40B4-BE49-F238E27FC236}">
                <a16:creationId xmlns:a16="http://schemas.microsoft.com/office/drawing/2014/main" id="{18C08F43-D42B-4CF1-912F-BC83D72AB415}"/>
              </a:ext>
            </a:extLst>
          </p:cNvPr>
          <p:cNvSpPr/>
          <p:nvPr userDrawn="1"/>
        </p:nvSpPr>
        <p:spPr>
          <a:xfrm flipH="1">
            <a:off x="4467225" y="-7"/>
            <a:ext cx="6181725" cy="1962158"/>
          </a:xfrm>
          <a:prstGeom prst="parallelogram">
            <a:avLst>
              <a:gd name="adj" fmla="val 1863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 name="Connecteur droit 33">
            <a:extLst>
              <a:ext uri="{FF2B5EF4-FFF2-40B4-BE49-F238E27FC236}">
                <a16:creationId xmlns:a16="http://schemas.microsoft.com/office/drawing/2014/main" id="{1411C731-2333-41B0-927A-0A48EEC79964}"/>
              </a:ext>
            </a:extLst>
          </p:cNvPr>
          <p:cNvCxnSpPr>
            <a:cxnSpLocks/>
          </p:cNvCxnSpPr>
          <p:nvPr userDrawn="1"/>
        </p:nvCxnSpPr>
        <p:spPr>
          <a:xfrm flipV="1">
            <a:off x="9563100" y="7570616"/>
            <a:ext cx="2286861" cy="2705100"/>
          </a:xfrm>
          <a:prstGeom prst="line">
            <a:avLst/>
          </a:prstGeom>
          <a:ln>
            <a:solidFill>
              <a:srgbClr val="960000"/>
            </a:solidFill>
          </a:ln>
        </p:spPr>
        <p:style>
          <a:lnRef idx="1">
            <a:schemeClr val="accent1"/>
          </a:lnRef>
          <a:fillRef idx="0">
            <a:schemeClr val="accent1"/>
          </a:fillRef>
          <a:effectRef idx="0">
            <a:schemeClr val="accent1"/>
          </a:effectRef>
          <a:fontRef idx="minor">
            <a:schemeClr val="tx1"/>
          </a:fontRef>
        </p:style>
      </p:cxnSp>
      <p:sp>
        <p:nvSpPr>
          <p:cNvPr id="5" name="Espace réservé du texte 4" title="Sous-titr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797069" y="3845216"/>
            <a:ext cx="11013947" cy="913343"/>
          </a:xfrm>
          <a:prstGeom prst="rect">
            <a:avLst/>
          </a:prstGeom>
        </p:spPr>
        <p:txBody>
          <a:bodyPr rtlCol="0"/>
          <a:lstStyle>
            <a:lvl1pPr marL="0" indent="0">
              <a:buNone/>
              <a:defRPr sz="3000" spc="450">
                <a:solidFill>
                  <a:schemeClr val="accent6"/>
                </a:solidFill>
                <a:latin typeface="Arial Narrow" panose="020B0606020202030204" pitchFamily="34" charset="0"/>
              </a:defRPr>
            </a:lvl1pPr>
            <a:lvl2pPr marL="685800" indent="0">
              <a:buNone/>
              <a:defRPr/>
            </a:lvl2pPr>
          </a:lstStyle>
          <a:p>
            <a:pPr lvl="0" rtl="0"/>
            <a:r>
              <a:rPr lang="fr-FR" noProof="0" dirty="0"/>
              <a:t>CLIQUEZ POUR LE STYLE DE SOUS-TITRE</a:t>
            </a:r>
          </a:p>
        </p:txBody>
      </p:sp>
      <p:sp>
        <p:nvSpPr>
          <p:cNvPr id="2" name="Titre 1" title="Titr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797067" y="1962726"/>
            <a:ext cx="11013933" cy="1823349"/>
          </a:xfrm>
          <a:prstGeom prst="rect">
            <a:avLst/>
          </a:prstGeom>
        </p:spPr>
        <p:txBody>
          <a:bodyPr rtlCol="0" anchor="b">
            <a:noAutofit/>
          </a:bodyPr>
          <a:lstStyle>
            <a:lvl1pPr>
              <a:defRPr sz="5400" b="1">
                <a:solidFill>
                  <a:schemeClr val="accent1"/>
                </a:solidFill>
                <a:latin typeface="Arial Black" panose="020B0A04020102020204" pitchFamily="34" charset="0"/>
              </a:defRPr>
            </a:lvl1pPr>
          </a:lstStyle>
          <a:p>
            <a:pPr rtl="0"/>
            <a:r>
              <a:rPr lang="fr-FR" noProof="0" dirty="0"/>
              <a:t>Cliquez pour modifier </a:t>
            </a:r>
            <a:br>
              <a:rPr lang="fr-FR" noProof="0" dirty="0"/>
            </a:br>
            <a:r>
              <a:rPr lang="fr-FR" noProof="0" dirty="0"/>
              <a:t>Le style du titre du masque </a:t>
            </a:r>
          </a:p>
        </p:txBody>
      </p:sp>
      <p:sp>
        <p:nvSpPr>
          <p:cNvPr id="15" name="Espace réservé d’image 14">
            <a:extLst>
              <a:ext uri="{FF2B5EF4-FFF2-40B4-BE49-F238E27FC236}">
                <a16:creationId xmlns:a16="http://schemas.microsoft.com/office/drawing/2014/main" id="{FE1FADFB-0A3D-40F7-9B40-368DECD971E1}"/>
              </a:ext>
            </a:extLst>
          </p:cNvPr>
          <p:cNvSpPr>
            <a:spLocks noGrp="1"/>
          </p:cNvSpPr>
          <p:nvPr>
            <p:ph type="pic" sz="quarter" idx="10"/>
          </p:nvPr>
        </p:nvSpPr>
        <p:spPr>
          <a:xfrm>
            <a:off x="9906000" y="1"/>
            <a:ext cx="8382000" cy="10308374"/>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rtlCol="0" anchor="ctr">
            <a:noAutofit/>
          </a:bodyPr>
          <a:lstStyle>
            <a:lvl1pPr marL="0" indent="0" algn="ctr">
              <a:buNone/>
              <a:defRPr>
                <a:solidFill>
                  <a:schemeClr val="tx1"/>
                </a:solidFill>
              </a:defRPr>
            </a:lvl1pPr>
          </a:lstStyle>
          <a:p>
            <a:pPr rtl="0"/>
            <a:r>
              <a:rPr lang="fr-FR" noProof="0" dirty="0"/>
              <a:t>Cliquez sur l'icône pour ajouter une image</a:t>
            </a:r>
          </a:p>
        </p:txBody>
      </p:sp>
      <p:sp>
        <p:nvSpPr>
          <p:cNvPr id="4" name="Espace réservé du pied de page 3">
            <a:extLst>
              <a:ext uri="{FF2B5EF4-FFF2-40B4-BE49-F238E27FC236}">
                <a16:creationId xmlns:a16="http://schemas.microsoft.com/office/drawing/2014/main" id="{5ADB14A5-A767-774C-85B8-68EF914689F6}"/>
              </a:ext>
            </a:extLst>
          </p:cNvPr>
          <p:cNvSpPr>
            <a:spLocks noGrp="1"/>
          </p:cNvSpPr>
          <p:nvPr>
            <p:ph type="ftr" sz="quarter" idx="14"/>
          </p:nvPr>
        </p:nvSpPr>
        <p:spPr/>
        <p:txBody>
          <a:bodyPr rtlCol="0"/>
          <a:lstStyle/>
          <a:p>
            <a:pPr defTabSz="1371600"/>
            <a:endParaRPr lang="fr-FR" dirty="0">
              <a:solidFill>
                <a:srgbClr val="A5A5A5"/>
              </a:solidFill>
            </a:endParaRPr>
          </a:p>
        </p:txBody>
      </p:sp>
      <p:sp>
        <p:nvSpPr>
          <p:cNvPr id="6" name="Espace réservé du numéro de diapositive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rtlCol="0"/>
          <a:lstStyle/>
          <a:p>
            <a:pPr defTabSz="1371600"/>
            <a:fld id="{8699F50C-BE38-4BD0-BA84-9B090E1F2B9B}" type="slidenum">
              <a:rPr lang="fr-FR" smtClean="0">
                <a:solidFill>
                  <a:srgbClr val="A5A5A5"/>
                </a:solidFill>
              </a:rPr>
              <a:pPr defTabSz="1371600"/>
              <a:t>‹N°›</a:t>
            </a:fld>
            <a:endParaRPr lang="fr-FR" dirty="0">
              <a:solidFill>
                <a:srgbClr val="A5A5A5"/>
              </a:solidFill>
            </a:endParaRPr>
          </a:p>
        </p:txBody>
      </p:sp>
    </p:spTree>
    <p:extLst>
      <p:ext uri="{BB962C8B-B14F-4D97-AF65-F5344CB8AC3E}">
        <p14:creationId xmlns:p14="http://schemas.microsoft.com/office/powerpoint/2010/main" val="2834157139"/>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sposition du texte 02">
    <p:spTree>
      <p:nvGrpSpPr>
        <p:cNvPr id="1" name=""/>
        <p:cNvGrpSpPr/>
        <p:nvPr/>
      </p:nvGrpSpPr>
      <p:grpSpPr>
        <a:xfrm>
          <a:off x="0" y="0"/>
          <a:ext cx="0" cy="0"/>
          <a:chOff x="0" y="0"/>
          <a:chExt cx="0" cy="0"/>
        </a:xfrm>
      </p:grpSpPr>
      <p:sp>
        <p:nvSpPr>
          <p:cNvPr id="35" name="Triangle rectangle 34">
            <a:extLst>
              <a:ext uri="{FF2B5EF4-FFF2-40B4-BE49-F238E27FC236}">
                <a16:creationId xmlns:a16="http://schemas.microsoft.com/office/drawing/2014/main" id="{805F1696-7D6B-4055-94C3-E4C179F63596}"/>
              </a:ext>
            </a:extLst>
          </p:cNvPr>
          <p:cNvSpPr/>
          <p:nvPr userDrawn="1"/>
        </p:nvSpPr>
        <p:spPr>
          <a:xfrm flipH="1" flipV="1">
            <a:off x="2759529" y="-9"/>
            <a:ext cx="15528471" cy="8458209"/>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Espace réservé d’image 17">
            <a:extLst>
              <a:ext uri="{FF2B5EF4-FFF2-40B4-BE49-F238E27FC236}">
                <a16:creationId xmlns:a16="http://schemas.microsoft.com/office/drawing/2014/main" id="{8B9EC3A9-7039-403A-9414-429521308AE7}"/>
              </a:ext>
            </a:extLst>
          </p:cNvPr>
          <p:cNvSpPr>
            <a:spLocks noGrp="1"/>
          </p:cNvSpPr>
          <p:nvPr>
            <p:ph type="pic" sz="quarter" idx="14"/>
          </p:nvPr>
        </p:nvSpPr>
        <p:spPr>
          <a:xfrm>
            <a:off x="9255266" y="2152650"/>
            <a:ext cx="9032732" cy="813435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rIns="365760" rtlCol="0" anchor="ctr">
            <a:noAutofit/>
          </a:bodyPr>
          <a:lstStyle>
            <a:lvl1pPr marL="0" indent="0" algn="r">
              <a:buNone/>
              <a:defRPr>
                <a:solidFill>
                  <a:schemeClr val="tx1"/>
                </a:solidFill>
              </a:defRPr>
            </a:lvl1pPr>
          </a:lstStyle>
          <a:p>
            <a:pPr rtl="0"/>
            <a:r>
              <a:rPr lang="fr-FR" noProof="0" dirty="0"/>
              <a:t>Cliquez sur l'icône pour ajouter une image</a:t>
            </a:r>
          </a:p>
        </p:txBody>
      </p:sp>
      <p:sp>
        <p:nvSpPr>
          <p:cNvPr id="3" name="Espace réservé du contenu 2" title="Puces">
            <a:extLst>
              <a:ext uri="{FF2B5EF4-FFF2-40B4-BE49-F238E27FC236}">
                <a16:creationId xmlns:a16="http://schemas.microsoft.com/office/drawing/2014/main" id="{BFD7EA17-BE66-4636-9684-F93562587911}"/>
              </a:ext>
            </a:extLst>
          </p:cNvPr>
          <p:cNvSpPr>
            <a:spLocks noGrp="1"/>
          </p:cNvSpPr>
          <p:nvPr>
            <p:ph idx="1"/>
          </p:nvPr>
        </p:nvSpPr>
        <p:spPr>
          <a:xfrm>
            <a:off x="797068" y="4758559"/>
            <a:ext cx="7414244" cy="4437413"/>
          </a:xfrm>
          <a:prstGeom prst="rect">
            <a:avLst/>
          </a:prstGeom>
        </p:spPr>
        <p:txBody>
          <a:bodyPr rtlCol="0">
            <a:normAutofit/>
          </a:bodyPr>
          <a:lstStyle>
            <a:lvl1pPr>
              <a:buClr>
                <a:srgbClr val="960000"/>
              </a:buClr>
              <a:defRPr sz="3600">
                <a:solidFill>
                  <a:schemeClr val="tx1"/>
                </a:solidFill>
                <a:latin typeface="Arial" panose="020B0604020202020204" pitchFamily="34" charset="0"/>
                <a:cs typeface="Arial" panose="020B0604020202020204" pitchFamily="34" charset="0"/>
              </a:defRPr>
            </a:lvl1pPr>
            <a:lvl2pPr>
              <a:buClr>
                <a:srgbClr val="960000"/>
              </a:buClr>
              <a:defRPr sz="3000">
                <a:solidFill>
                  <a:schemeClr val="tx1"/>
                </a:solidFill>
                <a:latin typeface="Arial" panose="020B0604020202020204" pitchFamily="34" charset="0"/>
                <a:cs typeface="Arial" panose="020B0604020202020204" pitchFamily="34" charset="0"/>
              </a:defRPr>
            </a:lvl2pPr>
            <a:lvl3pPr>
              <a:buClr>
                <a:srgbClr val="960000"/>
              </a:buClr>
              <a:defRPr sz="2700">
                <a:solidFill>
                  <a:schemeClr val="tx1"/>
                </a:solidFill>
                <a:latin typeface="Arial" panose="020B0604020202020204" pitchFamily="34" charset="0"/>
                <a:cs typeface="Arial" panose="020B0604020202020204" pitchFamily="34" charset="0"/>
              </a:defRPr>
            </a:lvl3pPr>
            <a:lvl4pPr>
              <a:buClr>
                <a:srgbClr val="960000"/>
              </a:buClr>
              <a:defRPr sz="2400">
                <a:solidFill>
                  <a:schemeClr val="tx1"/>
                </a:solidFill>
                <a:latin typeface="Arial" panose="020B0604020202020204" pitchFamily="34" charset="0"/>
                <a:cs typeface="Arial" panose="020B0604020202020204" pitchFamily="34" charset="0"/>
              </a:defRPr>
            </a:lvl4pPr>
            <a:lvl5pPr>
              <a:buClr>
                <a:srgbClr val="960000"/>
              </a:buClr>
              <a:defRPr sz="2400">
                <a:solidFill>
                  <a:schemeClr val="tx1"/>
                </a:solidFill>
                <a:latin typeface="Arial" panose="020B0604020202020204" pitchFamily="34" charset="0"/>
                <a:cs typeface="Arial" panose="020B0604020202020204" pitchFamily="34" charset="0"/>
              </a:defRPr>
            </a:lvl5pPr>
          </a:lstStyle>
          <a:p>
            <a:pPr lvl="0" rtl="0"/>
            <a:r>
              <a:rPr lang="fr-FR" noProof="0" dirty="0"/>
              <a:t>Modifier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25" name="Parallélogramme 24">
            <a:extLst>
              <a:ext uri="{FF2B5EF4-FFF2-40B4-BE49-F238E27FC236}">
                <a16:creationId xmlns:a16="http://schemas.microsoft.com/office/drawing/2014/main" id="{18C08F43-D42B-4CF1-912F-BC83D72AB415}"/>
              </a:ext>
            </a:extLst>
          </p:cNvPr>
          <p:cNvSpPr/>
          <p:nvPr userDrawn="1"/>
        </p:nvSpPr>
        <p:spPr>
          <a:xfrm flipH="1">
            <a:off x="4467225" y="-7"/>
            <a:ext cx="6181725" cy="1962158"/>
          </a:xfrm>
          <a:prstGeom prst="parallelogram">
            <a:avLst>
              <a:gd name="adj" fmla="val 1863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4" name="Connecteur droit 33">
            <a:extLst>
              <a:ext uri="{FF2B5EF4-FFF2-40B4-BE49-F238E27FC236}">
                <a16:creationId xmlns:a16="http://schemas.microsoft.com/office/drawing/2014/main" id="{1411C731-2333-41B0-927A-0A48EEC79964}"/>
              </a:ext>
            </a:extLst>
          </p:cNvPr>
          <p:cNvCxnSpPr>
            <a:cxnSpLocks/>
          </p:cNvCxnSpPr>
          <p:nvPr userDrawn="1"/>
        </p:nvCxnSpPr>
        <p:spPr>
          <a:xfrm flipV="1">
            <a:off x="15528472" y="1778178"/>
            <a:ext cx="2759528" cy="245092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Espace réservé du texte 4" title="Sous-titr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797069" y="3845216"/>
            <a:ext cx="11013932" cy="913343"/>
          </a:xfrm>
          <a:prstGeom prst="rect">
            <a:avLst/>
          </a:prstGeom>
        </p:spPr>
        <p:txBody>
          <a:bodyPr rtlCol="0"/>
          <a:lstStyle>
            <a:lvl1pPr marL="0" indent="0">
              <a:buNone/>
              <a:defRPr sz="3000" spc="450">
                <a:solidFill>
                  <a:schemeClr val="accent6"/>
                </a:solidFill>
                <a:latin typeface="Arial Narrow" panose="020B0606020202030204" pitchFamily="34" charset="0"/>
              </a:defRPr>
            </a:lvl1pPr>
            <a:lvl2pPr marL="685800" indent="0">
              <a:buNone/>
              <a:defRPr/>
            </a:lvl2pPr>
          </a:lstStyle>
          <a:p>
            <a:pPr lvl="0" rtl="0"/>
            <a:r>
              <a:rPr lang="fr-FR" noProof="0" dirty="0"/>
              <a:t>CLIQUEZ POUR LE STYLE DE SOUS-TITRE</a:t>
            </a:r>
          </a:p>
        </p:txBody>
      </p:sp>
      <p:sp>
        <p:nvSpPr>
          <p:cNvPr id="19" name="Titre 1" title="Titre ">
            <a:extLst>
              <a:ext uri="{FF2B5EF4-FFF2-40B4-BE49-F238E27FC236}">
                <a16:creationId xmlns:a16="http://schemas.microsoft.com/office/drawing/2014/main" id="{2DB9D671-9FC8-4306-96B7-D9D585694B83}"/>
              </a:ext>
            </a:extLst>
          </p:cNvPr>
          <p:cNvSpPr>
            <a:spLocks noGrp="1"/>
          </p:cNvSpPr>
          <p:nvPr>
            <p:ph type="title" hasCustomPrompt="1"/>
          </p:nvPr>
        </p:nvSpPr>
        <p:spPr>
          <a:xfrm>
            <a:off x="797067" y="1962726"/>
            <a:ext cx="11013933" cy="1823349"/>
          </a:xfrm>
          <a:prstGeom prst="rect">
            <a:avLst/>
          </a:prstGeom>
        </p:spPr>
        <p:txBody>
          <a:bodyPr rtlCol="0" anchor="b">
            <a:noAutofit/>
          </a:bodyPr>
          <a:lstStyle>
            <a:lvl1pPr>
              <a:defRPr sz="5400" b="1">
                <a:solidFill>
                  <a:schemeClr val="accent1"/>
                </a:solidFill>
                <a:latin typeface="Arial Black" panose="020B0A04020102020204" pitchFamily="34" charset="0"/>
              </a:defRPr>
            </a:lvl1pPr>
          </a:lstStyle>
          <a:p>
            <a:pPr rtl="0"/>
            <a:r>
              <a:rPr lang="fr-FR" noProof="0" dirty="0"/>
              <a:t>Cliquez pour modifier </a:t>
            </a:r>
            <a:br>
              <a:rPr lang="fr-FR" noProof="0" dirty="0"/>
            </a:br>
            <a:r>
              <a:rPr lang="fr-FR" noProof="0" dirty="0"/>
              <a:t>Le style du titre du masque </a:t>
            </a:r>
          </a:p>
        </p:txBody>
      </p:sp>
      <p:sp>
        <p:nvSpPr>
          <p:cNvPr id="4" name="Espace réservé du numéro de diapositive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rtlCol="0"/>
          <a:lstStyle/>
          <a:p>
            <a:pPr defTabSz="1371600"/>
            <a:fld id="{8699F50C-BE38-4BD0-BA84-9B090E1F2B9B}" type="slidenum">
              <a:rPr lang="fr-FR" smtClean="0">
                <a:solidFill>
                  <a:srgbClr val="A5A5A5"/>
                </a:solidFill>
              </a:rPr>
              <a:pPr defTabSz="1371600"/>
              <a:t>‹N°›</a:t>
            </a:fld>
            <a:endParaRPr lang="fr-FR" dirty="0">
              <a:solidFill>
                <a:srgbClr val="A5A5A5"/>
              </a:solidFill>
            </a:endParaRPr>
          </a:p>
        </p:txBody>
      </p:sp>
      <p:pic>
        <p:nvPicPr>
          <p:cNvPr id="10" name="Image 9">
            <a:extLst>
              <a:ext uri="{FF2B5EF4-FFF2-40B4-BE49-F238E27FC236}">
                <a16:creationId xmlns:a16="http://schemas.microsoft.com/office/drawing/2014/main" id="{1F57C84B-F076-489D-9861-F2CCB2508509}"/>
              </a:ext>
            </a:extLst>
          </p:cNvPr>
          <p:cNvPicPr>
            <a:picLocks noChangeAspect="1"/>
          </p:cNvPicPr>
          <p:nvPr userDrawn="1"/>
        </p:nvPicPr>
        <p:blipFill>
          <a:blip r:embed="rId2"/>
          <a:stretch>
            <a:fillRect/>
          </a:stretch>
        </p:blipFill>
        <p:spPr>
          <a:xfrm>
            <a:off x="16486558" y="151316"/>
            <a:ext cx="1643183" cy="1068069"/>
          </a:xfrm>
          <a:prstGeom prst="rect">
            <a:avLst/>
          </a:prstGeom>
        </p:spPr>
      </p:pic>
    </p:spTree>
    <p:extLst>
      <p:ext uri="{BB962C8B-B14F-4D97-AF65-F5344CB8AC3E}">
        <p14:creationId xmlns:p14="http://schemas.microsoft.com/office/powerpoint/2010/main" val="2066773695"/>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aison avec sous-titre">
    <p:spTree>
      <p:nvGrpSpPr>
        <p:cNvPr id="1" name=""/>
        <p:cNvGrpSpPr/>
        <p:nvPr/>
      </p:nvGrpSpPr>
      <p:grpSpPr>
        <a:xfrm>
          <a:off x="0" y="0"/>
          <a:ext cx="0" cy="0"/>
          <a:chOff x="0" y="0"/>
          <a:chExt cx="0" cy="0"/>
        </a:xfrm>
      </p:grpSpPr>
      <p:cxnSp>
        <p:nvCxnSpPr>
          <p:cNvPr id="22" name="Connecteur droit 21">
            <a:extLst>
              <a:ext uri="{FF2B5EF4-FFF2-40B4-BE49-F238E27FC236}">
                <a16:creationId xmlns:a16="http://schemas.microsoft.com/office/drawing/2014/main" id="{01AF1CF9-9F46-4541-8FF1-B9C53244EE1A}"/>
              </a:ext>
            </a:extLst>
          </p:cNvPr>
          <p:cNvCxnSpPr>
            <a:cxnSpLocks/>
          </p:cNvCxnSpPr>
          <p:nvPr userDrawn="1"/>
        </p:nvCxnSpPr>
        <p:spPr>
          <a:xfrm flipH="1" flipV="1">
            <a:off x="-13870" y="5450951"/>
            <a:ext cx="2868929" cy="2359484"/>
          </a:xfrm>
          <a:prstGeom prst="line">
            <a:avLst/>
          </a:prstGeom>
          <a:ln>
            <a:solidFill>
              <a:srgbClr val="960000"/>
            </a:solidFill>
          </a:ln>
        </p:spPr>
        <p:style>
          <a:lnRef idx="1">
            <a:schemeClr val="accent1"/>
          </a:lnRef>
          <a:fillRef idx="0">
            <a:schemeClr val="accent1"/>
          </a:fillRef>
          <a:effectRef idx="0">
            <a:schemeClr val="accent1"/>
          </a:effectRef>
          <a:fontRef idx="minor">
            <a:schemeClr val="tx1"/>
          </a:fontRef>
        </p:style>
      </p:cxnSp>
      <p:grpSp>
        <p:nvGrpSpPr>
          <p:cNvPr id="23" name="Groupe 22">
            <a:extLst>
              <a:ext uri="{FF2B5EF4-FFF2-40B4-BE49-F238E27FC236}">
                <a16:creationId xmlns:a16="http://schemas.microsoft.com/office/drawing/2014/main" id="{AB0E1BA4-80FE-4826-BA2F-083C3A5BB7FA}"/>
              </a:ext>
            </a:extLst>
          </p:cNvPr>
          <p:cNvGrpSpPr/>
          <p:nvPr userDrawn="1"/>
        </p:nvGrpSpPr>
        <p:grpSpPr>
          <a:xfrm flipH="1">
            <a:off x="11341992" y="1"/>
            <a:ext cx="7247760" cy="5311511"/>
            <a:chOff x="-192127" y="-2"/>
            <a:chExt cx="4831840" cy="3367272"/>
          </a:xfrm>
        </p:grpSpPr>
        <p:sp>
          <p:nvSpPr>
            <p:cNvPr id="26" name="Bande diagonal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Connecteur droit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élogramme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7" name="Espace réservé du texte 2">
            <a:extLst>
              <a:ext uri="{FF2B5EF4-FFF2-40B4-BE49-F238E27FC236}">
                <a16:creationId xmlns:a16="http://schemas.microsoft.com/office/drawing/2014/main" id="{B2E19FBD-2379-4B3B-910D-F51E007CB63F}"/>
              </a:ext>
            </a:extLst>
          </p:cNvPr>
          <p:cNvSpPr>
            <a:spLocks noGrp="1"/>
          </p:cNvSpPr>
          <p:nvPr userDrawn="1">
            <p:ph type="body" idx="1"/>
          </p:nvPr>
        </p:nvSpPr>
        <p:spPr>
          <a:xfrm>
            <a:off x="781047" y="3157332"/>
            <a:ext cx="8212935" cy="1171782"/>
          </a:xfrm>
          <a:prstGeom prst="rect">
            <a:avLst/>
          </a:prstGeom>
        </p:spPr>
        <p:txBody>
          <a:bodyPr rtlCol="0" anchor="b">
            <a:normAutofit/>
          </a:bodyPr>
          <a:lstStyle>
            <a:lvl1pPr marL="0" indent="0">
              <a:lnSpc>
                <a:spcPct val="100000"/>
              </a:lnSpc>
              <a:spcBef>
                <a:spcPts val="0"/>
              </a:spcBef>
              <a:buNone/>
              <a:defRPr sz="4200" b="1">
                <a:solidFill>
                  <a:schemeClr val="tx1"/>
                </a:solidFill>
                <a:latin typeface="Arial Rounded MT Bold" panose="020F070403050403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rtl="0"/>
            <a:r>
              <a:rPr lang="fr-FR" noProof="0" dirty="0"/>
              <a:t>Modifier les styles du texte du masque</a:t>
            </a:r>
          </a:p>
        </p:txBody>
      </p:sp>
      <p:sp>
        <p:nvSpPr>
          <p:cNvPr id="18" name="Espace réservé du contenu 3" title="Puces">
            <a:extLst>
              <a:ext uri="{FF2B5EF4-FFF2-40B4-BE49-F238E27FC236}">
                <a16:creationId xmlns:a16="http://schemas.microsoft.com/office/drawing/2014/main" id="{8715E757-6584-4841-8154-C92E70E0CD6B}"/>
              </a:ext>
            </a:extLst>
          </p:cNvPr>
          <p:cNvSpPr>
            <a:spLocks noGrp="1"/>
          </p:cNvSpPr>
          <p:nvPr userDrawn="1">
            <p:ph sz="half" idx="13"/>
          </p:nvPr>
        </p:nvSpPr>
        <p:spPr>
          <a:xfrm>
            <a:off x="781047" y="4329114"/>
            <a:ext cx="8212935" cy="4848224"/>
          </a:xfrm>
          <a:prstGeom prst="rect">
            <a:avLst/>
          </a:prstGeom>
        </p:spPr>
        <p:txBody>
          <a:bodyPr rtlCol="0">
            <a:normAutofit/>
          </a:bodyPr>
          <a:lstStyle>
            <a:lvl1pPr>
              <a:defRPr lang="en-US" dirty="0">
                <a:solidFill>
                  <a:schemeClr val="tx1"/>
                </a:solidFill>
                <a:latin typeface="Arial" panose="020B0604020202020204" pitchFamily="34" charset="0"/>
                <a:cs typeface="Arial" panose="020B0604020202020204" pitchFamily="34" charset="0"/>
              </a:defRPr>
            </a:lvl1pPr>
            <a:lvl2pPr>
              <a:defRPr lang="en-US" dirty="0">
                <a:solidFill>
                  <a:schemeClr val="tx1"/>
                </a:solidFill>
                <a:latin typeface="Arial" panose="020B0604020202020204" pitchFamily="34" charset="0"/>
                <a:cs typeface="Arial" panose="020B0604020202020204" pitchFamily="34" charset="0"/>
              </a:defRPr>
            </a:lvl2pPr>
            <a:lvl3pPr>
              <a:defRPr lang="en-US" dirty="0">
                <a:solidFill>
                  <a:schemeClr val="tx1"/>
                </a:solidFill>
                <a:latin typeface="Arial" panose="020B0604020202020204" pitchFamily="34" charset="0"/>
                <a:cs typeface="Arial" panose="020B0604020202020204" pitchFamily="34" charset="0"/>
              </a:defRPr>
            </a:lvl3pPr>
            <a:lvl4pPr>
              <a:defRPr lang="en-US" dirty="0">
                <a:solidFill>
                  <a:schemeClr val="tx1"/>
                </a:solidFill>
                <a:latin typeface="Arial" panose="020B0604020202020204" pitchFamily="34" charset="0"/>
                <a:cs typeface="Arial" panose="020B0604020202020204" pitchFamily="34" charset="0"/>
              </a:defRPr>
            </a:lvl4pPr>
            <a:lvl5pPr>
              <a:defRPr lang="en-IN" dirty="0">
                <a:solidFill>
                  <a:schemeClr val="tx1"/>
                </a:solidFill>
                <a:latin typeface="Arial" panose="020B0604020202020204" pitchFamily="34" charset="0"/>
                <a:cs typeface="Arial" panose="020B0604020202020204" pitchFamily="34" charset="0"/>
              </a:defRPr>
            </a:lvl5pPr>
          </a:lstStyle>
          <a:p>
            <a:pPr lvl="0" rtl="0">
              <a:buClr>
                <a:schemeClr val="accent2"/>
              </a:buClr>
            </a:pPr>
            <a:r>
              <a:rPr lang="fr-FR" noProof="0" dirty="0"/>
              <a:t>Modifier les styles du texte du masque</a:t>
            </a:r>
          </a:p>
          <a:p>
            <a:pPr lvl="1" rtl="0">
              <a:buClr>
                <a:schemeClr val="accent2"/>
              </a:buClr>
            </a:pPr>
            <a:r>
              <a:rPr lang="fr-FR" noProof="0" dirty="0"/>
              <a:t>Deuxième niveau</a:t>
            </a:r>
          </a:p>
          <a:p>
            <a:pPr lvl="2" rtl="0">
              <a:buClr>
                <a:schemeClr val="accent2"/>
              </a:buClr>
            </a:pPr>
            <a:r>
              <a:rPr lang="fr-FR" noProof="0" dirty="0"/>
              <a:t>Troisième niveau</a:t>
            </a:r>
          </a:p>
          <a:p>
            <a:pPr lvl="3" rtl="0">
              <a:buClr>
                <a:schemeClr val="accent2"/>
              </a:buClr>
            </a:pPr>
            <a:r>
              <a:rPr lang="fr-FR" noProof="0" dirty="0"/>
              <a:t>Quatrième niveau</a:t>
            </a:r>
          </a:p>
          <a:p>
            <a:pPr lvl="4" rtl="0">
              <a:buClr>
                <a:schemeClr val="accent2"/>
              </a:buClr>
            </a:pPr>
            <a:r>
              <a:rPr lang="fr-FR" noProof="0" dirty="0"/>
              <a:t>Cinquième niveau</a:t>
            </a:r>
          </a:p>
        </p:txBody>
      </p:sp>
      <p:sp>
        <p:nvSpPr>
          <p:cNvPr id="19" name="Espace réservé du texte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9280070" y="3157332"/>
            <a:ext cx="8213400" cy="1171782"/>
          </a:xfrm>
          <a:prstGeom prst="rect">
            <a:avLst/>
          </a:prstGeom>
        </p:spPr>
        <p:txBody>
          <a:bodyPr rtlCol="0" anchor="b">
            <a:noAutofit/>
          </a:bodyPr>
          <a:lstStyle>
            <a:lvl1pPr marL="0" indent="0">
              <a:lnSpc>
                <a:spcPct val="100000"/>
              </a:lnSpc>
              <a:buNone/>
              <a:defRPr lang="fr-FR" sz="4200" b="1" kern="1200" noProof="0" dirty="0" smtClean="0">
                <a:solidFill>
                  <a:schemeClr val="tx1"/>
                </a:solidFill>
                <a:latin typeface="Arial Rounded MT Bold" panose="020F0704030504030204" pitchFamily="34" charset="0"/>
                <a:ea typeface="+mn-ea"/>
                <a:cs typeface="+mn-cs"/>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marL="0" lvl="0" indent="0" algn="l" defTabSz="1371600" rtl="0" eaLnBrk="1" latinLnBrk="0" hangingPunct="1">
              <a:lnSpc>
                <a:spcPct val="100000"/>
              </a:lnSpc>
              <a:spcBef>
                <a:spcPts val="0"/>
              </a:spcBef>
              <a:buClr>
                <a:srgbClr val="2E7A40"/>
              </a:buClr>
              <a:buFont typeface="Arial" panose="020B0604020202020204" pitchFamily="34" charset="0"/>
              <a:buNone/>
            </a:pPr>
            <a:r>
              <a:rPr lang="fr-FR" noProof="0" dirty="0"/>
              <a:t>Modifier les styles du texte du masque</a:t>
            </a:r>
          </a:p>
        </p:txBody>
      </p:sp>
      <p:sp>
        <p:nvSpPr>
          <p:cNvPr id="20" name="Espace réservé du contenu 5" title="Puces">
            <a:extLst>
              <a:ext uri="{FF2B5EF4-FFF2-40B4-BE49-F238E27FC236}">
                <a16:creationId xmlns:a16="http://schemas.microsoft.com/office/drawing/2014/main" id="{D957FBD7-2C3C-4DD1-954F-DF1E007BE590}"/>
              </a:ext>
            </a:extLst>
          </p:cNvPr>
          <p:cNvSpPr>
            <a:spLocks noGrp="1"/>
          </p:cNvSpPr>
          <p:nvPr userDrawn="1">
            <p:ph sz="quarter" idx="15"/>
          </p:nvPr>
        </p:nvSpPr>
        <p:spPr>
          <a:xfrm>
            <a:off x="9280070" y="4329114"/>
            <a:ext cx="8213400" cy="4848224"/>
          </a:xfrm>
          <a:prstGeom prst="rect">
            <a:avLst/>
          </a:prstGeom>
        </p:spPr>
        <p:txBody>
          <a:bodyPr rtlCol="0">
            <a:normAutofit/>
          </a:bodyPr>
          <a:lstStyle>
            <a:lvl1pPr>
              <a:defRPr lang="en-US" dirty="0">
                <a:solidFill>
                  <a:schemeClr val="tx1"/>
                </a:solidFill>
                <a:latin typeface="Arial" panose="020B0604020202020204" pitchFamily="34" charset="0"/>
                <a:cs typeface="Arial" panose="020B0604020202020204" pitchFamily="34" charset="0"/>
              </a:defRPr>
            </a:lvl1pPr>
            <a:lvl2pPr>
              <a:defRPr lang="en-US" dirty="0">
                <a:solidFill>
                  <a:schemeClr val="tx1"/>
                </a:solidFill>
                <a:latin typeface="Arial" panose="020B0604020202020204" pitchFamily="34" charset="0"/>
                <a:cs typeface="Arial" panose="020B0604020202020204" pitchFamily="34" charset="0"/>
              </a:defRPr>
            </a:lvl2pPr>
            <a:lvl3pPr>
              <a:defRPr lang="en-US" dirty="0">
                <a:solidFill>
                  <a:schemeClr val="tx1"/>
                </a:solidFill>
                <a:latin typeface="Arial" panose="020B0604020202020204" pitchFamily="34" charset="0"/>
                <a:cs typeface="Arial" panose="020B0604020202020204" pitchFamily="34" charset="0"/>
              </a:defRPr>
            </a:lvl3pPr>
            <a:lvl4pPr>
              <a:defRPr lang="en-US" dirty="0">
                <a:solidFill>
                  <a:schemeClr val="tx1"/>
                </a:solidFill>
                <a:latin typeface="Arial" panose="020B0604020202020204" pitchFamily="34" charset="0"/>
                <a:cs typeface="Arial" panose="020B0604020202020204" pitchFamily="34" charset="0"/>
              </a:defRPr>
            </a:lvl4pPr>
            <a:lvl5pPr>
              <a:defRPr lang="en-IN" dirty="0">
                <a:solidFill>
                  <a:schemeClr val="tx1"/>
                </a:solidFill>
                <a:latin typeface="Arial" panose="020B0604020202020204" pitchFamily="34" charset="0"/>
                <a:cs typeface="Arial" panose="020B0604020202020204" pitchFamily="34" charset="0"/>
              </a:defRPr>
            </a:lvl5pPr>
          </a:lstStyle>
          <a:p>
            <a:pPr lvl="0" rtl="0">
              <a:buClr>
                <a:schemeClr val="accent2"/>
              </a:buClr>
            </a:pPr>
            <a:r>
              <a:rPr lang="fr-FR" noProof="0" dirty="0"/>
              <a:t>Modifier les styles du texte du masque</a:t>
            </a:r>
          </a:p>
          <a:p>
            <a:pPr lvl="1" rtl="0">
              <a:buClr>
                <a:schemeClr val="accent2"/>
              </a:buClr>
            </a:pPr>
            <a:r>
              <a:rPr lang="fr-FR" noProof="0" dirty="0"/>
              <a:t>Deuxième niveau</a:t>
            </a:r>
          </a:p>
          <a:p>
            <a:pPr lvl="2" rtl="0">
              <a:buClr>
                <a:schemeClr val="accent2"/>
              </a:buClr>
            </a:pPr>
            <a:r>
              <a:rPr lang="fr-FR" noProof="0" dirty="0"/>
              <a:t>Troisième niveau</a:t>
            </a:r>
          </a:p>
          <a:p>
            <a:pPr lvl="3" rtl="0">
              <a:buClr>
                <a:schemeClr val="accent2"/>
              </a:buClr>
            </a:pPr>
            <a:r>
              <a:rPr lang="fr-FR" noProof="0" dirty="0"/>
              <a:t>Quatrième niveau</a:t>
            </a:r>
          </a:p>
          <a:p>
            <a:pPr lvl="4" rtl="0">
              <a:buClr>
                <a:schemeClr val="accent2"/>
              </a:buClr>
            </a:pPr>
            <a:r>
              <a:rPr lang="fr-FR" noProof="0" dirty="0"/>
              <a:t>Cinquième niveau</a:t>
            </a:r>
          </a:p>
        </p:txBody>
      </p:sp>
      <p:sp>
        <p:nvSpPr>
          <p:cNvPr id="24" name="Espace réservé du texte 4" title="Sous-titr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780740" y="2065399"/>
            <a:ext cx="11052894" cy="913343"/>
          </a:xfrm>
          <a:prstGeom prst="rect">
            <a:avLst/>
          </a:prstGeom>
        </p:spPr>
        <p:txBody>
          <a:bodyPr rtlCol="0"/>
          <a:lstStyle>
            <a:lvl1pPr marL="0" indent="0">
              <a:buNone/>
              <a:defRPr sz="3000" spc="450">
                <a:solidFill>
                  <a:schemeClr val="accent6"/>
                </a:solidFill>
                <a:latin typeface="Arial Narrow" panose="020B0606020202030204" pitchFamily="34" charset="0"/>
              </a:defRPr>
            </a:lvl1pPr>
            <a:lvl2pPr marL="685800" indent="0">
              <a:buNone/>
              <a:defRPr/>
            </a:lvl2pPr>
          </a:lstStyle>
          <a:p>
            <a:pPr lvl="0" rtl="0"/>
            <a:r>
              <a:rPr lang="fr-FR" noProof="0" dirty="0"/>
              <a:t>CLIQUEZ POUR LE STYLE DE SOUS-TITRE</a:t>
            </a:r>
          </a:p>
        </p:txBody>
      </p:sp>
      <p:sp>
        <p:nvSpPr>
          <p:cNvPr id="36" name="Parallélogramme 35">
            <a:extLst>
              <a:ext uri="{FF2B5EF4-FFF2-40B4-BE49-F238E27FC236}">
                <a16:creationId xmlns:a16="http://schemas.microsoft.com/office/drawing/2014/main" id="{4EBB76E7-943E-4038-B700-114F66FBC609}"/>
              </a:ext>
            </a:extLst>
          </p:cNvPr>
          <p:cNvSpPr/>
          <p:nvPr userDrawn="1"/>
        </p:nvSpPr>
        <p:spPr>
          <a:xfrm flipH="1">
            <a:off x="10019862" y="2"/>
            <a:ext cx="2171700" cy="958596"/>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Espace réservé du pied de page 1">
            <a:extLst>
              <a:ext uri="{FF2B5EF4-FFF2-40B4-BE49-F238E27FC236}">
                <a16:creationId xmlns:a16="http://schemas.microsoft.com/office/drawing/2014/main" id="{03E79E9C-D961-6E47-A5C6-57689BAFF243}"/>
              </a:ext>
            </a:extLst>
          </p:cNvPr>
          <p:cNvSpPr>
            <a:spLocks noGrp="1"/>
          </p:cNvSpPr>
          <p:nvPr>
            <p:ph type="ftr" sz="quarter" idx="17"/>
          </p:nvPr>
        </p:nvSpPr>
        <p:spPr/>
        <p:txBody>
          <a:bodyPr rtlCol="0"/>
          <a:lstStyle>
            <a:lvl1pPr algn="l">
              <a:defRPr/>
            </a:lvl1pPr>
          </a:lstStyle>
          <a:p>
            <a:pPr defTabSz="1371600"/>
            <a:endParaRPr lang="fr-FR" dirty="0">
              <a:solidFill>
                <a:srgbClr val="A5A5A5"/>
              </a:solidFill>
            </a:endParaRPr>
          </a:p>
        </p:txBody>
      </p:sp>
      <p:sp>
        <p:nvSpPr>
          <p:cNvPr id="3" name="Espace réservé du numéro de diapositive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rtlCol="0"/>
          <a:lstStyle/>
          <a:p>
            <a:pPr defTabSz="1371600"/>
            <a:fld id="{8699F50C-BE38-4BD0-BA84-9B090E1F2B9B}" type="slidenum">
              <a:rPr lang="fr-FR" smtClean="0">
                <a:solidFill>
                  <a:srgbClr val="A5A5A5"/>
                </a:solidFill>
              </a:rPr>
              <a:pPr defTabSz="1371600"/>
              <a:t>‹N°›</a:t>
            </a:fld>
            <a:endParaRPr lang="fr-FR" dirty="0">
              <a:solidFill>
                <a:srgbClr val="A5A5A5"/>
              </a:solidFill>
            </a:endParaRPr>
          </a:p>
        </p:txBody>
      </p:sp>
      <p:sp>
        <p:nvSpPr>
          <p:cNvPr id="27" name="Titre 1" title="Titr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778017" y="313543"/>
            <a:ext cx="12499833" cy="1721954"/>
          </a:xfrm>
          <a:prstGeom prst="rect">
            <a:avLst/>
          </a:prstGeom>
        </p:spPr>
        <p:txBody>
          <a:bodyPr bIns="0" rtlCol="0" anchor="b">
            <a:normAutofit/>
          </a:bodyPr>
          <a:lstStyle>
            <a:lvl1pPr>
              <a:defRPr sz="5400" b="1">
                <a:solidFill>
                  <a:schemeClr val="accent1"/>
                </a:solidFill>
                <a:latin typeface="Arial Black" panose="020B0A04020102020204" pitchFamily="34" charset="0"/>
              </a:defRPr>
            </a:lvl1pPr>
          </a:lstStyle>
          <a:p>
            <a:pPr rtl="0"/>
            <a:r>
              <a:rPr lang="fr-FR" noProof="0" dirty="0"/>
              <a:t>Cliquez pour modifier le style du titre du masque </a:t>
            </a:r>
          </a:p>
        </p:txBody>
      </p:sp>
      <p:pic>
        <p:nvPicPr>
          <p:cNvPr id="16" name="Image 15">
            <a:extLst>
              <a:ext uri="{FF2B5EF4-FFF2-40B4-BE49-F238E27FC236}">
                <a16:creationId xmlns:a16="http://schemas.microsoft.com/office/drawing/2014/main" id="{45E01584-841C-42F2-9F39-04109691CE48}"/>
              </a:ext>
            </a:extLst>
          </p:cNvPr>
          <p:cNvPicPr>
            <a:picLocks noChangeAspect="1"/>
          </p:cNvPicPr>
          <p:nvPr userDrawn="1"/>
        </p:nvPicPr>
        <p:blipFill>
          <a:blip r:embed="rId2"/>
          <a:stretch>
            <a:fillRect/>
          </a:stretch>
        </p:blipFill>
        <p:spPr>
          <a:xfrm>
            <a:off x="16486558" y="151316"/>
            <a:ext cx="1643183" cy="1068069"/>
          </a:xfrm>
          <a:prstGeom prst="rect">
            <a:avLst/>
          </a:prstGeom>
        </p:spPr>
      </p:pic>
    </p:spTree>
    <p:extLst>
      <p:ext uri="{BB962C8B-B14F-4D97-AF65-F5344CB8AC3E}">
        <p14:creationId xmlns:p14="http://schemas.microsoft.com/office/powerpoint/2010/main" val="32737375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grpSp>
        <p:nvGrpSpPr>
          <p:cNvPr id="28" name="Groupe 27">
            <a:extLst>
              <a:ext uri="{FF2B5EF4-FFF2-40B4-BE49-F238E27FC236}">
                <a16:creationId xmlns:a16="http://schemas.microsoft.com/office/drawing/2014/main" id="{5806E656-313A-47B1-B381-D004200F7A01}"/>
              </a:ext>
            </a:extLst>
          </p:cNvPr>
          <p:cNvGrpSpPr/>
          <p:nvPr userDrawn="1"/>
        </p:nvGrpSpPr>
        <p:grpSpPr>
          <a:xfrm flipH="1">
            <a:off x="11341992" y="1"/>
            <a:ext cx="7247760" cy="5311511"/>
            <a:chOff x="-192127" y="-2"/>
            <a:chExt cx="4831840" cy="3367272"/>
          </a:xfrm>
        </p:grpSpPr>
        <p:sp>
          <p:nvSpPr>
            <p:cNvPr id="29" name="Bande diagonal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30" name="Connecteur droit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élogramme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960000"/>
                </a:solidFill>
                <a:effectLst/>
                <a:uLnTx/>
                <a:uFillTx/>
                <a:latin typeface="Calibri" panose="020F0502020204030204"/>
                <a:ea typeface="+mn-ea"/>
                <a:cs typeface="+mn-cs"/>
              </a:endParaRPr>
            </a:p>
          </p:txBody>
        </p:sp>
      </p:grpSp>
      <p:sp>
        <p:nvSpPr>
          <p:cNvPr id="33" name="Parallélogramme 32">
            <a:extLst>
              <a:ext uri="{FF2B5EF4-FFF2-40B4-BE49-F238E27FC236}">
                <a16:creationId xmlns:a16="http://schemas.microsoft.com/office/drawing/2014/main" id="{F088C182-BF10-45B2-B159-7702E00D31D4}"/>
              </a:ext>
            </a:extLst>
          </p:cNvPr>
          <p:cNvSpPr/>
          <p:nvPr userDrawn="1"/>
        </p:nvSpPr>
        <p:spPr>
          <a:xfrm flipH="1">
            <a:off x="10019862" y="2"/>
            <a:ext cx="2171700" cy="958596"/>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 name="Espace réservé du texte 4" title="Sous-titr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780740" y="2065399"/>
            <a:ext cx="11052894" cy="913343"/>
          </a:xfrm>
          <a:prstGeom prst="rect">
            <a:avLst/>
          </a:prstGeom>
        </p:spPr>
        <p:txBody>
          <a:bodyPr rtlCol="0"/>
          <a:lstStyle>
            <a:lvl1pPr marL="0" indent="0">
              <a:buNone/>
              <a:defRPr sz="3000" spc="450">
                <a:solidFill>
                  <a:schemeClr val="accent6"/>
                </a:solidFill>
                <a:latin typeface="Arial Narrow" panose="020B0606020202030204" pitchFamily="34" charset="0"/>
              </a:defRPr>
            </a:lvl1pPr>
            <a:lvl2pPr marL="685800" indent="0">
              <a:buNone/>
              <a:defRPr/>
            </a:lvl2pPr>
          </a:lstStyle>
          <a:p>
            <a:pPr lvl="0" rtl="0"/>
            <a:r>
              <a:rPr lang="fr-FR" noProof="0" dirty="0"/>
              <a:t>CLIQUEZ POUR LE STYLE DE SOUS-TITRE</a:t>
            </a:r>
          </a:p>
        </p:txBody>
      </p:sp>
      <p:sp>
        <p:nvSpPr>
          <p:cNvPr id="2" name="Espace réservé du pied de page 1">
            <a:extLst>
              <a:ext uri="{FF2B5EF4-FFF2-40B4-BE49-F238E27FC236}">
                <a16:creationId xmlns:a16="http://schemas.microsoft.com/office/drawing/2014/main" id="{D6990C03-1647-2044-B335-6F5F19E4E5FC}"/>
              </a:ext>
            </a:extLst>
          </p:cNvPr>
          <p:cNvSpPr>
            <a:spLocks noGrp="1"/>
          </p:cNvSpPr>
          <p:nvPr>
            <p:ph type="ftr" sz="quarter" idx="17"/>
          </p:nvPr>
        </p:nvSpPr>
        <p:spPr/>
        <p:txBody>
          <a:bodyPr rtlCol="0"/>
          <a:lstStyle/>
          <a:p>
            <a:pPr defTabSz="1371600"/>
            <a:endParaRPr lang="fr-FR" dirty="0">
              <a:solidFill>
                <a:srgbClr val="A5A5A5"/>
              </a:solidFill>
            </a:endParaRPr>
          </a:p>
        </p:txBody>
      </p:sp>
      <p:sp>
        <p:nvSpPr>
          <p:cNvPr id="3" name="Espace réservé du numéro de diapositive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rtlCol="0"/>
          <a:lstStyle/>
          <a:p>
            <a:pPr defTabSz="1371600"/>
            <a:fld id="{8699F50C-BE38-4BD0-BA84-9B090E1F2B9B}" type="slidenum">
              <a:rPr lang="fr-FR" smtClean="0">
                <a:solidFill>
                  <a:srgbClr val="A5A5A5"/>
                </a:solidFill>
              </a:rPr>
              <a:pPr defTabSz="1371600"/>
              <a:t>‹N°›</a:t>
            </a:fld>
            <a:endParaRPr lang="fr-FR" dirty="0">
              <a:solidFill>
                <a:srgbClr val="A5A5A5"/>
              </a:solidFill>
            </a:endParaRPr>
          </a:p>
        </p:txBody>
      </p:sp>
      <p:sp>
        <p:nvSpPr>
          <p:cNvPr id="17" name="Titre 1" title="Titre ">
            <a:extLst>
              <a:ext uri="{FF2B5EF4-FFF2-40B4-BE49-F238E27FC236}">
                <a16:creationId xmlns:a16="http://schemas.microsoft.com/office/drawing/2014/main" id="{BDEC780E-6412-1344-A62E-6B84E9CCB678}"/>
              </a:ext>
            </a:extLst>
          </p:cNvPr>
          <p:cNvSpPr>
            <a:spLocks noGrp="1"/>
          </p:cNvSpPr>
          <p:nvPr>
            <p:ph type="title" hasCustomPrompt="1"/>
          </p:nvPr>
        </p:nvSpPr>
        <p:spPr>
          <a:xfrm>
            <a:off x="778017" y="313543"/>
            <a:ext cx="12499833" cy="1721954"/>
          </a:xfrm>
          <a:prstGeom prst="rect">
            <a:avLst/>
          </a:prstGeom>
        </p:spPr>
        <p:txBody>
          <a:bodyPr bIns="0" rtlCol="0" anchor="b">
            <a:normAutofit/>
          </a:bodyPr>
          <a:lstStyle>
            <a:lvl1pPr>
              <a:defRPr sz="5400" b="1">
                <a:solidFill>
                  <a:schemeClr val="accent1"/>
                </a:solidFill>
                <a:latin typeface="Arial Black" panose="020B0A04020102020204" pitchFamily="34" charset="0"/>
              </a:defRPr>
            </a:lvl1pPr>
          </a:lstStyle>
          <a:p>
            <a:pPr rtl="0"/>
            <a:r>
              <a:rPr lang="fr-FR" noProof="0" dirty="0"/>
              <a:t>Cliquez pour modifier le style du titre du masque </a:t>
            </a:r>
          </a:p>
        </p:txBody>
      </p:sp>
      <p:sp>
        <p:nvSpPr>
          <p:cNvPr id="5" name="Espace réservé du texte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797721" y="3008643"/>
            <a:ext cx="7838646" cy="6125832"/>
          </a:xfrm>
          <a:prstGeom prst="rect">
            <a:avLst/>
          </a:prstGeom>
        </p:spPr>
        <p:txBody>
          <a:bodyPr rtlCol="0"/>
          <a:lstStyle>
            <a:lvl1pPr marL="0" indent="0">
              <a:buNone/>
              <a:defRPr sz="3600">
                <a:solidFill>
                  <a:schemeClr val="tx1"/>
                </a:solidFill>
                <a:latin typeface="Arial" panose="020B0604020202020204" pitchFamily="34" charset="0"/>
                <a:cs typeface="Arial" panose="020B0604020202020204" pitchFamily="34" charset="0"/>
              </a:defRPr>
            </a:lvl1pPr>
            <a:lvl2pPr marL="685800" indent="0">
              <a:buNone/>
              <a:defRPr sz="3600">
                <a:solidFill>
                  <a:schemeClr val="bg1"/>
                </a:solidFill>
              </a:defRPr>
            </a:lvl2pPr>
            <a:lvl3pPr marL="1371600" indent="0">
              <a:buNone/>
              <a:defRPr sz="3600">
                <a:solidFill>
                  <a:schemeClr val="bg1"/>
                </a:solidFill>
              </a:defRPr>
            </a:lvl3pPr>
            <a:lvl4pPr marL="2057400" indent="0">
              <a:buNone/>
              <a:defRPr sz="3600">
                <a:solidFill>
                  <a:schemeClr val="bg1"/>
                </a:solidFill>
              </a:defRPr>
            </a:lvl4pPr>
            <a:lvl5pPr marL="2743200" indent="0">
              <a:buNone/>
              <a:defRPr sz="3600">
                <a:solidFill>
                  <a:schemeClr val="bg1"/>
                </a:solidFill>
              </a:defRPr>
            </a:lvl5pPr>
          </a:lstStyle>
          <a:p>
            <a:pPr lvl="0" rtl="0"/>
            <a:r>
              <a:rPr lang="fr-FR" noProof="0" dirty="0"/>
              <a:t>Ajoutez votre texte ici.</a:t>
            </a:r>
          </a:p>
        </p:txBody>
      </p:sp>
      <p:sp>
        <p:nvSpPr>
          <p:cNvPr id="20" name="Espace réservé au graphique 2" title="Graphique">
            <a:extLst>
              <a:ext uri="{FF2B5EF4-FFF2-40B4-BE49-F238E27FC236}">
                <a16:creationId xmlns:a16="http://schemas.microsoft.com/office/drawing/2014/main" id="{0EF0FD2A-B62A-4931-846D-2602DED26606}"/>
              </a:ext>
            </a:extLst>
          </p:cNvPr>
          <p:cNvSpPr>
            <a:spLocks noGrp="1"/>
          </p:cNvSpPr>
          <p:nvPr>
            <p:ph type="chart" sz="quarter" idx="10"/>
          </p:nvPr>
        </p:nvSpPr>
        <p:spPr>
          <a:xfrm>
            <a:off x="8694172" y="3008643"/>
            <a:ext cx="8579096" cy="6126705"/>
          </a:xfrm>
          <a:prstGeom prst="rect">
            <a:avLst/>
          </a:prstGeom>
        </p:spPr>
        <p:txBody>
          <a:bodyPr vert="horz" lIns="91420" tIns="45710" rIns="91420" bIns="45710" rtlCol="0">
            <a:noAutofit/>
          </a:bodyPr>
          <a:lstStyle>
            <a:lvl1pPr marL="0" indent="0" algn="ctr">
              <a:buNone/>
              <a:defRPr sz="3000" b="0" i="0">
                <a:solidFill>
                  <a:schemeClr val="tx1"/>
                </a:solidFill>
                <a:latin typeface="Arial" panose="020B0604020202020204" pitchFamily="34" charset="0"/>
                <a:cs typeface="Arial" panose="020B0604020202020204" pitchFamily="34" charset="0"/>
              </a:defRPr>
            </a:lvl1pPr>
          </a:lstStyle>
          <a:p>
            <a:pPr lvl="0" rtl="0"/>
            <a:r>
              <a:rPr lang="fr-FR" noProof="0" dirty="0"/>
              <a:t>Cliquez sur l'icône pour ajouter un graphique</a:t>
            </a:r>
          </a:p>
        </p:txBody>
      </p:sp>
      <p:pic>
        <p:nvPicPr>
          <p:cNvPr id="13" name="Image 12">
            <a:extLst>
              <a:ext uri="{FF2B5EF4-FFF2-40B4-BE49-F238E27FC236}">
                <a16:creationId xmlns:a16="http://schemas.microsoft.com/office/drawing/2014/main" id="{D321444B-E9A8-406F-A6A4-7D93478DD96F}"/>
              </a:ext>
            </a:extLst>
          </p:cNvPr>
          <p:cNvPicPr>
            <a:picLocks noChangeAspect="1"/>
          </p:cNvPicPr>
          <p:nvPr userDrawn="1"/>
        </p:nvPicPr>
        <p:blipFill>
          <a:blip r:embed="rId2"/>
          <a:stretch>
            <a:fillRect/>
          </a:stretch>
        </p:blipFill>
        <p:spPr>
          <a:xfrm>
            <a:off x="16486558" y="151316"/>
            <a:ext cx="1643183" cy="1068069"/>
          </a:xfrm>
          <a:prstGeom prst="rect">
            <a:avLst/>
          </a:prstGeom>
        </p:spPr>
      </p:pic>
    </p:spTree>
    <p:extLst>
      <p:ext uri="{BB962C8B-B14F-4D97-AF65-F5344CB8AC3E}">
        <p14:creationId xmlns:p14="http://schemas.microsoft.com/office/powerpoint/2010/main" val="280878050"/>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15" name="Espace réservé au tableau 11" title="Tableau">
            <a:extLst>
              <a:ext uri="{FF2B5EF4-FFF2-40B4-BE49-F238E27FC236}">
                <a16:creationId xmlns:a16="http://schemas.microsoft.com/office/drawing/2014/main" id="{7CD3E31F-0AF8-4EB8-B6FA-BD95A2EDA63B}"/>
              </a:ext>
            </a:extLst>
          </p:cNvPr>
          <p:cNvSpPr>
            <a:spLocks noGrp="1"/>
          </p:cNvSpPr>
          <p:nvPr>
            <p:ph type="tbl" sz="quarter" idx="12"/>
          </p:nvPr>
        </p:nvSpPr>
        <p:spPr>
          <a:xfrm>
            <a:off x="797068" y="3997205"/>
            <a:ext cx="16490063" cy="5149770"/>
          </a:xfrm>
          <a:prstGeom prst="rect">
            <a:avLst/>
          </a:prstGeom>
        </p:spPr>
        <p:txBody>
          <a:bodyPr lIns="91420" tIns="45710" rIns="91420" bIns="45710" rtlCol="0">
            <a:noAutofit/>
          </a:bodyPr>
          <a:lstStyle>
            <a:lvl1pPr marL="0" indent="0" algn="ctr">
              <a:buNone/>
              <a:defRPr sz="3000" baseline="0">
                <a:solidFill>
                  <a:schemeClr val="tx1"/>
                </a:solidFill>
                <a:latin typeface="+mn-lt"/>
              </a:defRPr>
            </a:lvl1pPr>
          </a:lstStyle>
          <a:p>
            <a:pPr lvl="0" rtl="0"/>
            <a:r>
              <a:rPr lang="fr-FR" noProof="0" dirty="0"/>
              <a:t>Cliquez sur l'icône pour ajouter un tableau</a:t>
            </a:r>
          </a:p>
        </p:txBody>
      </p:sp>
      <p:grpSp>
        <p:nvGrpSpPr>
          <p:cNvPr id="26" name="Groupe 25">
            <a:extLst>
              <a:ext uri="{FF2B5EF4-FFF2-40B4-BE49-F238E27FC236}">
                <a16:creationId xmlns:a16="http://schemas.microsoft.com/office/drawing/2014/main" id="{36C8A74F-FDDF-48E8-AC2B-A5BD59D7D6A3}"/>
              </a:ext>
            </a:extLst>
          </p:cNvPr>
          <p:cNvGrpSpPr/>
          <p:nvPr userDrawn="1"/>
        </p:nvGrpSpPr>
        <p:grpSpPr>
          <a:xfrm flipH="1">
            <a:off x="11341992" y="1"/>
            <a:ext cx="7247760" cy="5311511"/>
            <a:chOff x="-192127" y="-2"/>
            <a:chExt cx="4831840" cy="3367272"/>
          </a:xfrm>
        </p:grpSpPr>
        <p:sp>
          <p:nvSpPr>
            <p:cNvPr id="27" name="Bande diagonal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Connecteur droit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élogramme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6" name="Parallélogramme 35">
            <a:extLst>
              <a:ext uri="{FF2B5EF4-FFF2-40B4-BE49-F238E27FC236}">
                <a16:creationId xmlns:a16="http://schemas.microsoft.com/office/drawing/2014/main" id="{8006416B-866C-47E5-8480-109B40F9EAA9}"/>
              </a:ext>
            </a:extLst>
          </p:cNvPr>
          <p:cNvSpPr/>
          <p:nvPr userDrawn="1"/>
        </p:nvSpPr>
        <p:spPr>
          <a:xfrm flipH="1">
            <a:off x="10019862" y="2"/>
            <a:ext cx="2171700" cy="958596"/>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Espace réservé du texte 4" title="Sous-titr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780740" y="2065399"/>
            <a:ext cx="11052894" cy="913343"/>
          </a:xfrm>
          <a:prstGeom prst="rect">
            <a:avLst/>
          </a:prstGeom>
        </p:spPr>
        <p:txBody>
          <a:bodyPr rtlCol="0"/>
          <a:lstStyle>
            <a:lvl1pPr marL="0" indent="0">
              <a:buNone/>
              <a:defRPr sz="3000" spc="450">
                <a:solidFill>
                  <a:schemeClr val="accent6"/>
                </a:solidFill>
                <a:latin typeface="Arial Narrow" panose="020B0606020202030204" pitchFamily="34" charset="0"/>
              </a:defRPr>
            </a:lvl1pPr>
            <a:lvl2pPr marL="685800" indent="0">
              <a:buNone/>
              <a:defRPr/>
            </a:lvl2pPr>
          </a:lstStyle>
          <a:p>
            <a:pPr lvl="0" rtl="0"/>
            <a:r>
              <a:rPr lang="fr-FR" noProof="0" dirty="0"/>
              <a:t>CLIQUEZ POUR LE STYLE DE SOUS-TITRE</a:t>
            </a:r>
          </a:p>
        </p:txBody>
      </p:sp>
      <p:sp>
        <p:nvSpPr>
          <p:cNvPr id="2" name="Espace réservé du pied de page 1">
            <a:extLst>
              <a:ext uri="{FF2B5EF4-FFF2-40B4-BE49-F238E27FC236}">
                <a16:creationId xmlns:a16="http://schemas.microsoft.com/office/drawing/2014/main" id="{5750A33E-CEFE-4D43-9554-513B01B1D3D9}"/>
              </a:ext>
            </a:extLst>
          </p:cNvPr>
          <p:cNvSpPr>
            <a:spLocks noGrp="1"/>
          </p:cNvSpPr>
          <p:nvPr>
            <p:ph type="ftr" sz="quarter" idx="17"/>
          </p:nvPr>
        </p:nvSpPr>
        <p:spPr/>
        <p:txBody>
          <a:bodyPr rtlCol="0"/>
          <a:lstStyle/>
          <a:p>
            <a:pPr defTabSz="1371600"/>
            <a:endParaRPr lang="fr-FR" dirty="0">
              <a:solidFill>
                <a:srgbClr val="A5A5A5"/>
              </a:solidFill>
            </a:endParaRPr>
          </a:p>
        </p:txBody>
      </p:sp>
      <p:sp>
        <p:nvSpPr>
          <p:cNvPr id="3" name="Espace réservé du numéro de diapositive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rtlCol="0"/>
          <a:lstStyle/>
          <a:p>
            <a:pPr defTabSz="1371600"/>
            <a:fld id="{8699F50C-BE38-4BD0-BA84-9B090E1F2B9B}" type="slidenum">
              <a:rPr lang="fr-FR" smtClean="0">
                <a:solidFill>
                  <a:srgbClr val="A5A5A5"/>
                </a:solidFill>
              </a:rPr>
              <a:pPr defTabSz="1371600"/>
              <a:t>‹N°›</a:t>
            </a:fld>
            <a:endParaRPr lang="fr-FR" dirty="0">
              <a:solidFill>
                <a:srgbClr val="A5A5A5"/>
              </a:solidFill>
            </a:endParaRPr>
          </a:p>
        </p:txBody>
      </p:sp>
      <p:sp>
        <p:nvSpPr>
          <p:cNvPr id="17" name="Titre 1" title="Titre ">
            <a:extLst>
              <a:ext uri="{FF2B5EF4-FFF2-40B4-BE49-F238E27FC236}">
                <a16:creationId xmlns:a16="http://schemas.microsoft.com/office/drawing/2014/main" id="{0F525D04-A814-7A4D-9732-11097EA76257}"/>
              </a:ext>
            </a:extLst>
          </p:cNvPr>
          <p:cNvSpPr>
            <a:spLocks noGrp="1"/>
          </p:cNvSpPr>
          <p:nvPr>
            <p:ph type="title" hasCustomPrompt="1"/>
          </p:nvPr>
        </p:nvSpPr>
        <p:spPr>
          <a:xfrm>
            <a:off x="778017" y="313543"/>
            <a:ext cx="12499833" cy="1721954"/>
          </a:xfrm>
          <a:prstGeom prst="rect">
            <a:avLst/>
          </a:prstGeom>
        </p:spPr>
        <p:txBody>
          <a:bodyPr bIns="0" rtlCol="0" anchor="b">
            <a:normAutofit/>
          </a:bodyPr>
          <a:lstStyle>
            <a:lvl1pPr>
              <a:defRPr sz="5400" b="1">
                <a:solidFill>
                  <a:schemeClr val="accent1"/>
                </a:solidFill>
                <a:latin typeface="Arial Black" panose="020B0A04020102020204" pitchFamily="34" charset="0"/>
              </a:defRPr>
            </a:lvl1pPr>
          </a:lstStyle>
          <a:p>
            <a:pPr rtl="0"/>
            <a:r>
              <a:rPr lang="fr-FR" noProof="0" dirty="0"/>
              <a:t>Cliquez pour modifier le style du titre du masque </a:t>
            </a:r>
          </a:p>
        </p:txBody>
      </p:sp>
      <p:pic>
        <p:nvPicPr>
          <p:cNvPr id="12" name="Image 11">
            <a:extLst>
              <a:ext uri="{FF2B5EF4-FFF2-40B4-BE49-F238E27FC236}">
                <a16:creationId xmlns:a16="http://schemas.microsoft.com/office/drawing/2014/main" id="{D0D5682F-D751-427E-858C-BD6F17B38052}"/>
              </a:ext>
            </a:extLst>
          </p:cNvPr>
          <p:cNvPicPr>
            <a:picLocks noChangeAspect="1"/>
          </p:cNvPicPr>
          <p:nvPr userDrawn="1"/>
        </p:nvPicPr>
        <p:blipFill>
          <a:blip r:embed="rId2"/>
          <a:stretch>
            <a:fillRect/>
          </a:stretch>
        </p:blipFill>
        <p:spPr>
          <a:xfrm>
            <a:off x="16486558" y="151316"/>
            <a:ext cx="1643183" cy="1068069"/>
          </a:xfrm>
          <a:prstGeom prst="rect">
            <a:avLst/>
          </a:prstGeom>
        </p:spPr>
      </p:pic>
    </p:spTree>
    <p:extLst>
      <p:ext uri="{BB962C8B-B14F-4D97-AF65-F5344CB8AC3E}">
        <p14:creationId xmlns:p14="http://schemas.microsoft.com/office/powerpoint/2010/main" val="1358158518"/>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nde photo">
    <p:spTree>
      <p:nvGrpSpPr>
        <p:cNvPr id="1" name=""/>
        <p:cNvGrpSpPr/>
        <p:nvPr/>
      </p:nvGrpSpPr>
      <p:grpSpPr>
        <a:xfrm>
          <a:off x="0" y="0"/>
          <a:ext cx="0" cy="0"/>
          <a:chOff x="0" y="0"/>
          <a:chExt cx="0" cy="0"/>
        </a:xfrm>
      </p:grpSpPr>
      <p:sp>
        <p:nvSpPr>
          <p:cNvPr id="4" name="Triangle rectangle 3">
            <a:extLst>
              <a:ext uri="{FF2B5EF4-FFF2-40B4-BE49-F238E27FC236}">
                <a16:creationId xmlns:a16="http://schemas.microsoft.com/office/drawing/2014/main" id="{79ED029D-F488-47E5-B064-0E35B31D23A5}"/>
              </a:ext>
            </a:extLst>
          </p:cNvPr>
          <p:cNvSpPr/>
          <p:nvPr userDrawn="1"/>
        </p:nvSpPr>
        <p:spPr>
          <a:xfrm flipV="1">
            <a:off x="0" y="-7"/>
            <a:ext cx="17621250" cy="9448805"/>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Espace réservé d’image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538844" y="489856"/>
            <a:ext cx="17210313" cy="9307289"/>
          </a:xfrm>
          <a:prstGeom prst="rect">
            <a:avLst/>
          </a:prstGeom>
          <a:solidFill>
            <a:schemeClr val="bg1">
              <a:lumMod val="85000"/>
            </a:schemeClr>
          </a:solidFill>
        </p:spPr>
        <p:txBody>
          <a:bodyPr lIns="0" tIns="0" rtlCol="0" anchor="ctr"/>
          <a:lstStyle>
            <a:lvl1pPr marL="0" indent="0" algn="ctr">
              <a:buNone/>
              <a:defRPr sz="1650" i="1">
                <a:latin typeface="Times New Roman" panose="02020603050405020304" pitchFamily="18" charset="0"/>
                <a:cs typeface="Times New Roman" panose="02020603050405020304" pitchFamily="18" charset="0"/>
              </a:defRPr>
            </a:lvl1pPr>
          </a:lstStyle>
          <a:p>
            <a:pPr rtl="0"/>
            <a:r>
              <a:rPr lang="fr-FR" noProof="0" dirty="0"/>
              <a:t>Insérez ou glissez et placez l’image ici</a:t>
            </a:r>
          </a:p>
        </p:txBody>
      </p:sp>
      <p:cxnSp>
        <p:nvCxnSpPr>
          <p:cNvPr id="6" name="Connecteur droit 5">
            <a:extLst>
              <a:ext uri="{FF2B5EF4-FFF2-40B4-BE49-F238E27FC236}">
                <a16:creationId xmlns:a16="http://schemas.microsoft.com/office/drawing/2014/main" id="{F78F4957-6DDE-40CE-9D33-00B1434FA085}"/>
              </a:ext>
            </a:extLst>
          </p:cNvPr>
          <p:cNvCxnSpPr>
            <a:cxnSpLocks/>
          </p:cNvCxnSpPr>
          <p:nvPr userDrawn="1"/>
        </p:nvCxnSpPr>
        <p:spPr>
          <a:xfrm flipV="1">
            <a:off x="0" y="8017329"/>
            <a:ext cx="3543300" cy="186145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re 1" title="Titre ">
            <a:extLst>
              <a:ext uri="{FF2B5EF4-FFF2-40B4-BE49-F238E27FC236}">
                <a16:creationId xmlns:a16="http://schemas.microsoft.com/office/drawing/2014/main" id="{D9A8085F-72C4-4DFB-813E-C5666B0CCF3A}"/>
              </a:ext>
            </a:extLst>
          </p:cNvPr>
          <p:cNvSpPr>
            <a:spLocks noGrp="1"/>
          </p:cNvSpPr>
          <p:nvPr>
            <p:ph type="title" hasCustomPrompt="1"/>
          </p:nvPr>
        </p:nvSpPr>
        <p:spPr>
          <a:xfrm>
            <a:off x="538844" y="838203"/>
            <a:ext cx="12499833" cy="1409697"/>
          </a:xfrm>
          <a:prstGeom prst="rect">
            <a:avLst/>
          </a:prstGeom>
          <a:solidFill>
            <a:schemeClr val="bg1">
              <a:alpha val="90000"/>
            </a:schemeClr>
          </a:solidFill>
        </p:spPr>
        <p:txBody>
          <a:bodyPr lIns="288000" rtlCol="0" anchor="ctr">
            <a:normAutofit/>
          </a:bodyPr>
          <a:lstStyle>
            <a:lvl1pPr>
              <a:defRPr sz="5400" b="1">
                <a:solidFill>
                  <a:schemeClr val="tx1"/>
                </a:solidFill>
                <a:latin typeface="Arial Black" panose="020B0A04020102020204" pitchFamily="34" charset="0"/>
              </a:defRPr>
            </a:lvl1pPr>
          </a:lstStyle>
          <a:p>
            <a:pPr rtl="0"/>
            <a:r>
              <a:rPr lang="fr-FR" noProof="0" dirty="0"/>
              <a:t>Ajoutez la légende ici</a:t>
            </a:r>
          </a:p>
        </p:txBody>
      </p:sp>
    </p:spTree>
    <p:extLst>
      <p:ext uri="{BB962C8B-B14F-4D97-AF65-F5344CB8AC3E}">
        <p14:creationId xmlns:p14="http://schemas.microsoft.com/office/powerpoint/2010/main" val="62531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rci">
    <p:spTree>
      <p:nvGrpSpPr>
        <p:cNvPr id="1" name=""/>
        <p:cNvGrpSpPr/>
        <p:nvPr/>
      </p:nvGrpSpPr>
      <p:grpSpPr>
        <a:xfrm>
          <a:off x="0" y="0"/>
          <a:ext cx="0" cy="0"/>
          <a:chOff x="0" y="0"/>
          <a:chExt cx="0" cy="0"/>
        </a:xfrm>
      </p:grpSpPr>
      <p:sp>
        <p:nvSpPr>
          <p:cNvPr id="9" name="Espace réservé du texte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10234394" y="5191745"/>
            <a:ext cx="5168673" cy="432000"/>
          </a:xfrm>
          <a:prstGeom prst="rect">
            <a:avLst/>
          </a:prstGeom>
        </p:spPr>
        <p:txBody>
          <a:bodyPr rtlCol="0"/>
          <a:lstStyle>
            <a:lvl1pPr marL="0" indent="0">
              <a:buNone/>
              <a:defRPr sz="2700">
                <a:latin typeface="Arial Narrow" panose="020B0606020202030204" pitchFamily="34" charset="0"/>
                <a:cs typeface="Arial Narrow" panose="020B0606020202030204" pitchFamily="34" charset="0"/>
              </a:defRPr>
            </a:lvl1pPr>
          </a:lstStyle>
          <a:p>
            <a:pPr rtl="0"/>
            <a:r>
              <a:rPr lang="fr-FR" noProof="0" dirty="0"/>
              <a:t>No</a:t>
            </a:r>
          </a:p>
        </p:txBody>
      </p:sp>
      <p:sp>
        <p:nvSpPr>
          <p:cNvPr id="10" name="Espace réservé du texte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10234394" y="5759177"/>
            <a:ext cx="5168673" cy="432000"/>
          </a:xfrm>
          <a:prstGeom prst="rect">
            <a:avLst/>
          </a:prstGeom>
        </p:spPr>
        <p:txBody>
          <a:bodyPr rtlCol="0"/>
          <a:lstStyle>
            <a:lvl1pPr marL="0" indent="0">
              <a:buNone/>
              <a:defRPr sz="2700">
                <a:latin typeface="Arial Narrow" panose="020B0606020202030204" pitchFamily="34" charset="0"/>
                <a:cs typeface="Arial Narrow" panose="020B0606020202030204" pitchFamily="34" charset="0"/>
              </a:defRPr>
            </a:lvl1pPr>
          </a:lstStyle>
          <a:p>
            <a:pPr rtl="0"/>
            <a:r>
              <a:rPr lang="fr-FR" noProof="0" dirty="0"/>
              <a:t>Numéro de téléphone</a:t>
            </a:r>
          </a:p>
        </p:txBody>
      </p:sp>
      <p:sp>
        <p:nvSpPr>
          <p:cNvPr id="11" name="Espace réservé du texte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10234393" y="6325004"/>
            <a:ext cx="5168675" cy="433605"/>
          </a:xfrm>
          <a:prstGeom prst="rect">
            <a:avLst/>
          </a:prstGeom>
        </p:spPr>
        <p:txBody>
          <a:bodyPr rtlCol="0"/>
          <a:lstStyle>
            <a:lvl1pPr marL="0" indent="0">
              <a:buNone/>
              <a:defRPr sz="2700">
                <a:latin typeface="Arial" panose="020B0604020202020204" pitchFamily="34" charset="0"/>
                <a:cs typeface="Arial" panose="020B0604020202020204" pitchFamily="34" charset="0"/>
              </a:defRPr>
            </a:lvl1pPr>
          </a:lstStyle>
          <a:p>
            <a:pPr rtl="0"/>
            <a:r>
              <a:rPr lang="fr-FR" noProof="0" dirty="0"/>
              <a:t>E-mail </a:t>
            </a:r>
          </a:p>
        </p:txBody>
      </p:sp>
      <p:sp>
        <p:nvSpPr>
          <p:cNvPr id="13" name="Espace réservé du texte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10234394" y="6892436"/>
            <a:ext cx="5168673" cy="432000"/>
          </a:xfrm>
          <a:prstGeom prst="rect">
            <a:avLst/>
          </a:prstGeom>
        </p:spPr>
        <p:txBody>
          <a:bodyPr rtlCol="0"/>
          <a:lstStyle>
            <a:lvl1pPr marL="0" indent="0">
              <a:buNone/>
              <a:defRPr sz="2700">
                <a:latin typeface="Arial Narrow" panose="020B0606020202030204" pitchFamily="34" charset="0"/>
                <a:cs typeface="Arial Narrow" panose="020B0606020202030204" pitchFamily="34" charset="0"/>
              </a:defRPr>
            </a:lvl1pPr>
          </a:lstStyle>
          <a:p>
            <a:pPr rtl="0"/>
            <a:r>
              <a:rPr lang="fr-FR" noProof="0" dirty="0"/>
              <a:t>Site web de l’entreprise</a:t>
            </a:r>
          </a:p>
        </p:txBody>
      </p:sp>
      <p:sp>
        <p:nvSpPr>
          <p:cNvPr id="21" name="Triangle droit 20">
            <a:extLst>
              <a:ext uri="{FF2B5EF4-FFF2-40B4-BE49-F238E27FC236}">
                <a16:creationId xmlns:a16="http://schemas.microsoft.com/office/drawing/2014/main" id="{FDDD2B84-3CB9-4567-8C91-C538E8A1C89F}"/>
              </a:ext>
            </a:extLst>
          </p:cNvPr>
          <p:cNvSpPr/>
          <p:nvPr userDrawn="1"/>
        </p:nvSpPr>
        <p:spPr>
          <a:xfrm flipV="1">
            <a:off x="0" y="-9"/>
            <a:ext cx="15937992" cy="810616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Connecteur droit 21">
            <a:extLst>
              <a:ext uri="{FF2B5EF4-FFF2-40B4-BE49-F238E27FC236}">
                <a16:creationId xmlns:a16="http://schemas.microsoft.com/office/drawing/2014/main" id="{34EF3020-1476-41B1-9FE7-B476A25C53D3}"/>
              </a:ext>
            </a:extLst>
          </p:cNvPr>
          <p:cNvCxnSpPr>
            <a:cxnSpLocks/>
          </p:cNvCxnSpPr>
          <p:nvPr userDrawn="1"/>
        </p:nvCxnSpPr>
        <p:spPr>
          <a:xfrm flipV="1">
            <a:off x="0" y="0"/>
            <a:ext cx="9046029" cy="45066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B1B64EC3-B232-415D-8E27-EB3E24D13922}"/>
              </a:ext>
            </a:extLst>
          </p:cNvPr>
          <p:cNvCxnSpPr>
            <a:cxnSpLocks/>
          </p:cNvCxnSpPr>
          <p:nvPr userDrawn="1"/>
        </p:nvCxnSpPr>
        <p:spPr>
          <a:xfrm flipV="1">
            <a:off x="13506451" y="5886448"/>
            <a:ext cx="4781550" cy="2533650"/>
          </a:xfrm>
          <a:prstGeom prst="line">
            <a:avLst/>
          </a:prstGeom>
          <a:ln>
            <a:solidFill>
              <a:srgbClr val="96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2261CE2F-F199-4242-AC6C-692676B81FF1}"/>
              </a:ext>
            </a:extLst>
          </p:cNvPr>
          <p:cNvCxnSpPr>
            <a:cxnSpLocks/>
          </p:cNvCxnSpPr>
          <p:nvPr userDrawn="1"/>
        </p:nvCxnSpPr>
        <p:spPr>
          <a:xfrm flipV="1">
            <a:off x="-26755" y="7050024"/>
            <a:ext cx="2879684" cy="15015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Espace réservé d’image 24">
            <a:extLst>
              <a:ext uri="{FF2B5EF4-FFF2-40B4-BE49-F238E27FC236}">
                <a16:creationId xmlns:a16="http://schemas.microsoft.com/office/drawing/2014/main" id="{89C0506D-0CA6-4583-9D04-24E7F4D16AD8}"/>
              </a:ext>
            </a:extLst>
          </p:cNvPr>
          <p:cNvSpPr>
            <a:spLocks noGrp="1"/>
          </p:cNvSpPr>
          <p:nvPr>
            <p:ph type="pic" sz="quarter" idx="13"/>
          </p:nvPr>
        </p:nvSpPr>
        <p:spPr>
          <a:xfrm>
            <a:off x="2525098" y="1291417"/>
            <a:ext cx="6642785" cy="7705634"/>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rtlCol="0" anchor="ctr">
            <a:noAutofit/>
          </a:bodyPr>
          <a:lstStyle>
            <a:lvl1pPr marL="0" indent="0" algn="ctr">
              <a:buNone/>
              <a:defRPr>
                <a:solidFill>
                  <a:schemeClr val="tx1"/>
                </a:solidFill>
              </a:defRPr>
            </a:lvl1pPr>
          </a:lstStyle>
          <a:p>
            <a:pPr rtl="0"/>
            <a:r>
              <a:rPr lang="fr-FR" noProof="0" dirty="0"/>
              <a:t>Cliquez sur l'icône pour ajouter une image</a:t>
            </a:r>
          </a:p>
        </p:txBody>
      </p:sp>
      <p:sp>
        <p:nvSpPr>
          <p:cNvPr id="2" name="Titre 1" title="Titre">
            <a:extLst>
              <a:ext uri="{FF2B5EF4-FFF2-40B4-BE49-F238E27FC236}">
                <a16:creationId xmlns:a16="http://schemas.microsoft.com/office/drawing/2014/main" id="{A648E0EA-49ED-4F2D-A107-8FCE6301FC88}"/>
              </a:ext>
            </a:extLst>
          </p:cNvPr>
          <p:cNvSpPr>
            <a:spLocks noGrp="1"/>
          </p:cNvSpPr>
          <p:nvPr>
            <p:ph type="ctrTitle" hasCustomPrompt="1"/>
          </p:nvPr>
        </p:nvSpPr>
        <p:spPr>
          <a:xfrm>
            <a:off x="9563582" y="2731533"/>
            <a:ext cx="7280360" cy="2424378"/>
          </a:xfrm>
          <a:prstGeom prst="rect">
            <a:avLst/>
          </a:prstGeom>
        </p:spPr>
        <p:txBody>
          <a:bodyPr rtlCol="0" anchor="b">
            <a:normAutofit/>
          </a:bodyPr>
          <a:lstStyle>
            <a:lvl1pPr algn="l">
              <a:defRPr sz="6450" b="1">
                <a:solidFill>
                  <a:schemeClr val="accent1"/>
                </a:solidFill>
                <a:latin typeface="Arial Black" panose="020B0A04020102020204" pitchFamily="34" charset="0"/>
              </a:defRPr>
            </a:lvl1pPr>
          </a:lstStyle>
          <a:p>
            <a:pPr rtl="0"/>
            <a:r>
              <a:rPr lang="fr-FR" noProof="0" dirty="0"/>
              <a:t>Cliquez pour modifier le style du titre du masque</a:t>
            </a:r>
          </a:p>
        </p:txBody>
      </p:sp>
      <p:pic>
        <p:nvPicPr>
          <p:cNvPr id="12" name="Image 11">
            <a:extLst>
              <a:ext uri="{FF2B5EF4-FFF2-40B4-BE49-F238E27FC236}">
                <a16:creationId xmlns:a16="http://schemas.microsoft.com/office/drawing/2014/main" id="{3DA6D1D9-3150-44DA-A598-CD487D9C9F1B}"/>
              </a:ext>
            </a:extLst>
          </p:cNvPr>
          <p:cNvPicPr>
            <a:picLocks noChangeAspect="1"/>
          </p:cNvPicPr>
          <p:nvPr userDrawn="1"/>
        </p:nvPicPr>
        <p:blipFill>
          <a:blip r:embed="rId2"/>
          <a:stretch>
            <a:fillRect/>
          </a:stretch>
        </p:blipFill>
        <p:spPr>
          <a:xfrm>
            <a:off x="16022350" y="8463015"/>
            <a:ext cx="1643183" cy="1068069"/>
          </a:xfrm>
          <a:prstGeom prst="rect">
            <a:avLst/>
          </a:prstGeom>
        </p:spPr>
      </p:pic>
    </p:spTree>
    <p:extLst>
      <p:ext uri="{BB962C8B-B14F-4D97-AF65-F5344CB8AC3E}">
        <p14:creationId xmlns:p14="http://schemas.microsoft.com/office/powerpoint/2010/main" val="1636965402"/>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1" name="Triangle rectangle 10">
            <a:extLst>
              <a:ext uri="{FF2B5EF4-FFF2-40B4-BE49-F238E27FC236}">
                <a16:creationId xmlns:a16="http://schemas.microsoft.com/office/drawing/2014/main" id="{037924D2-2AB4-4BE1-9687-836615C72DFC}"/>
              </a:ext>
            </a:extLst>
          </p:cNvPr>
          <p:cNvSpPr/>
          <p:nvPr userDrawn="1"/>
        </p:nvSpPr>
        <p:spPr>
          <a:xfrm flipV="1">
            <a:off x="0" y="-9"/>
            <a:ext cx="15937992" cy="810616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Connecteur droit 15">
            <a:extLst>
              <a:ext uri="{FF2B5EF4-FFF2-40B4-BE49-F238E27FC236}">
                <a16:creationId xmlns:a16="http://schemas.microsoft.com/office/drawing/2014/main" id="{A93BC534-BFA1-4292-899F-03AC711BF7C5}"/>
              </a:ext>
            </a:extLst>
          </p:cNvPr>
          <p:cNvCxnSpPr>
            <a:cxnSpLocks/>
          </p:cNvCxnSpPr>
          <p:nvPr userDrawn="1"/>
        </p:nvCxnSpPr>
        <p:spPr>
          <a:xfrm flipV="1">
            <a:off x="0" y="0"/>
            <a:ext cx="9046029" cy="45066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EBEE4DB5-5DEF-4DDB-9764-FD834B9DCAEC}"/>
              </a:ext>
            </a:extLst>
          </p:cNvPr>
          <p:cNvCxnSpPr>
            <a:cxnSpLocks/>
          </p:cNvCxnSpPr>
          <p:nvPr userDrawn="1"/>
        </p:nvCxnSpPr>
        <p:spPr>
          <a:xfrm flipV="1">
            <a:off x="13506451" y="5886448"/>
            <a:ext cx="4781550" cy="2533650"/>
          </a:xfrm>
          <a:prstGeom prst="line">
            <a:avLst/>
          </a:prstGeom>
          <a:ln>
            <a:solidFill>
              <a:srgbClr val="960000"/>
            </a:solidFill>
          </a:ln>
        </p:spPr>
        <p:style>
          <a:lnRef idx="1">
            <a:schemeClr val="accent1"/>
          </a:lnRef>
          <a:fillRef idx="0">
            <a:schemeClr val="accent1"/>
          </a:fillRef>
          <a:effectRef idx="0">
            <a:schemeClr val="accent1"/>
          </a:effectRef>
          <a:fontRef idx="minor">
            <a:schemeClr val="tx1"/>
          </a:fontRef>
        </p:style>
      </p:cxnSp>
      <p:sp>
        <p:nvSpPr>
          <p:cNvPr id="2" name="Titre 1" title="Titre">
            <a:extLst>
              <a:ext uri="{FF2B5EF4-FFF2-40B4-BE49-F238E27FC236}">
                <a16:creationId xmlns:a16="http://schemas.microsoft.com/office/drawing/2014/main" id="{A648E0EA-49ED-4F2D-A107-8FCE6301FC88}"/>
              </a:ext>
            </a:extLst>
          </p:cNvPr>
          <p:cNvSpPr>
            <a:spLocks noGrp="1"/>
          </p:cNvSpPr>
          <p:nvPr>
            <p:ph type="ctrTitle" hasCustomPrompt="1"/>
          </p:nvPr>
        </p:nvSpPr>
        <p:spPr>
          <a:xfrm>
            <a:off x="9563582" y="3009126"/>
            <a:ext cx="7280360" cy="2424378"/>
          </a:xfrm>
          <a:prstGeom prst="rect">
            <a:avLst/>
          </a:prstGeom>
        </p:spPr>
        <p:txBody>
          <a:bodyPr rtlCol="0" anchor="b">
            <a:normAutofit/>
          </a:bodyPr>
          <a:lstStyle>
            <a:lvl1pPr algn="l">
              <a:defRPr sz="6450" b="1">
                <a:solidFill>
                  <a:schemeClr val="accent1"/>
                </a:solidFill>
                <a:latin typeface="Arial Black" panose="020B0A04020102020204" pitchFamily="34" charset="0"/>
              </a:defRPr>
            </a:lvl1pPr>
          </a:lstStyle>
          <a:p>
            <a:pPr rtl="0"/>
            <a:r>
              <a:rPr lang="fr-FR" noProof="0" dirty="0"/>
              <a:t>Cliquez pour modifier le style du titre du masque</a:t>
            </a:r>
          </a:p>
        </p:txBody>
      </p:sp>
      <p:sp>
        <p:nvSpPr>
          <p:cNvPr id="3" name="Sous-titre 2" title="Sous-titr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9562822" y="5461497"/>
            <a:ext cx="7281509" cy="1886361"/>
          </a:xfrm>
          <a:prstGeom prst="rect">
            <a:avLst/>
          </a:prstGeom>
        </p:spPr>
        <p:txBody>
          <a:bodyPr rtlCol="0"/>
          <a:lstStyle>
            <a:lvl1pPr marL="0" indent="0" algn="l">
              <a:buNone/>
              <a:defRPr sz="3600" b="0" i="0" spc="450">
                <a:solidFill>
                  <a:schemeClr val="accent6"/>
                </a:solidFill>
                <a:latin typeface="Arial Narrow" panose="020B0606020202030204" pitchFamily="34" charset="0"/>
                <a:cs typeface="Arial Narrow" panose="020B060602020203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pPr rtl="0"/>
            <a:r>
              <a:rPr lang="fr-FR" noProof="0" dirty="0"/>
              <a:t>CLIQUEZ POUR MODIFIER POUR LE STYLE DE SOUS-TITRE DU MASQUE</a:t>
            </a:r>
          </a:p>
        </p:txBody>
      </p:sp>
      <p:cxnSp>
        <p:nvCxnSpPr>
          <p:cNvPr id="9" name="Connecteur droit 8">
            <a:extLst>
              <a:ext uri="{FF2B5EF4-FFF2-40B4-BE49-F238E27FC236}">
                <a16:creationId xmlns:a16="http://schemas.microsoft.com/office/drawing/2014/main" id="{162849C0-AA0D-4E1A-B4B6-E6A5917AC0A5}"/>
              </a:ext>
            </a:extLst>
          </p:cNvPr>
          <p:cNvCxnSpPr>
            <a:cxnSpLocks/>
          </p:cNvCxnSpPr>
          <p:nvPr userDrawn="1"/>
        </p:nvCxnSpPr>
        <p:spPr>
          <a:xfrm flipV="1">
            <a:off x="-26755" y="7050024"/>
            <a:ext cx="2879684" cy="15015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0C363DB0-82DB-4D6C-BA8B-FEDB3C8C0ED4}"/>
              </a:ext>
            </a:extLst>
          </p:cNvPr>
          <p:cNvPicPr>
            <a:picLocks noChangeAspect="1"/>
          </p:cNvPicPr>
          <p:nvPr userDrawn="1"/>
        </p:nvPicPr>
        <p:blipFill>
          <a:blip r:embed="rId2"/>
          <a:stretch>
            <a:fillRect/>
          </a:stretch>
        </p:blipFill>
        <p:spPr>
          <a:xfrm>
            <a:off x="16486558" y="151316"/>
            <a:ext cx="1643183" cy="1068069"/>
          </a:xfrm>
          <a:prstGeom prst="rect">
            <a:avLst/>
          </a:prstGeom>
        </p:spPr>
      </p:pic>
    </p:spTree>
    <p:extLst>
      <p:ext uri="{BB962C8B-B14F-4D97-AF65-F5344CB8AC3E}">
        <p14:creationId xmlns:p14="http://schemas.microsoft.com/office/powerpoint/2010/main" val="1081686947"/>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19" name="Triangle droit 18">
            <a:extLst>
              <a:ext uri="{FF2B5EF4-FFF2-40B4-BE49-F238E27FC236}">
                <a16:creationId xmlns:a16="http://schemas.microsoft.com/office/drawing/2014/main" id="{71D0E8AA-902F-440D-9C55-2A391C22396A}"/>
              </a:ext>
            </a:extLst>
          </p:cNvPr>
          <p:cNvSpPr/>
          <p:nvPr userDrawn="1"/>
        </p:nvSpPr>
        <p:spPr>
          <a:xfrm flipV="1">
            <a:off x="0" y="-9"/>
            <a:ext cx="15937992" cy="810616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Parallélogramme 16">
            <a:extLst>
              <a:ext uri="{FF2B5EF4-FFF2-40B4-BE49-F238E27FC236}">
                <a16:creationId xmlns:a16="http://schemas.microsoft.com/office/drawing/2014/main" id="{7D937721-835D-4D84-94A3-6C79D4639514}"/>
              </a:ext>
            </a:extLst>
          </p:cNvPr>
          <p:cNvSpPr/>
          <p:nvPr userDrawn="1"/>
        </p:nvSpPr>
        <p:spPr>
          <a:xfrm rot="19958790">
            <a:off x="-955986" y="5382264"/>
            <a:ext cx="5790243" cy="2620428"/>
          </a:xfrm>
          <a:prstGeom prst="parallelogram">
            <a:avLst>
              <a:gd name="adj" fmla="val 53218"/>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Connecteur droit 17">
            <a:extLst>
              <a:ext uri="{FF2B5EF4-FFF2-40B4-BE49-F238E27FC236}">
                <a16:creationId xmlns:a16="http://schemas.microsoft.com/office/drawing/2014/main" id="{732BB30B-8262-4715-998F-AAF6A81ADFD3}"/>
              </a:ext>
            </a:extLst>
          </p:cNvPr>
          <p:cNvCxnSpPr>
            <a:cxnSpLocks/>
          </p:cNvCxnSpPr>
          <p:nvPr userDrawn="1"/>
        </p:nvCxnSpPr>
        <p:spPr>
          <a:xfrm flipV="1">
            <a:off x="1" y="1515135"/>
            <a:ext cx="2677886" cy="136125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re 1" title="Titre">
            <a:extLst>
              <a:ext uri="{FF2B5EF4-FFF2-40B4-BE49-F238E27FC236}">
                <a16:creationId xmlns:a16="http://schemas.microsoft.com/office/drawing/2014/main" id="{4D7EF399-DAA5-44EC-B712-79C755FE84CB}"/>
              </a:ext>
            </a:extLst>
          </p:cNvPr>
          <p:cNvSpPr>
            <a:spLocks noGrp="1"/>
          </p:cNvSpPr>
          <p:nvPr>
            <p:ph type="title" hasCustomPrompt="1"/>
          </p:nvPr>
        </p:nvSpPr>
        <p:spPr>
          <a:xfrm>
            <a:off x="9425764" y="2981131"/>
            <a:ext cx="7367450" cy="2684783"/>
          </a:xfrm>
          <a:prstGeom prst="rect">
            <a:avLst/>
          </a:prstGeom>
        </p:spPr>
        <p:txBody>
          <a:bodyPr rtlCol="0" anchor="b">
            <a:normAutofit/>
          </a:bodyPr>
          <a:lstStyle>
            <a:lvl1pPr>
              <a:defRPr sz="6000" b="1">
                <a:solidFill>
                  <a:schemeClr val="accent1"/>
                </a:solidFill>
                <a:latin typeface="Arial Black" panose="020B0A04020102020204" pitchFamily="34" charset="0"/>
                <a:cs typeface="Arial Black" panose="020B0A04020102020204" pitchFamily="34" charset="0"/>
              </a:defRPr>
            </a:lvl1pPr>
          </a:lstStyle>
          <a:p>
            <a:pPr rtl="0"/>
            <a:r>
              <a:rPr lang="fr-FR" noProof="0" dirty="0"/>
              <a:t>Cliquez pour modifier le style du titre du masque</a:t>
            </a:r>
          </a:p>
        </p:txBody>
      </p:sp>
      <p:sp>
        <p:nvSpPr>
          <p:cNvPr id="101" name="Espace réservé du texte 2" title="Sous-titr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9425764" y="5688069"/>
            <a:ext cx="7367450" cy="1365870"/>
          </a:xfrm>
          <a:prstGeom prst="rect">
            <a:avLst/>
          </a:prstGeom>
        </p:spPr>
        <p:txBody>
          <a:bodyPr rtlCol="0">
            <a:normAutofit/>
          </a:bodyPr>
          <a:lstStyle>
            <a:lvl1pPr marL="0" indent="0">
              <a:buNone/>
              <a:defRPr sz="3000" b="0" i="0" spc="450">
                <a:solidFill>
                  <a:schemeClr val="accent6"/>
                </a:solidFill>
                <a:latin typeface="Arial Narrow" panose="020B0606020202030204" pitchFamily="34" charset="0"/>
                <a:cs typeface="Arial Narrow" panose="020B0606020202030204" pitchFamily="34" charset="0"/>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rtl="0"/>
            <a:r>
              <a:rPr lang="fr-FR" noProof="0" dirty="0"/>
              <a:t>MODIFIEZ LES STYLES DU TEXTE DU MASQUE</a:t>
            </a:r>
          </a:p>
        </p:txBody>
      </p:sp>
      <p:cxnSp>
        <p:nvCxnSpPr>
          <p:cNvPr id="21" name="Connecteur droit 20">
            <a:extLst>
              <a:ext uri="{FF2B5EF4-FFF2-40B4-BE49-F238E27FC236}">
                <a16:creationId xmlns:a16="http://schemas.microsoft.com/office/drawing/2014/main" id="{DA0A0C24-D997-4E78-951F-AFB51C70EFCC}"/>
              </a:ext>
            </a:extLst>
          </p:cNvPr>
          <p:cNvCxnSpPr>
            <a:cxnSpLocks/>
          </p:cNvCxnSpPr>
          <p:nvPr userDrawn="1"/>
        </p:nvCxnSpPr>
        <p:spPr>
          <a:xfrm flipV="1">
            <a:off x="13506451" y="5886448"/>
            <a:ext cx="4781550" cy="2533650"/>
          </a:xfrm>
          <a:prstGeom prst="line">
            <a:avLst/>
          </a:prstGeom>
          <a:ln>
            <a:solidFill>
              <a:srgbClr val="960000"/>
            </a:solidFill>
          </a:ln>
        </p:spPr>
        <p:style>
          <a:lnRef idx="1">
            <a:schemeClr val="accent1"/>
          </a:lnRef>
          <a:fillRef idx="0">
            <a:schemeClr val="accent1"/>
          </a:fillRef>
          <a:effectRef idx="0">
            <a:schemeClr val="accent1"/>
          </a:effectRef>
          <a:fontRef idx="minor">
            <a:schemeClr val="tx1"/>
          </a:fontRef>
        </p:style>
      </p:cxnSp>
      <p:sp>
        <p:nvSpPr>
          <p:cNvPr id="25" name="Parallélogramme 24">
            <a:extLst>
              <a:ext uri="{FF2B5EF4-FFF2-40B4-BE49-F238E27FC236}">
                <a16:creationId xmlns:a16="http://schemas.microsoft.com/office/drawing/2014/main" id="{E123A0CF-50D6-46EC-8BF6-43E38AFCD588}"/>
              </a:ext>
            </a:extLst>
          </p:cNvPr>
          <p:cNvSpPr/>
          <p:nvPr userDrawn="1"/>
        </p:nvSpPr>
        <p:spPr>
          <a:xfrm>
            <a:off x="11631168" y="1"/>
            <a:ext cx="3387852" cy="1114229"/>
          </a:xfrm>
          <a:prstGeom prst="parallelogram">
            <a:avLst>
              <a:gd name="adj" fmla="val 19585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6" name="Connecteur droit 25">
            <a:extLst>
              <a:ext uri="{FF2B5EF4-FFF2-40B4-BE49-F238E27FC236}">
                <a16:creationId xmlns:a16="http://schemas.microsoft.com/office/drawing/2014/main" id="{2B2F1D2E-B631-4CB1-9448-2B50F8C46316}"/>
              </a:ext>
            </a:extLst>
          </p:cNvPr>
          <p:cNvCxnSpPr>
            <a:cxnSpLocks/>
          </p:cNvCxnSpPr>
          <p:nvPr userDrawn="1"/>
        </p:nvCxnSpPr>
        <p:spPr>
          <a:xfrm flipV="1">
            <a:off x="1" y="612843"/>
            <a:ext cx="9893030" cy="510472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5CF69447-82AD-475F-A3AE-3D7FF61DBFE2}"/>
              </a:ext>
            </a:extLst>
          </p:cNvPr>
          <p:cNvCxnSpPr>
            <a:cxnSpLocks/>
          </p:cNvCxnSpPr>
          <p:nvPr userDrawn="1"/>
        </p:nvCxnSpPr>
        <p:spPr>
          <a:xfrm flipV="1">
            <a:off x="-26755" y="7900416"/>
            <a:ext cx="2879684" cy="15015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élogramme 23">
            <a:extLst>
              <a:ext uri="{FF2B5EF4-FFF2-40B4-BE49-F238E27FC236}">
                <a16:creationId xmlns:a16="http://schemas.microsoft.com/office/drawing/2014/main" id="{FC8C82F3-94EE-4B4F-A01D-993A41BC00B1}"/>
              </a:ext>
            </a:extLst>
          </p:cNvPr>
          <p:cNvSpPr/>
          <p:nvPr userDrawn="1"/>
        </p:nvSpPr>
        <p:spPr>
          <a:xfrm rot="19958790">
            <a:off x="-208552" y="5110568"/>
            <a:ext cx="2157599" cy="354870"/>
          </a:xfrm>
          <a:prstGeom prst="parallelogram">
            <a:avLst>
              <a:gd name="adj" fmla="val 532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 name="Image 11">
            <a:extLst>
              <a:ext uri="{FF2B5EF4-FFF2-40B4-BE49-F238E27FC236}">
                <a16:creationId xmlns:a16="http://schemas.microsoft.com/office/drawing/2014/main" id="{0FA89FA0-D0A8-4461-8DFA-9B3B264228C5}"/>
              </a:ext>
            </a:extLst>
          </p:cNvPr>
          <p:cNvPicPr>
            <a:picLocks noChangeAspect="1"/>
          </p:cNvPicPr>
          <p:nvPr userDrawn="1"/>
        </p:nvPicPr>
        <p:blipFill>
          <a:blip r:embed="rId2"/>
          <a:stretch>
            <a:fillRect/>
          </a:stretch>
        </p:blipFill>
        <p:spPr>
          <a:xfrm>
            <a:off x="16486558" y="151316"/>
            <a:ext cx="1643183" cy="1068069"/>
          </a:xfrm>
          <a:prstGeom prst="rect">
            <a:avLst/>
          </a:prstGeom>
        </p:spPr>
      </p:pic>
    </p:spTree>
    <p:extLst>
      <p:ext uri="{BB962C8B-B14F-4D97-AF65-F5344CB8AC3E}">
        <p14:creationId xmlns:p14="http://schemas.microsoft.com/office/powerpoint/2010/main" val="1997167745"/>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cxnSp>
        <p:nvCxnSpPr>
          <p:cNvPr id="22" name="Connecteur droit 21">
            <a:extLst>
              <a:ext uri="{FF2B5EF4-FFF2-40B4-BE49-F238E27FC236}">
                <a16:creationId xmlns:a16="http://schemas.microsoft.com/office/drawing/2014/main" id="{01AF1CF9-9F46-4541-8FF1-B9C53244EE1A}"/>
              </a:ext>
            </a:extLst>
          </p:cNvPr>
          <p:cNvCxnSpPr>
            <a:cxnSpLocks/>
          </p:cNvCxnSpPr>
          <p:nvPr userDrawn="1"/>
        </p:nvCxnSpPr>
        <p:spPr>
          <a:xfrm flipH="1" flipV="1">
            <a:off x="-13870" y="5450951"/>
            <a:ext cx="2868929" cy="2359484"/>
          </a:xfrm>
          <a:prstGeom prst="line">
            <a:avLst/>
          </a:prstGeom>
          <a:ln>
            <a:solidFill>
              <a:srgbClr val="960000"/>
            </a:solidFill>
          </a:ln>
        </p:spPr>
        <p:style>
          <a:lnRef idx="1">
            <a:schemeClr val="accent1"/>
          </a:lnRef>
          <a:fillRef idx="0">
            <a:schemeClr val="accent1"/>
          </a:fillRef>
          <a:effectRef idx="0">
            <a:schemeClr val="accent1"/>
          </a:effectRef>
          <a:fontRef idx="minor">
            <a:schemeClr val="tx1"/>
          </a:fontRef>
        </p:style>
      </p:cxnSp>
      <p:grpSp>
        <p:nvGrpSpPr>
          <p:cNvPr id="23" name="Groupe 22">
            <a:extLst>
              <a:ext uri="{FF2B5EF4-FFF2-40B4-BE49-F238E27FC236}">
                <a16:creationId xmlns:a16="http://schemas.microsoft.com/office/drawing/2014/main" id="{AB0E1BA4-80FE-4826-BA2F-083C3A5BB7FA}"/>
              </a:ext>
            </a:extLst>
          </p:cNvPr>
          <p:cNvGrpSpPr/>
          <p:nvPr userDrawn="1"/>
        </p:nvGrpSpPr>
        <p:grpSpPr>
          <a:xfrm flipH="1">
            <a:off x="11341992" y="1"/>
            <a:ext cx="7247760" cy="5311511"/>
            <a:chOff x="-192127" y="-2"/>
            <a:chExt cx="4831840" cy="3367272"/>
          </a:xfrm>
        </p:grpSpPr>
        <p:sp>
          <p:nvSpPr>
            <p:cNvPr id="26" name="Bande diagonal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Connecteur droit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élogramme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6" name="Parallélogramme 35">
            <a:extLst>
              <a:ext uri="{FF2B5EF4-FFF2-40B4-BE49-F238E27FC236}">
                <a16:creationId xmlns:a16="http://schemas.microsoft.com/office/drawing/2014/main" id="{4EBB76E7-943E-4038-B700-114F66FBC609}"/>
              </a:ext>
            </a:extLst>
          </p:cNvPr>
          <p:cNvSpPr/>
          <p:nvPr userDrawn="1"/>
        </p:nvSpPr>
        <p:spPr>
          <a:xfrm flipH="1">
            <a:off x="10019862" y="2"/>
            <a:ext cx="2171700" cy="958596"/>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Espace réservé du pied de page 1">
            <a:extLst>
              <a:ext uri="{FF2B5EF4-FFF2-40B4-BE49-F238E27FC236}">
                <a16:creationId xmlns:a16="http://schemas.microsoft.com/office/drawing/2014/main" id="{03E79E9C-D961-6E47-A5C6-57689BAFF243}"/>
              </a:ext>
            </a:extLst>
          </p:cNvPr>
          <p:cNvSpPr>
            <a:spLocks noGrp="1"/>
          </p:cNvSpPr>
          <p:nvPr>
            <p:ph type="ftr" sz="quarter" idx="17"/>
          </p:nvPr>
        </p:nvSpPr>
        <p:spPr/>
        <p:txBody>
          <a:bodyPr rtlCol="0"/>
          <a:lstStyle>
            <a:lvl1pPr algn="l">
              <a:defRPr/>
            </a:lvl1pPr>
          </a:lstStyle>
          <a:p>
            <a:pPr defTabSz="1371600"/>
            <a:r>
              <a:rPr lang="fr-FR" smtClean="0">
                <a:solidFill>
                  <a:srgbClr val="A5A5A5"/>
                </a:solidFill>
              </a:rPr>
              <a:t>Ajouter un pied de page</a:t>
            </a:r>
            <a:endParaRPr lang="fr-FR" dirty="0">
              <a:solidFill>
                <a:srgbClr val="A5A5A5"/>
              </a:solidFill>
            </a:endParaRPr>
          </a:p>
        </p:txBody>
      </p:sp>
      <p:sp>
        <p:nvSpPr>
          <p:cNvPr id="3" name="Espace réservé du numéro de diapositive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rtlCol="0"/>
          <a:lstStyle/>
          <a:p>
            <a:pPr defTabSz="1371600"/>
            <a:fld id="{8699F50C-BE38-4BD0-BA84-9B090E1F2B9B}" type="slidenum">
              <a:rPr lang="fr-FR" smtClean="0">
                <a:solidFill>
                  <a:srgbClr val="A5A5A5"/>
                </a:solidFill>
              </a:rPr>
              <a:pPr defTabSz="1371600"/>
              <a:t>‹N°›</a:t>
            </a:fld>
            <a:endParaRPr lang="fr-FR" dirty="0">
              <a:solidFill>
                <a:srgbClr val="A5A5A5"/>
              </a:solidFill>
            </a:endParaRPr>
          </a:p>
        </p:txBody>
      </p:sp>
      <p:sp>
        <p:nvSpPr>
          <p:cNvPr id="27" name="Titre 1" title="Titre ">
            <a:extLst>
              <a:ext uri="{FF2B5EF4-FFF2-40B4-BE49-F238E27FC236}">
                <a16:creationId xmlns:a16="http://schemas.microsoft.com/office/drawing/2014/main" id="{C3CC34F4-862A-42E7-B2FA-7B511CC2E879}"/>
              </a:ext>
            </a:extLst>
          </p:cNvPr>
          <p:cNvSpPr>
            <a:spLocks noGrp="1"/>
          </p:cNvSpPr>
          <p:nvPr>
            <p:ph type="title" hasCustomPrompt="1"/>
          </p:nvPr>
        </p:nvSpPr>
        <p:spPr>
          <a:xfrm>
            <a:off x="778017" y="313543"/>
            <a:ext cx="12499833" cy="1721954"/>
          </a:xfrm>
          <a:prstGeom prst="rect">
            <a:avLst/>
          </a:prstGeom>
        </p:spPr>
        <p:txBody>
          <a:bodyPr bIns="0" rtlCol="0" anchor="b">
            <a:normAutofit/>
          </a:bodyPr>
          <a:lstStyle>
            <a:lvl1pPr>
              <a:defRPr sz="5400" b="1">
                <a:solidFill>
                  <a:schemeClr val="accent1"/>
                </a:solidFill>
                <a:latin typeface="Arial Black" panose="020B0A04020102020204" pitchFamily="34" charset="0"/>
              </a:defRPr>
            </a:lvl1pPr>
          </a:lstStyle>
          <a:p>
            <a:pPr rtl="0"/>
            <a:r>
              <a:rPr lang="fr-FR" noProof="0" dirty="0"/>
              <a:t>Cliquez pour modifier le style du titre du masque </a:t>
            </a:r>
          </a:p>
        </p:txBody>
      </p:sp>
      <p:sp>
        <p:nvSpPr>
          <p:cNvPr id="29" name="Espace réservé du contenu 2">
            <a:extLst>
              <a:ext uri="{FF2B5EF4-FFF2-40B4-BE49-F238E27FC236}">
                <a16:creationId xmlns:a16="http://schemas.microsoft.com/office/drawing/2014/main" id="{1FAE0C34-9220-45F0-9FC2-9FE7C994E7BD}"/>
              </a:ext>
            </a:extLst>
          </p:cNvPr>
          <p:cNvSpPr>
            <a:spLocks noGrp="1"/>
          </p:cNvSpPr>
          <p:nvPr>
            <p:ph idx="1"/>
          </p:nvPr>
        </p:nvSpPr>
        <p:spPr>
          <a:xfrm>
            <a:off x="778017" y="2507887"/>
            <a:ext cx="16252683" cy="6757559"/>
          </a:xfrm>
          <a:prstGeom prst="rect">
            <a:avLst/>
          </a:prstGeom>
        </p:spPr>
        <p:txBody>
          <a:bodyPr rtlCol="0"/>
          <a:lstStyle>
            <a:lvl1pPr>
              <a:buClr>
                <a:schemeClr val="accent2"/>
              </a:buClr>
              <a:defRPr>
                <a:solidFill>
                  <a:schemeClr val="tx1"/>
                </a:solidFill>
                <a:latin typeface="Arial" panose="020B0604020202020204" pitchFamily="34" charset="0"/>
                <a:cs typeface="Arial" panose="020B0604020202020204" pitchFamily="34" charset="0"/>
              </a:defRPr>
            </a:lvl1pPr>
            <a:lvl2pPr>
              <a:buClr>
                <a:schemeClr val="accent2"/>
              </a:buClr>
              <a:defRPr>
                <a:solidFill>
                  <a:schemeClr val="tx1"/>
                </a:solidFill>
                <a:latin typeface="Arial" panose="020B0604020202020204" pitchFamily="34" charset="0"/>
                <a:cs typeface="Arial" panose="020B0604020202020204" pitchFamily="34" charset="0"/>
              </a:defRPr>
            </a:lvl2pPr>
            <a:lvl3pPr>
              <a:buClr>
                <a:schemeClr val="accent2"/>
              </a:buClr>
              <a:defRPr>
                <a:solidFill>
                  <a:schemeClr val="tx1"/>
                </a:solidFill>
                <a:latin typeface="Arial" panose="020B0604020202020204" pitchFamily="34" charset="0"/>
                <a:cs typeface="Arial" panose="020B0604020202020204" pitchFamily="34" charset="0"/>
              </a:defRPr>
            </a:lvl3pPr>
            <a:lvl4pPr>
              <a:buClr>
                <a:schemeClr val="accent2"/>
              </a:buClr>
              <a:defRPr>
                <a:solidFill>
                  <a:schemeClr val="tx1"/>
                </a:solidFill>
                <a:latin typeface="Arial" panose="020B0604020202020204" pitchFamily="34" charset="0"/>
                <a:cs typeface="Arial" panose="020B0604020202020204" pitchFamily="34" charset="0"/>
              </a:defRPr>
            </a:lvl4pPr>
            <a:lvl5pPr>
              <a:buClr>
                <a:schemeClr val="accent2"/>
              </a:buClr>
              <a:defRPr>
                <a:solidFill>
                  <a:schemeClr val="tx1"/>
                </a:solidFill>
                <a:latin typeface="Arial" panose="020B0604020202020204" pitchFamily="34" charset="0"/>
                <a:cs typeface="Arial" panose="020B0604020202020204" pitchFamily="34" charset="0"/>
              </a:defRPr>
            </a:lvl5pPr>
          </a:lstStyle>
          <a:p>
            <a:pPr lvl="0" rtl="0"/>
            <a:r>
              <a:rPr lang="fr-FR" noProof="0" dirty="0"/>
              <a:t>Modifier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pic>
        <p:nvPicPr>
          <p:cNvPr id="12" name="Image 11">
            <a:extLst>
              <a:ext uri="{FF2B5EF4-FFF2-40B4-BE49-F238E27FC236}">
                <a16:creationId xmlns:a16="http://schemas.microsoft.com/office/drawing/2014/main" id="{3A75807C-FC12-4896-B810-B87630BE8266}"/>
              </a:ext>
            </a:extLst>
          </p:cNvPr>
          <p:cNvPicPr>
            <a:picLocks noChangeAspect="1"/>
          </p:cNvPicPr>
          <p:nvPr userDrawn="1"/>
        </p:nvPicPr>
        <p:blipFill>
          <a:blip r:embed="rId2"/>
          <a:stretch>
            <a:fillRect/>
          </a:stretch>
        </p:blipFill>
        <p:spPr>
          <a:xfrm>
            <a:off x="16486558" y="151316"/>
            <a:ext cx="1643183" cy="1068069"/>
          </a:xfrm>
          <a:prstGeom prst="rect">
            <a:avLst/>
          </a:prstGeom>
        </p:spPr>
      </p:pic>
    </p:spTree>
    <p:extLst>
      <p:ext uri="{BB962C8B-B14F-4D97-AF65-F5344CB8AC3E}">
        <p14:creationId xmlns:p14="http://schemas.microsoft.com/office/powerpoint/2010/main" val="2627970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6/12/2025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‹N°›</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cxnSp>
        <p:nvCxnSpPr>
          <p:cNvPr id="22" name="Connecteur droit 21">
            <a:extLst>
              <a:ext uri="{FF2B5EF4-FFF2-40B4-BE49-F238E27FC236}">
                <a16:creationId xmlns:a16="http://schemas.microsoft.com/office/drawing/2014/main" id="{01AF1CF9-9F46-4541-8FF1-B9C53244EE1A}"/>
              </a:ext>
            </a:extLst>
          </p:cNvPr>
          <p:cNvCxnSpPr>
            <a:cxnSpLocks/>
          </p:cNvCxnSpPr>
          <p:nvPr userDrawn="1"/>
        </p:nvCxnSpPr>
        <p:spPr>
          <a:xfrm flipH="1" flipV="1">
            <a:off x="-13870" y="5450951"/>
            <a:ext cx="2868929" cy="2359484"/>
          </a:xfrm>
          <a:prstGeom prst="line">
            <a:avLst/>
          </a:prstGeom>
          <a:ln>
            <a:solidFill>
              <a:srgbClr val="960000"/>
            </a:solidFill>
          </a:ln>
        </p:spPr>
        <p:style>
          <a:lnRef idx="1">
            <a:schemeClr val="accent1"/>
          </a:lnRef>
          <a:fillRef idx="0">
            <a:schemeClr val="accent1"/>
          </a:fillRef>
          <a:effectRef idx="0">
            <a:schemeClr val="accent1"/>
          </a:effectRef>
          <a:fontRef idx="minor">
            <a:schemeClr val="tx1"/>
          </a:fontRef>
        </p:style>
      </p:cxnSp>
      <p:grpSp>
        <p:nvGrpSpPr>
          <p:cNvPr id="23" name="Groupe 22">
            <a:extLst>
              <a:ext uri="{FF2B5EF4-FFF2-40B4-BE49-F238E27FC236}">
                <a16:creationId xmlns:a16="http://schemas.microsoft.com/office/drawing/2014/main" id="{AB0E1BA4-80FE-4826-BA2F-083C3A5BB7FA}"/>
              </a:ext>
            </a:extLst>
          </p:cNvPr>
          <p:cNvGrpSpPr/>
          <p:nvPr userDrawn="1"/>
        </p:nvGrpSpPr>
        <p:grpSpPr>
          <a:xfrm flipH="1">
            <a:off x="11341992" y="1"/>
            <a:ext cx="7247760" cy="5311511"/>
            <a:chOff x="-192127" y="-2"/>
            <a:chExt cx="4831840" cy="3367272"/>
          </a:xfrm>
        </p:grpSpPr>
        <p:sp>
          <p:nvSpPr>
            <p:cNvPr id="26" name="Bande diagonal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Connecteur droit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élogramme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6" name="Parallélogramme 35">
            <a:extLst>
              <a:ext uri="{FF2B5EF4-FFF2-40B4-BE49-F238E27FC236}">
                <a16:creationId xmlns:a16="http://schemas.microsoft.com/office/drawing/2014/main" id="{4EBB76E7-943E-4038-B700-114F66FBC609}"/>
              </a:ext>
            </a:extLst>
          </p:cNvPr>
          <p:cNvSpPr/>
          <p:nvPr userDrawn="1"/>
        </p:nvSpPr>
        <p:spPr>
          <a:xfrm flipH="1">
            <a:off x="10019862" y="2"/>
            <a:ext cx="2171700" cy="958596"/>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Espace réservé du pied de page 1">
            <a:extLst>
              <a:ext uri="{FF2B5EF4-FFF2-40B4-BE49-F238E27FC236}">
                <a16:creationId xmlns:a16="http://schemas.microsoft.com/office/drawing/2014/main" id="{03E79E9C-D961-6E47-A5C6-57689BAFF243}"/>
              </a:ext>
            </a:extLst>
          </p:cNvPr>
          <p:cNvSpPr>
            <a:spLocks noGrp="1"/>
          </p:cNvSpPr>
          <p:nvPr>
            <p:ph type="ftr" sz="quarter" idx="17"/>
          </p:nvPr>
        </p:nvSpPr>
        <p:spPr/>
        <p:txBody>
          <a:bodyPr rtlCol="0"/>
          <a:lstStyle>
            <a:lvl1pPr algn="l">
              <a:defRPr/>
            </a:lvl1pPr>
          </a:lstStyle>
          <a:p>
            <a:pPr defTabSz="1371600"/>
            <a:endParaRPr lang="fr-FR" dirty="0">
              <a:solidFill>
                <a:srgbClr val="A5A5A5"/>
              </a:solidFill>
            </a:endParaRPr>
          </a:p>
        </p:txBody>
      </p:sp>
      <p:sp>
        <p:nvSpPr>
          <p:cNvPr id="3" name="Espace réservé du numéro de diapositive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rtlCol="0"/>
          <a:lstStyle/>
          <a:p>
            <a:pPr defTabSz="1371600"/>
            <a:fld id="{8699F50C-BE38-4BD0-BA84-9B090E1F2B9B}" type="slidenum">
              <a:rPr lang="fr-FR" smtClean="0">
                <a:solidFill>
                  <a:srgbClr val="A5A5A5"/>
                </a:solidFill>
              </a:rPr>
              <a:pPr defTabSz="1371600"/>
              <a:t>‹N°›</a:t>
            </a:fld>
            <a:endParaRPr lang="fr-FR" dirty="0">
              <a:solidFill>
                <a:srgbClr val="A5A5A5"/>
              </a:solidFill>
            </a:endParaRPr>
          </a:p>
        </p:txBody>
      </p:sp>
      <p:sp>
        <p:nvSpPr>
          <p:cNvPr id="27" name="Titre 1" title="Titre ">
            <a:extLst>
              <a:ext uri="{FF2B5EF4-FFF2-40B4-BE49-F238E27FC236}">
                <a16:creationId xmlns:a16="http://schemas.microsoft.com/office/drawing/2014/main" id="{C3CC34F4-862A-42E7-B2FA-7B511CC2E879}"/>
              </a:ext>
            </a:extLst>
          </p:cNvPr>
          <p:cNvSpPr>
            <a:spLocks noGrp="1"/>
          </p:cNvSpPr>
          <p:nvPr>
            <p:ph type="title" hasCustomPrompt="1"/>
          </p:nvPr>
        </p:nvSpPr>
        <p:spPr>
          <a:xfrm>
            <a:off x="778017" y="313543"/>
            <a:ext cx="12499833" cy="1721954"/>
          </a:xfrm>
          <a:prstGeom prst="rect">
            <a:avLst/>
          </a:prstGeom>
        </p:spPr>
        <p:txBody>
          <a:bodyPr bIns="0" rtlCol="0" anchor="b">
            <a:normAutofit/>
          </a:bodyPr>
          <a:lstStyle>
            <a:lvl1pPr>
              <a:defRPr sz="5400" b="1">
                <a:solidFill>
                  <a:schemeClr val="accent1"/>
                </a:solidFill>
              </a:defRPr>
            </a:lvl1pPr>
          </a:lstStyle>
          <a:p>
            <a:pPr rtl="0"/>
            <a:r>
              <a:rPr lang="fr-FR" noProof="0" dirty="0"/>
              <a:t>Cliquez pour modifier le style du titre du masque </a:t>
            </a:r>
          </a:p>
        </p:txBody>
      </p:sp>
      <p:sp>
        <p:nvSpPr>
          <p:cNvPr id="14" name="Espace réservé du contenu 2">
            <a:extLst>
              <a:ext uri="{FF2B5EF4-FFF2-40B4-BE49-F238E27FC236}">
                <a16:creationId xmlns:a16="http://schemas.microsoft.com/office/drawing/2014/main" id="{217F9213-0142-420B-A84D-C5627A0C81E4}"/>
              </a:ext>
            </a:extLst>
          </p:cNvPr>
          <p:cNvSpPr>
            <a:spLocks noGrp="1"/>
          </p:cNvSpPr>
          <p:nvPr>
            <p:ph sz="half" idx="1"/>
          </p:nvPr>
        </p:nvSpPr>
        <p:spPr>
          <a:xfrm>
            <a:off x="794531" y="2476567"/>
            <a:ext cx="7772400" cy="6788879"/>
          </a:xfrm>
          <a:prstGeom prst="rect">
            <a:avLst/>
          </a:prstGeom>
        </p:spPr>
        <p:txBody>
          <a:bodyPr rtlCol="0"/>
          <a:lstStyle>
            <a:lvl1pPr>
              <a:buClr>
                <a:schemeClr val="accent2"/>
              </a:buClr>
              <a:defRPr>
                <a:solidFill>
                  <a:schemeClr val="tx1"/>
                </a:solidFill>
                <a:latin typeface="Arial" panose="020B0604020202020204" pitchFamily="34" charset="0"/>
                <a:cs typeface="Arial" panose="020B0604020202020204" pitchFamily="34" charset="0"/>
              </a:defRPr>
            </a:lvl1pPr>
            <a:lvl2pPr>
              <a:buClr>
                <a:schemeClr val="accent2"/>
              </a:buClr>
              <a:defRPr>
                <a:solidFill>
                  <a:schemeClr val="tx1"/>
                </a:solidFill>
                <a:latin typeface="Arial" panose="020B0604020202020204" pitchFamily="34" charset="0"/>
                <a:cs typeface="Arial" panose="020B0604020202020204" pitchFamily="34" charset="0"/>
              </a:defRPr>
            </a:lvl2pPr>
            <a:lvl3pPr>
              <a:buClr>
                <a:schemeClr val="accent2"/>
              </a:buClr>
              <a:defRPr>
                <a:solidFill>
                  <a:schemeClr val="tx1"/>
                </a:solidFill>
                <a:latin typeface="Arial" panose="020B0604020202020204" pitchFamily="34" charset="0"/>
                <a:cs typeface="Arial" panose="020B0604020202020204" pitchFamily="34" charset="0"/>
              </a:defRPr>
            </a:lvl3pPr>
            <a:lvl4pPr>
              <a:buClr>
                <a:schemeClr val="accent2"/>
              </a:buClr>
              <a:defRPr>
                <a:solidFill>
                  <a:schemeClr val="tx1"/>
                </a:solidFill>
                <a:latin typeface="Arial" panose="020B0604020202020204" pitchFamily="34" charset="0"/>
                <a:cs typeface="Arial" panose="020B0604020202020204" pitchFamily="34" charset="0"/>
              </a:defRPr>
            </a:lvl4pPr>
            <a:lvl5pPr>
              <a:buClr>
                <a:schemeClr val="accent2"/>
              </a:buClr>
              <a:defRPr>
                <a:solidFill>
                  <a:schemeClr val="tx1"/>
                </a:solidFill>
                <a:latin typeface="Arial" panose="020B0604020202020204" pitchFamily="34" charset="0"/>
                <a:cs typeface="Arial" panose="020B0604020202020204" pitchFamily="34" charset="0"/>
              </a:defRPr>
            </a:lvl5pPr>
          </a:lstStyle>
          <a:p>
            <a:pPr lvl="0" rtl="0"/>
            <a:r>
              <a:rPr lang="fr-FR" noProof="0" dirty="0"/>
              <a:t>Modifier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15" name="Espace réservé du contenu 3">
            <a:extLst>
              <a:ext uri="{FF2B5EF4-FFF2-40B4-BE49-F238E27FC236}">
                <a16:creationId xmlns:a16="http://schemas.microsoft.com/office/drawing/2014/main" id="{8014328B-D576-4B5C-A4AE-CF98318929FE}"/>
              </a:ext>
            </a:extLst>
          </p:cNvPr>
          <p:cNvSpPr>
            <a:spLocks noGrp="1"/>
          </p:cNvSpPr>
          <p:nvPr>
            <p:ph sz="half" idx="2"/>
          </p:nvPr>
        </p:nvSpPr>
        <p:spPr>
          <a:xfrm>
            <a:off x="9258300" y="2476567"/>
            <a:ext cx="7772400" cy="6788879"/>
          </a:xfrm>
          <a:prstGeom prst="rect">
            <a:avLst/>
          </a:prstGeom>
        </p:spPr>
        <p:txBody>
          <a:bodyPr rtlCol="0"/>
          <a:lstStyle>
            <a:lvl1pPr>
              <a:buClr>
                <a:schemeClr val="accent2"/>
              </a:buClr>
              <a:defRPr>
                <a:solidFill>
                  <a:schemeClr val="tx1"/>
                </a:solidFill>
                <a:latin typeface="Arial" panose="020B0604020202020204" pitchFamily="34" charset="0"/>
                <a:cs typeface="Arial" panose="020B0604020202020204" pitchFamily="34" charset="0"/>
              </a:defRPr>
            </a:lvl1pPr>
            <a:lvl2pPr>
              <a:buClr>
                <a:schemeClr val="accent2"/>
              </a:buClr>
              <a:defRPr>
                <a:solidFill>
                  <a:schemeClr val="tx1"/>
                </a:solidFill>
                <a:latin typeface="Arial" panose="020B0604020202020204" pitchFamily="34" charset="0"/>
                <a:cs typeface="Arial" panose="020B0604020202020204" pitchFamily="34" charset="0"/>
              </a:defRPr>
            </a:lvl2pPr>
            <a:lvl3pPr>
              <a:buClr>
                <a:schemeClr val="accent2"/>
              </a:buClr>
              <a:defRPr>
                <a:solidFill>
                  <a:schemeClr val="tx1"/>
                </a:solidFill>
                <a:latin typeface="Arial" panose="020B0604020202020204" pitchFamily="34" charset="0"/>
                <a:cs typeface="Arial" panose="020B0604020202020204" pitchFamily="34" charset="0"/>
              </a:defRPr>
            </a:lvl3pPr>
            <a:lvl4pPr>
              <a:buClr>
                <a:schemeClr val="accent2"/>
              </a:buClr>
              <a:defRPr>
                <a:solidFill>
                  <a:schemeClr val="tx1"/>
                </a:solidFill>
                <a:latin typeface="Arial" panose="020B0604020202020204" pitchFamily="34" charset="0"/>
                <a:cs typeface="Arial" panose="020B0604020202020204" pitchFamily="34" charset="0"/>
              </a:defRPr>
            </a:lvl4pPr>
            <a:lvl5pPr>
              <a:buClr>
                <a:schemeClr val="accent2"/>
              </a:buClr>
              <a:defRPr>
                <a:solidFill>
                  <a:schemeClr val="tx1"/>
                </a:solidFill>
                <a:latin typeface="Arial" panose="020B0604020202020204" pitchFamily="34" charset="0"/>
                <a:cs typeface="Arial" panose="020B0604020202020204" pitchFamily="34" charset="0"/>
              </a:defRPr>
            </a:lvl5pPr>
          </a:lstStyle>
          <a:p>
            <a:pPr lvl="0" rtl="0"/>
            <a:r>
              <a:rPr lang="fr-FR" noProof="0" dirty="0"/>
              <a:t>Modifier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pic>
        <p:nvPicPr>
          <p:cNvPr id="13" name="Image 12">
            <a:extLst>
              <a:ext uri="{FF2B5EF4-FFF2-40B4-BE49-F238E27FC236}">
                <a16:creationId xmlns:a16="http://schemas.microsoft.com/office/drawing/2014/main" id="{9D095C76-6D84-48B8-91A9-4D4BC378CF54}"/>
              </a:ext>
            </a:extLst>
          </p:cNvPr>
          <p:cNvPicPr>
            <a:picLocks noChangeAspect="1"/>
          </p:cNvPicPr>
          <p:nvPr userDrawn="1"/>
        </p:nvPicPr>
        <p:blipFill>
          <a:blip r:embed="rId2"/>
          <a:stretch>
            <a:fillRect/>
          </a:stretch>
        </p:blipFill>
        <p:spPr>
          <a:xfrm>
            <a:off x="16486558" y="151316"/>
            <a:ext cx="1643183" cy="1068069"/>
          </a:xfrm>
          <a:prstGeom prst="rect">
            <a:avLst/>
          </a:prstGeom>
        </p:spPr>
      </p:pic>
    </p:spTree>
    <p:extLst>
      <p:ext uri="{BB962C8B-B14F-4D97-AF65-F5344CB8AC3E}">
        <p14:creationId xmlns:p14="http://schemas.microsoft.com/office/powerpoint/2010/main" val="31522572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cxnSp>
        <p:nvCxnSpPr>
          <p:cNvPr id="22" name="Connecteur droit 21">
            <a:extLst>
              <a:ext uri="{FF2B5EF4-FFF2-40B4-BE49-F238E27FC236}">
                <a16:creationId xmlns:a16="http://schemas.microsoft.com/office/drawing/2014/main" id="{01AF1CF9-9F46-4541-8FF1-B9C53244EE1A}"/>
              </a:ext>
            </a:extLst>
          </p:cNvPr>
          <p:cNvCxnSpPr>
            <a:cxnSpLocks/>
          </p:cNvCxnSpPr>
          <p:nvPr userDrawn="1"/>
        </p:nvCxnSpPr>
        <p:spPr>
          <a:xfrm flipH="1" flipV="1">
            <a:off x="-13870" y="5450951"/>
            <a:ext cx="2868929" cy="2359484"/>
          </a:xfrm>
          <a:prstGeom prst="line">
            <a:avLst/>
          </a:prstGeom>
          <a:ln>
            <a:solidFill>
              <a:srgbClr val="960000"/>
            </a:solidFill>
          </a:ln>
        </p:spPr>
        <p:style>
          <a:lnRef idx="1">
            <a:schemeClr val="accent1"/>
          </a:lnRef>
          <a:fillRef idx="0">
            <a:schemeClr val="accent1"/>
          </a:fillRef>
          <a:effectRef idx="0">
            <a:schemeClr val="accent1"/>
          </a:effectRef>
          <a:fontRef idx="minor">
            <a:schemeClr val="tx1"/>
          </a:fontRef>
        </p:style>
      </p:cxnSp>
      <p:grpSp>
        <p:nvGrpSpPr>
          <p:cNvPr id="23" name="Groupe 22">
            <a:extLst>
              <a:ext uri="{FF2B5EF4-FFF2-40B4-BE49-F238E27FC236}">
                <a16:creationId xmlns:a16="http://schemas.microsoft.com/office/drawing/2014/main" id="{AB0E1BA4-80FE-4826-BA2F-083C3A5BB7FA}"/>
              </a:ext>
            </a:extLst>
          </p:cNvPr>
          <p:cNvGrpSpPr/>
          <p:nvPr userDrawn="1"/>
        </p:nvGrpSpPr>
        <p:grpSpPr>
          <a:xfrm flipH="1">
            <a:off x="11341992" y="1"/>
            <a:ext cx="7247760" cy="5311511"/>
            <a:chOff x="-192127" y="-2"/>
            <a:chExt cx="4831840" cy="3367272"/>
          </a:xfrm>
        </p:grpSpPr>
        <p:sp>
          <p:nvSpPr>
            <p:cNvPr id="26" name="Bande diagonal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Connecteur droit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élogramme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6" name="Parallélogramme 35">
            <a:extLst>
              <a:ext uri="{FF2B5EF4-FFF2-40B4-BE49-F238E27FC236}">
                <a16:creationId xmlns:a16="http://schemas.microsoft.com/office/drawing/2014/main" id="{4EBB76E7-943E-4038-B700-114F66FBC609}"/>
              </a:ext>
            </a:extLst>
          </p:cNvPr>
          <p:cNvSpPr/>
          <p:nvPr userDrawn="1"/>
        </p:nvSpPr>
        <p:spPr>
          <a:xfrm flipH="1">
            <a:off x="10019862" y="2"/>
            <a:ext cx="2171700" cy="958596"/>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Espace réservé du pied de page 1">
            <a:extLst>
              <a:ext uri="{FF2B5EF4-FFF2-40B4-BE49-F238E27FC236}">
                <a16:creationId xmlns:a16="http://schemas.microsoft.com/office/drawing/2014/main" id="{03E79E9C-D961-6E47-A5C6-57689BAFF243}"/>
              </a:ext>
            </a:extLst>
          </p:cNvPr>
          <p:cNvSpPr>
            <a:spLocks noGrp="1"/>
          </p:cNvSpPr>
          <p:nvPr>
            <p:ph type="ftr" sz="quarter" idx="17"/>
          </p:nvPr>
        </p:nvSpPr>
        <p:spPr/>
        <p:txBody>
          <a:bodyPr rtlCol="0"/>
          <a:lstStyle>
            <a:lvl1pPr algn="l">
              <a:defRPr/>
            </a:lvl1pPr>
          </a:lstStyle>
          <a:p>
            <a:pPr defTabSz="1371600"/>
            <a:endParaRPr lang="fr-FR" dirty="0">
              <a:solidFill>
                <a:srgbClr val="A5A5A5"/>
              </a:solidFill>
            </a:endParaRPr>
          </a:p>
        </p:txBody>
      </p:sp>
      <p:sp>
        <p:nvSpPr>
          <p:cNvPr id="3" name="Espace réservé du numéro de diapositive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rtlCol="0"/>
          <a:lstStyle/>
          <a:p>
            <a:pPr defTabSz="1371600"/>
            <a:fld id="{8699F50C-BE38-4BD0-BA84-9B090E1F2B9B}" type="slidenum">
              <a:rPr lang="fr-FR" smtClean="0">
                <a:solidFill>
                  <a:srgbClr val="A5A5A5"/>
                </a:solidFill>
              </a:rPr>
              <a:pPr defTabSz="1371600"/>
              <a:t>‹N°›</a:t>
            </a:fld>
            <a:endParaRPr lang="fr-FR" dirty="0">
              <a:solidFill>
                <a:srgbClr val="A5A5A5"/>
              </a:solidFill>
            </a:endParaRPr>
          </a:p>
        </p:txBody>
      </p:sp>
      <p:sp>
        <p:nvSpPr>
          <p:cNvPr id="27" name="Titre 1" title="Titre ">
            <a:extLst>
              <a:ext uri="{FF2B5EF4-FFF2-40B4-BE49-F238E27FC236}">
                <a16:creationId xmlns:a16="http://schemas.microsoft.com/office/drawing/2014/main" id="{C3CC34F4-862A-42E7-B2FA-7B511CC2E879}"/>
              </a:ext>
            </a:extLst>
          </p:cNvPr>
          <p:cNvSpPr>
            <a:spLocks noGrp="1"/>
          </p:cNvSpPr>
          <p:nvPr>
            <p:ph type="title" hasCustomPrompt="1"/>
          </p:nvPr>
        </p:nvSpPr>
        <p:spPr>
          <a:xfrm>
            <a:off x="778017" y="313543"/>
            <a:ext cx="12499833" cy="1721954"/>
          </a:xfrm>
          <a:prstGeom prst="rect">
            <a:avLst/>
          </a:prstGeom>
        </p:spPr>
        <p:txBody>
          <a:bodyPr bIns="0" rtlCol="0" anchor="b">
            <a:normAutofit/>
          </a:bodyPr>
          <a:lstStyle>
            <a:lvl1pPr>
              <a:defRPr sz="6600" b="1">
                <a:solidFill>
                  <a:schemeClr val="accent1"/>
                </a:solidFill>
                <a:latin typeface="Arial Black" panose="020B0A04020102020204" pitchFamily="34" charset="0"/>
              </a:defRPr>
            </a:lvl1pPr>
          </a:lstStyle>
          <a:p>
            <a:pPr rtl="0"/>
            <a:r>
              <a:rPr lang="fr-FR" noProof="0" dirty="0"/>
              <a:t>Cliquez pour modifier le style du titre du masque </a:t>
            </a:r>
          </a:p>
        </p:txBody>
      </p:sp>
      <p:sp>
        <p:nvSpPr>
          <p:cNvPr id="18" name="Espace réservé du texte 2">
            <a:extLst>
              <a:ext uri="{FF2B5EF4-FFF2-40B4-BE49-F238E27FC236}">
                <a16:creationId xmlns:a16="http://schemas.microsoft.com/office/drawing/2014/main" id="{82BFF385-445D-4DBB-9773-F99669415884}"/>
              </a:ext>
            </a:extLst>
          </p:cNvPr>
          <p:cNvSpPr>
            <a:spLocks noGrp="1"/>
          </p:cNvSpPr>
          <p:nvPr>
            <p:ph type="body" idx="1"/>
          </p:nvPr>
        </p:nvSpPr>
        <p:spPr>
          <a:xfrm>
            <a:off x="778018" y="2521745"/>
            <a:ext cx="8073752" cy="1235868"/>
          </a:xfrm>
          <a:prstGeom prst="rect">
            <a:avLst/>
          </a:prstGeom>
        </p:spPr>
        <p:txBody>
          <a:bodyPr rtlCol="0" anchor="b"/>
          <a:lstStyle>
            <a:lvl1pPr marL="0" indent="0">
              <a:buNone/>
              <a:defRPr lang="en-US" b="1" dirty="0">
                <a:solidFill>
                  <a:schemeClr val="accent6"/>
                </a:solidFill>
                <a:latin typeface="Arial Rounded MT Bold" panose="020F0704030504030204" pitchFamily="34" charset="0"/>
              </a:defRPr>
            </a:lvl1pPr>
          </a:lstStyle>
          <a:p>
            <a:pPr marL="342900" lvl="0" indent="-342900" rtl="0"/>
            <a:r>
              <a:rPr lang="fr-FR" noProof="0" dirty="0"/>
              <a:t>Modifier les styles du texte du masque</a:t>
            </a:r>
          </a:p>
        </p:txBody>
      </p:sp>
      <p:sp>
        <p:nvSpPr>
          <p:cNvPr id="20" name="Espace réservé du texte 4">
            <a:extLst>
              <a:ext uri="{FF2B5EF4-FFF2-40B4-BE49-F238E27FC236}">
                <a16:creationId xmlns:a16="http://schemas.microsoft.com/office/drawing/2014/main" id="{311B1CFE-1B35-4B5C-B40A-DC5ADF211B5C}"/>
              </a:ext>
            </a:extLst>
          </p:cNvPr>
          <p:cNvSpPr>
            <a:spLocks noGrp="1"/>
          </p:cNvSpPr>
          <p:nvPr>
            <p:ph type="body" sz="quarter" idx="3"/>
          </p:nvPr>
        </p:nvSpPr>
        <p:spPr>
          <a:xfrm>
            <a:off x="9258300" y="2521745"/>
            <a:ext cx="7774782" cy="1235868"/>
          </a:xfrm>
          <a:prstGeom prst="rect">
            <a:avLst/>
          </a:prstGeom>
        </p:spPr>
        <p:txBody>
          <a:bodyPr rtlCol="0" anchor="b"/>
          <a:lstStyle>
            <a:lvl1pPr marL="0" indent="0">
              <a:buNone/>
              <a:defRPr sz="3600" b="1">
                <a:solidFill>
                  <a:schemeClr val="accent6"/>
                </a:solidFill>
                <a:latin typeface="Arial Rounded MT Bold" panose="020F070403050403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rtl="0"/>
            <a:r>
              <a:rPr lang="fr-FR" noProof="0" dirty="0"/>
              <a:t>Modifier les styles du texte du masque</a:t>
            </a:r>
          </a:p>
        </p:txBody>
      </p:sp>
      <p:sp>
        <p:nvSpPr>
          <p:cNvPr id="21" name="Espace réservé du contenu 5">
            <a:extLst>
              <a:ext uri="{FF2B5EF4-FFF2-40B4-BE49-F238E27FC236}">
                <a16:creationId xmlns:a16="http://schemas.microsoft.com/office/drawing/2014/main" id="{1CE840E8-D596-479D-AE97-E88F42DC1B13}"/>
              </a:ext>
            </a:extLst>
          </p:cNvPr>
          <p:cNvSpPr>
            <a:spLocks noGrp="1"/>
          </p:cNvSpPr>
          <p:nvPr>
            <p:ph sz="quarter" idx="4"/>
          </p:nvPr>
        </p:nvSpPr>
        <p:spPr>
          <a:xfrm>
            <a:off x="9258300" y="3757613"/>
            <a:ext cx="7774782" cy="5526882"/>
          </a:xfrm>
          <a:prstGeom prst="rect">
            <a:avLst/>
          </a:prstGeom>
        </p:spPr>
        <p:txBody>
          <a:bodyPr rtlCol="0"/>
          <a:lstStyle>
            <a:lvl1pPr>
              <a:buClr>
                <a:srgbClr val="C00000"/>
              </a:buClr>
              <a:defRPr>
                <a:solidFill>
                  <a:schemeClr val="tx1"/>
                </a:solidFill>
                <a:latin typeface="Arial" panose="020B0604020202020204" pitchFamily="34" charset="0"/>
                <a:cs typeface="Arial" panose="020B0604020202020204" pitchFamily="34" charset="0"/>
              </a:defRPr>
            </a:lvl1pPr>
            <a:lvl2pPr>
              <a:buClr>
                <a:srgbClr val="C00000"/>
              </a:buClr>
              <a:defRPr>
                <a:solidFill>
                  <a:schemeClr val="tx1"/>
                </a:solidFill>
                <a:latin typeface="Arial" panose="020B0604020202020204" pitchFamily="34" charset="0"/>
                <a:cs typeface="Arial" panose="020B0604020202020204" pitchFamily="34" charset="0"/>
              </a:defRPr>
            </a:lvl2pPr>
            <a:lvl3pPr>
              <a:buClr>
                <a:srgbClr val="C00000"/>
              </a:buClr>
              <a:defRPr>
                <a:solidFill>
                  <a:schemeClr val="tx1"/>
                </a:solidFill>
                <a:latin typeface="Arial" panose="020B0604020202020204" pitchFamily="34" charset="0"/>
                <a:cs typeface="Arial" panose="020B0604020202020204" pitchFamily="34" charset="0"/>
              </a:defRPr>
            </a:lvl3pPr>
            <a:lvl4pPr>
              <a:buClr>
                <a:srgbClr val="C00000"/>
              </a:buClr>
              <a:defRPr>
                <a:solidFill>
                  <a:schemeClr val="tx1"/>
                </a:solidFill>
                <a:latin typeface="Arial" panose="020B0604020202020204" pitchFamily="34" charset="0"/>
                <a:cs typeface="Arial" panose="020B0604020202020204" pitchFamily="34" charset="0"/>
              </a:defRPr>
            </a:lvl4pPr>
            <a:lvl5pPr>
              <a:buClr>
                <a:srgbClr val="C00000"/>
              </a:buClr>
              <a:defRPr>
                <a:solidFill>
                  <a:schemeClr val="tx1"/>
                </a:solidFill>
                <a:latin typeface="Arial" panose="020B0604020202020204" pitchFamily="34" charset="0"/>
                <a:cs typeface="Arial" panose="020B0604020202020204" pitchFamily="34" charset="0"/>
              </a:defRPr>
            </a:lvl5pPr>
          </a:lstStyle>
          <a:p>
            <a:pPr lvl="0" rtl="0"/>
            <a:r>
              <a:rPr lang="fr-FR" noProof="0" dirty="0"/>
              <a:t>Modifier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24" name="Espace réservé du contenu 3">
            <a:extLst>
              <a:ext uri="{FF2B5EF4-FFF2-40B4-BE49-F238E27FC236}">
                <a16:creationId xmlns:a16="http://schemas.microsoft.com/office/drawing/2014/main" id="{B9A68D25-B19E-4E84-B65D-596EE8382DAD}"/>
              </a:ext>
            </a:extLst>
          </p:cNvPr>
          <p:cNvSpPr>
            <a:spLocks noGrp="1"/>
          </p:cNvSpPr>
          <p:nvPr>
            <p:ph sz="half" idx="2"/>
          </p:nvPr>
        </p:nvSpPr>
        <p:spPr>
          <a:xfrm>
            <a:off x="778018" y="3757613"/>
            <a:ext cx="8087624" cy="5526882"/>
          </a:xfrm>
          <a:prstGeom prst="rect">
            <a:avLst/>
          </a:prstGeom>
        </p:spPr>
        <p:txBody>
          <a:bodyPr rtlCol="0"/>
          <a:lstStyle>
            <a:lvl1pPr>
              <a:buClr>
                <a:srgbClr val="960000"/>
              </a:buClr>
              <a:defRPr>
                <a:solidFill>
                  <a:schemeClr val="tx1"/>
                </a:solidFill>
                <a:latin typeface="Arial" panose="020B0604020202020204" pitchFamily="34" charset="0"/>
                <a:cs typeface="Arial" panose="020B0604020202020204" pitchFamily="34" charset="0"/>
              </a:defRPr>
            </a:lvl1pPr>
            <a:lvl2pPr>
              <a:buClr>
                <a:srgbClr val="960000"/>
              </a:buClr>
              <a:defRPr>
                <a:solidFill>
                  <a:schemeClr val="tx1"/>
                </a:solidFill>
                <a:latin typeface="Arial" panose="020B0604020202020204" pitchFamily="34" charset="0"/>
                <a:cs typeface="Arial" panose="020B0604020202020204" pitchFamily="34" charset="0"/>
              </a:defRPr>
            </a:lvl2pPr>
            <a:lvl3pPr>
              <a:buClr>
                <a:srgbClr val="960000"/>
              </a:buClr>
              <a:defRPr>
                <a:solidFill>
                  <a:schemeClr val="tx1"/>
                </a:solidFill>
                <a:latin typeface="Arial" panose="020B0604020202020204" pitchFamily="34" charset="0"/>
                <a:cs typeface="Arial" panose="020B0604020202020204" pitchFamily="34" charset="0"/>
              </a:defRPr>
            </a:lvl3pPr>
            <a:lvl4pPr>
              <a:buClr>
                <a:srgbClr val="960000"/>
              </a:buClr>
              <a:defRPr>
                <a:solidFill>
                  <a:schemeClr val="tx1"/>
                </a:solidFill>
                <a:latin typeface="Arial" panose="020B0604020202020204" pitchFamily="34" charset="0"/>
                <a:cs typeface="Arial" panose="020B0604020202020204" pitchFamily="34" charset="0"/>
              </a:defRPr>
            </a:lvl4pPr>
            <a:lvl5pPr>
              <a:buClr>
                <a:srgbClr val="960000"/>
              </a:buClr>
              <a:defRPr>
                <a:solidFill>
                  <a:schemeClr val="tx1"/>
                </a:solidFill>
                <a:latin typeface="Arial" panose="020B0604020202020204" pitchFamily="34" charset="0"/>
                <a:cs typeface="Arial" panose="020B0604020202020204" pitchFamily="34" charset="0"/>
              </a:defRPr>
            </a:lvl5pPr>
          </a:lstStyle>
          <a:p>
            <a:pPr lvl="0" rtl="0"/>
            <a:r>
              <a:rPr lang="fr-FR" noProof="0" dirty="0"/>
              <a:t>Modifier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pic>
        <p:nvPicPr>
          <p:cNvPr id="15" name="Image 14">
            <a:extLst>
              <a:ext uri="{FF2B5EF4-FFF2-40B4-BE49-F238E27FC236}">
                <a16:creationId xmlns:a16="http://schemas.microsoft.com/office/drawing/2014/main" id="{362500CD-D5E7-4CE6-BB74-F3B5D070CB90}"/>
              </a:ext>
            </a:extLst>
          </p:cNvPr>
          <p:cNvPicPr>
            <a:picLocks noChangeAspect="1"/>
          </p:cNvPicPr>
          <p:nvPr userDrawn="1"/>
        </p:nvPicPr>
        <p:blipFill>
          <a:blip r:embed="rId2"/>
          <a:stretch>
            <a:fillRect/>
          </a:stretch>
        </p:blipFill>
        <p:spPr>
          <a:xfrm>
            <a:off x="16486558" y="151316"/>
            <a:ext cx="1643183" cy="1068069"/>
          </a:xfrm>
          <a:prstGeom prst="rect">
            <a:avLst/>
          </a:prstGeom>
        </p:spPr>
      </p:pic>
    </p:spTree>
    <p:extLst>
      <p:ext uri="{BB962C8B-B14F-4D97-AF65-F5344CB8AC3E}">
        <p14:creationId xmlns:p14="http://schemas.microsoft.com/office/powerpoint/2010/main" val="22208417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11" name="Triangle rectangle 10">
            <a:extLst>
              <a:ext uri="{FF2B5EF4-FFF2-40B4-BE49-F238E27FC236}">
                <a16:creationId xmlns:a16="http://schemas.microsoft.com/office/drawing/2014/main" id="{037924D2-2AB4-4BE1-9687-836615C72DFC}"/>
              </a:ext>
            </a:extLst>
          </p:cNvPr>
          <p:cNvSpPr/>
          <p:nvPr userDrawn="1"/>
        </p:nvSpPr>
        <p:spPr>
          <a:xfrm flipV="1">
            <a:off x="0" y="-9"/>
            <a:ext cx="15937992" cy="810616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Connecteur droit 15">
            <a:extLst>
              <a:ext uri="{FF2B5EF4-FFF2-40B4-BE49-F238E27FC236}">
                <a16:creationId xmlns:a16="http://schemas.microsoft.com/office/drawing/2014/main" id="{A93BC534-BFA1-4292-899F-03AC711BF7C5}"/>
              </a:ext>
            </a:extLst>
          </p:cNvPr>
          <p:cNvCxnSpPr>
            <a:cxnSpLocks/>
          </p:cNvCxnSpPr>
          <p:nvPr userDrawn="1"/>
        </p:nvCxnSpPr>
        <p:spPr>
          <a:xfrm flipV="1">
            <a:off x="0" y="0"/>
            <a:ext cx="9046029" cy="45066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EBEE4DB5-5DEF-4DDB-9764-FD834B9DCAEC}"/>
              </a:ext>
            </a:extLst>
          </p:cNvPr>
          <p:cNvCxnSpPr>
            <a:cxnSpLocks/>
          </p:cNvCxnSpPr>
          <p:nvPr userDrawn="1"/>
        </p:nvCxnSpPr>
        <p:spPr>
          <a:xfrm flipV="1">
            <a:off x="13506451" y="5886448"/>
            <a:ext cx="4781550" cy="2533650"/>
          </a:xfrm>
          <a:prstGeom prst="line">
            <a:avLst/>
          </a:prstGeom>
          <a:ln>
            <a:solidFill>
              <a:srgbClr val="960000"/>
            </a:solidFill>
          </a:ln>
        </p:spPr>
        <p:style>
          <a:lnRef idx="1">
            <a:schemeClr val="accent1"/>
          </a:lnRef>
          <a:fillRef idx="0">
            <a:schemeClr val="accent1"/>
          </a:fillRef>
          <a:effectRef idx="0">
            <a:schemeClr val="accent1"/>
          </a:effectRef>
          <a:fontRef idx="minor">
            <a:schemeClr val="tx1"/>
          </a:fontRef>
        </p:style>
      </p:cxnSp>
      <p:sp>
        <p:nvSpPr>
          <p:cNvPr id="2" name="Titre 1" title="Titre">
            <a:extLst>
              <a:ext uri="{FF2B5EF4-FFF2-40B4-BE49-F238E27FC236}">
                <a16:creationId xmlns:a16="http://schemas.microsoft.com/office/drawing/2014/main" id="{A648E0EA-49ED-4F2D-A107-8FCE6301FC88}"/>
              </a:ext>
            </a:extLst>
          </p:cNvPr>
          <p:cNvSpPr>
            <a:spLocks noGrp="1"/>
          </p:cNvSpPr>
          <p:nvPr>
            <p:ph type="ctrTitle" hasCustomPrompt="1"/>
          </p:nvPr>
        </p:nvSpPr>
        <p:spPr>
          <a:xfrm>
            <a:off x="1078755" y="6561055"/>
            <a:ext cx="7967274" cy="1990547"/>
          </a:xfrm>
          <a:prstGeom prst="rect">
            <a:avLst/>
          </a:prstGeom>
        </p:spPr>
        <p:txBody>
          <a:bodyPr rtlCol="0" anchor="b">
            <a:noAutofit/>
          </a:bodyPr>
          <a:lstStyle>
            <a:lvl1pPr marL="0" indent="0" algn="r">
              <a:buFont typeface="Arial" panose="020B0604020202020204" pitchFamily="34" charset="0"/>
              <a:buNone/>
              <a:defRPr sz="5400" b="1">
                <a:solidFill>
                  <a:schemeClr val="accent1"/>
                </a:solidFill>
                <a:latin typeface="Arial Black" panose="020B0A04020102020204" pitchFamily="34" charset="0"/>
              </a:defRPr>
            </a:lvl1pPr>
          </a:lstStyle>
          <a:p>
            <a:pPr rtl="0"/>
            <a:r>
              <a:rPr lang="fr-FR" noProof="0" dirty="0"/>
              <a:t>Cliquez pour modifier le style du titre du masque</a:t>
            </a:r>
          </a:p>
        </p:txBody>
      </p:sp>
      <p:cxnSp>
        <p:nvCxnSpPr>
          <p:cNvPr id="9" name="Connecteur droit 8">
            <a:extLst>
              <a:ext uri="{FF2B5EF4-FFF2-40B4-BE49-F238E27FC236}">
                <a16:creationId xmlns:a16="http://schemas.microsoft.com/office/drawing/2014/main" id="{162849C0-AA0D-4E1A-B4B6-E6A5917AC0A5}"/>
              </a:ext>
            </a:extLst>
          </p:cNvPr>
          <p:cNvCxnSpPr>
            <a:cxnSpLocks/>
          </p:cNvCxnSpPr>
          <p:nvPr userDrawn="1"/>
        </p:nvCxnSpPr>
        <p:spPr>
          <a:xfrm flipV="1">
            <a:off x="-26755" y="7050024"/>
            <a:ext cx="2879684" cy="15015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Espace réservé du texte 3">
            <a:extLst>
              <a:ext uri="{FF2B5EF4-FFF2-40B4-BE49-F238E27FC236}">
                <a16:creationId xmlns:a16="http://schemas.microsoft.com/office/drawing/2014/main" id="{BDEAC3CA-E21C-4A63-BE7D-DCC820552AB7}"/>
              </a:ext>
            </a:extLst>
          </p:cNvPr>
          <p:cNvSpPr>
            <a:spLocks noGrp="1"/>
          </p:cNvSpPr>
          <p:nvPr>
            <p:ph type="body" sz="half" idx="2"/>
          </p:nvPr>
        </p:nvSpPr>
        <p:spPr>
          <a:xfrm>
            <a:off x="1078755" y="8551604"/>
            <a:ext cx="7967274" cy="1397258"/>
          </a:xfrm>
          <a:prstGeom prst="rect">
            <a:avLst/>
          </a:prstGeom>
        </p:spPr>
        <p:txBody>
          <a:bodyPr rtlCol="0"/>
          <a:lstStyle>
            <a:lvl1pPr marL="0" indent="0" algn="r">
              <a:buFont typeface="Arial" panose="020B0604020202020204" pitchFamily="34" charset="0"/>
              <a:buNone/>
              <a:defRPr sz="2400">
                <a:solidFill>
                  <a:schemeClr val="accent6"/>
                </a:solidFill>
                <a:latin typeface="Arial Narrow" panose="020B060602020203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rtl="0"/>
            <a:r>
              <a:rPr lang="fr-FR" noProof="0" dirty="0"/>
              <a:t>Modifier les styles du texte du masque</a:t>
            </a:r>
          </a:p>
        </p:txBody>
      </p:sp>
      <p:sp>
        <p:nvSpPr>
          <p:cNvPr id="14" name="Espace réservé du contenu 2">
            <a:extLst>
              <a:ext uri="{FF2B5EF4-FFF2-40B4-BE49-F238E27FC236}">
                <a16:creationId xmlns:a16="http://schemas.microsoft.com/office/drawing/2014/main" id="{C9A1E80C-1A76-4D3E-92A1-846866867DE1}"/>
              </a:ext>
            </a:extLst>
          </p:cNvPr>
          <p:cNvSpPr>
            <a:spLocks noGrp="1"/>
          </p:cNvSpPr>
          <p:nvPr>
            <p:ph idx="1"/>
          </p:nvPr>
        </p:nvSpPr>
        <p:spPr>
          <a:xfrm>
            <a:off x="9241974" y="3436070"/>
            <a:ext cx="8705508" cy="6512793"/>
          </a:xfrm>
          <a:prstGeom prst="rect">
            <a:avLst/>
          </a:prstGeom>
        </p:spPr>
        <p:txBody>
          <a:bodyPr rtlCol="0"/>
          <a:lstStyle>
            <a:lvl1pPr>
              <a:buClr>
                <a:schemeClr val="accent2"/>
              </a:buClr>
              <a:defRPr sz="3600">
                <a:latin typeface="Arial" panose="020B0604020202020204" pitchFamily="34" charset="0"/>
                <a:cs typeface="Arial" panose="020B0604020202020204" pitchFamily="34" charset="0"/>
              </a:defRPr>
            </a:lvl1pPr>
            <a:lvl2pPr>
              <a:buClr>
                <a:schemeClr val="accent2"/>
              </a:buClr>
              <a:defRPr sz="3000">
                <a:latin typeface="Arial" panose="020B0604020202020204" pitchFamily="34" charset="0"/>
                <a:cs typeface="Arial" panose="020B0604020202020204" pitchFamily="34" charset="0"/>
              </a:defRPr>
            </a:lvl2pPr>
            <a:lvl3pPr>
              <a:buClr>
                <a:schemeClr val="accent2"/>
              </a:buClr>
              <a:defRPr sz="2700">
                <a:latin typeface="Arial" panose="020B0604020202020204" pitchFamily="34" charset="0"/>
                <a:cs typeface="Arial" panose="020B0604020202020204" pitchFamily="34" charset="0"/>
              </a:defRPr>
            </a:lvl3pPr>
            <a:lvl4pPr>
              <a:buClr>
                <a:schemeClr val="accent2"/>
              </a:buClr>
              <a:defRPr sz="2400">
                <a:latin typeface="Arial" panose="020B0604020202020204" pitchFamily="34" charset="0"/>
                <a:cs typeface="Arial" panose="020B0604020202020204" pitchFamily="34" charset="0"/>
              </a:defRPr>
            </a:lvl4pPr>
            <a:lvl5pPr>
              <a:buClr>
                <a:schemeClr val="accent2"/>
              </a:buClr>
              <a:defRPr sz="2400">
                <a:latin typeface="Arial" panose="020B0604020202020204" pitchFamily="34" charset="0"/>
                <a:cs typeface="Arial" panose="020B0604020202020204" pitchFamily="34" charset="0"/>
              </a:defRPr>
            </a:lvl5pPr>
            <a:lvl6pPr>
              <a:defRPr sz="3000"/>
            </a:lvl6pPr>
            <a:lvl7pPr>
              <a:defRPr sz="3000"/>
            </a:lvl7pPr>
            <a:lvl8pPr>
              <a:defRPr sz="3000"/>
            </a:lvl8pPr>
            <a:lvl9pPr>
              <a:defRPr sz="3000"/>
            </a:lvl9pPr>
          </a:lstStyle>
          <a:p>
            <a:pPr lvl="0" rtl="0"/>
            <a:r>
              <a:rPr lang="fr-FR" noProof="0" dirty="0"/>
              <a:t>Modifier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pic>
        <p:nvPicPr>
          <p:cNvPr id="10" name="Image 9">
            <a:extLst>
              <a:ext uri="{FF2B5EF4-FFF2-40B4-BE49-F238E27FC236}">
                <a16:creationId xmlns:a16="http://schemas.microsoft.com/office/drawing/2014/main" id="{18C058AC-2B02-48D5-AC8D-7EE449CBFC51}"/>
              </a:ext>
            </a:extLst>
          </p:cNvPr>
          <p:cNvPicPr>
            <a:picLocks noChangeAspect="1"/>
          </p:cNvPicPr>
          <p:nvPr userDrawn="1"/>
        </p:nvPicPr>
        <p:blipFill>
          <a:blip r:embed="rId2"/>
          <a:stretch>
            <a:fillRect/>
          </a:stretch>
        </p:blipFill>
        <p:spPr>
          <a:xfrm>
            <a:off x="16486558" y="151316"/>
            <a:ext cx="1643183" cy="1068069"/>
          </a:xfrm>
          <a:prstGeom prst="rect">
            <a:avLst/>
          </a:prstGeom>
        </p:spPr>
      </p:pic>
    </p:spTree>
    <p:extLst>
      <p:ext uri="{BB962C8B-B14F-4D97-AF65-F5344CB8AC3E}">
        <p14:creationId xmlns:p14="http://schemas.microsoft.com/office/powerpoint/2010/main" val="577217009"/>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11" name="Triangle rectangle 10">
            <a:extLst>
              <a:ext uri="{FF2B5EF4-FFF2-40B4-BE49-F238E27FC236}">
                <a16:creationId xmlns:a16="http://schemas.microsoft.com/office/drawing/2014/main" id="{037924D2-2AB4-4BE1-9687-836615C72DFC}"/>
              </a:ext>
            </a:extLst>
          </p:cNvPr>
          <p:cNvSpPr/>
          <p:nvPr userDrawn="1"/>
        </p:nvSpPr>
        <p:spPr>
          <a:xfrm flipV="1">
            <a:off x="0" y="-9"/>
            <a:ext cx="15937992" cy="810616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6" name="Connecteur droit 15">
            <a:extLst>
              <a:ext uri="{FF2B5EF4-FFF2-40B4-BE49-F238E27FC236}">
                <a16:creationId xmlns:a16="http://schemas.microsoft.com/office/drawing/2014/main" id="{A93BC534-BFA1-4292-899F-03AC711BF7C5}"/>
              </a:ext>
            </a:extLst>
          </p:cNvPr>
          <p:cNvCxnSpPr>
            <a:cxnSpLocks/>
          </p:cNvCxnSpPr>
          <p:nvPr userDrawn="1"/>
        </p:nvCxnSpPr>
        <p:spPr>
          <a:xfrm flipV="1">
            <a:off x="0" y="0"/>
            <a:ext cx="9046029" cy="45066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EBEE4DB5-5DEF-4DDB-9764-FD834B9DCAEC}"/>
              </a:ext>
            </a:extLst>
          </p:cNvPr>
          <p:cNvCxnSpPr>
            <a:cxnSpLocks/>
          </p:cNvCxnSpPr>
          <p:nvPr userDrawn="1"/>
        </p:nvCxnSpPr>
        <p:spPr>
          <a:xfrm flipV="1">
            <a:off x="13506451" y="5886448"/>
            <a:ext cx="4781550" cy="2533650"/>
          </a:xfrm>
          <a:prstGeom prst="line">
            <a:avLst/>
          </a:prstGeom>
          <a:ln>
            <a:solidFill>
              <a:srgbClr val="960000"/>
            </a:solidFill>
          </a:ln>
        </p:spPr>
        <p:style>
          <a:lnRef idx="1">
            <a:schemeClr val="accent1"/>
          </a:lnRef>
          <a:fillRef idx="0">
            <a:schemeClr val="accent1"/>
          </a:fillRef>
          <a:effectRef idx="0">
            <a:schemeClr val="accent1"/>
          </a:effectRef>
          <a:fontRef idx="minor">
            <a:schemeClr val="tx1"/>
          </a:fontRef>
        </p:style>
      </p:cxnSp>
      <p:sp>
        <p:nvSpPr>
          <p:cNvPr id="2" name="Titre 1" title="Titre">
            <a:extLst>
              <a:ext uri="{FF2B5EF4-FFF2-40B4-BE49-F238E27FC236}">
                <a16:creationId xmlns:a16="http://schemas.microsoft.com/office/drawing/2014/main" id="{A648E0EA-49ED-4F2D-A107-8FCE6301FC88}"/>
              </a:ext>
            </a:extLst>
          </p:cNvPr>
          <p:cNvSpPr>
            <a:spLocks noGrp="1"/>
          </p:cNvSpPr>
          <p:nvPr>
            <p:ph type="ctrTitle" hasCustomPrompt="1"/>
          </p:nvPr>
        </p:nvSpPr>
        <p:spPr>
          <a:xfrm>
            <a:off x="1078755" y="6561055"/>
            <a:ext cx="7967274" cy="1990547"/>
          </a:xfrm>
          <a:prstGeom prst="rect">
            <a:avLst/>
          </a:prstGeom>
        </p:spPr>
        <p:txBody>
          <a:bodyPr rtlCol="0" anchor="b">
            <a:normAutofit/>
          </a:bodyPr>
          <a:lstStyle>
            <a:lvl1pPr marL="0" indent="0" algn="r">
              <a:buFont typeface="Arial" panose="020B0604020202020204" pitchFamily="34" charset="0"/>
              <a:buNone/>
              <a:defRPr sz="6450" b="1">
                <a:solidFill>
                  <a:schemeClr val="accent1"/>
                </a:solidFill>
                <a:latin typeface="Arial Black" panose="020B0A04020102020204" pitchFamily="34" charset="0"/>
              </a:defRPr>
            </a:lvl1pPr>
          </a:lstStyle>
          <a:p>
            <a:pPr rtl="0"/>
            <a:r>
              <a:rPr lang="fr-FR" noProof="0" dirty="0"/>
              <a:t>Cliquez pour modifier le style du titre du masque</a:t>
            </a:r>
          </a:p>
        </p:txBody>
      </p:sp>
      <p:cxnSp>
        <p:nvCxnSpPr>
          <p:cNvPr id="9" name="Connecteur droit 8">
            <a:extLst>
              <a:ext uri="{FF2B5EF4-FFF2-40B4-BE49-F238E27FC236}">
                <a16:creationId xmlns:a16="http://schemas.microsoft.com/office/drawing/2014/main" id="{162849C0-AA0D-4E1A-B4B6-E6A5917AC0A5}"/>
              </a:ext>
            </a:extLst>
          </p:cNvPr>
          <p:cNvCxnSpPr>
            <a:cxnSpLocks/>
          </p:cNvCxnSpPr>
          <p:nvPr userDrawn="1"/>
        </p:nvCxnSpPr>
        <p:spPr>
          <a:xfrm flipV="1">
            <a:off x="-26755" y="7050024"/>
            <a:ext cx="2879684" cy="150158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Espace réservé du texte 3">
            <a:extLst>
              <a:ext uri="{FF2B5EF4-FFF2-40B4-BE49-F238E27FC236}">
                <a16:creationId xmlns:a16="http://schemas.microsoft.com/office/drawing/2014/main" id="{BDEAC3CA-E21C-4A63-BE7D-DCC820552AB7}"/>
              </a:ext>
            </a:extLst>
          </p:cNvPr>
          <p:cNvSpPr>
            <a:spLocks noGrp="1"/>
          </p:cNvSpPr>
          <p:nvPr>
            <p:ph type="body" sz="half" idx="2"/>
          </p:nvPr>
        </p:nvSpPr>
        <p:spPr>
          <a:xfrm>
            <a:off x="1078755" y="8551604"/>
            <a:ext cx="7967274" cy="1397258"/>
          </a:xfrm>
          <a:prstGeom prst="rect">
            <a:avLst/>
          </a:prstGeom>
        </p:spPr>
        <p:txBody>
          <a:bodyPr rtlCol="0"/>
          <a:lstStyle>
            <a:lvl1pPr marL="0" indent="0" algn="r">
              <a:buFont typeface="Arial" panose="020B0604020202020204" pitchFamily="34" charset="0"/>
              <a:buNone/>
              <a:defRPr sz="2400">
                <a:solidFill>
                  <a:schemeClr val="accent6"/>
                </a:solidFill>
                <a:latin typeface="Arial Narrow" panose="020B060602020203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rtl="0"/>
            <a:r>
              <a:rPr lang="fr-FR" noProof="0" dirty="0"/>
              <a:t>Modifier les styles du texte du masque</a:t>
            </a:r>
          </a:p>
        </p:txBody>
      </p:sp>
      <p:sp>
        <p:nvSpPr>
          <p:cNvPr id="12" name="Espace réservé d’image 2">
            <a:extLst>
              <a:ext uri="{FF2B5EF4-FFF2-40B4-BE49-F238E27FC236}">
                <a16:creationId xmlns:a16="http://schemas.microsoft.com/office/drawing/2014/main" id="{22728E0A-430E-4C6A-BF56-06FA8510F29F}"/>
              </a:ext>
            </a:extLst>
          </p:cNvPr>
          <p:cNvSpPr>
            <a:spLocks noGrp="1"/>
          </p:cNvSpPr>
          <p:nvPr>
            <p:ph type="pic" idx="1"/>
          </p:nvPr>
        </p:nvSpPr>
        <p:spPr>
          <a:xfrm>
            <a:off x="9374956" y="3407790"/>
            <a:ext cx="8572526" cy="6541071"/>
          </a:xfrm>
          <a:prstGeom prst="rect">
            <a:avLst/>
          </a:prstGeom>
        </p:spPr>
        <p:txBody>
          <a:bodyPr rtlCol="0"/>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rtl="0"/>
            <a:r>
              <a:rPr lang="fr-FR" noProof="0" dirty="0"/>
              <a:t>Cliquez sur l'icône pour ajouter une image</a:t>
            </a:r>
          </a:p>
        </p:txBody>
      </p:sp>
      <p:pic>
        <p:nvPicPr>
          <p:cNvPr id="10" name="Image 9">
            <a:extLst>
              <a:ext uri="{FF2B5EF4-FFF2-40B4-BE49-F238E27FC236}">
                <a16:creationId xmlns:a16="http://schemas.microsoft.com/office/drawing/2014/main" id="{3596DF03-D484-4B6B-A456-3E8CF93516DE}"/>
              </a:ext>
            </a:extLst>
          </p:cNvPr>
          <p:cNvPicPr>
            <a:picLocks noChangeAspect="1"/>
          </p:cNvPicPr>
          <p:nvPr userDrawn="1"/>
        </p:nvPicPr>
        <p:blipFill>
          <a:blip r:embed="rId2"/>
          <a:stretch>
            <a:fillRect/>
          </a:stretch>
        </p:blipFill>
        <p:spPr>
          <a:xfrm>
            <a:off x="16486558" y="151316"/>
            <a:ext cx="1643183" cy="1068069"/>
          </a:xfrm>
          <a:prstGeom prst="rect">
            <a:avLst/>
          </a:prstGeom>
        </p:spPr>
      </p:pic>
    </p:spTree>
    <p:extLst>
      <p:ext uri="{BB962C8B-B14F-4D97-AF65-F5344CB8AC3E}">
        <p14:creationId xmlns:p14="http://schemas.microsoft.com/office/powerpoint/2010/main" val="3126398161"/>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grpSp>
        <p:nvGrpSpPr>
          <p:cNvPr id="26" name="Groupe 25">
            <a:extLst>
              <a:ext uri="{FF2B5EF4-FFF2-40B4-BE49-F238E27FC236}">
                <a16:creationId xmlns:a16="http://schemas.microsoft.com/office/drawing/2014/main" id="{8A0030CD-8C9E-4AA5-8C5D-F9B2EDB7E17A}"/>
              </a:ext>
            </a:extLst>
          </p:cNvPr>
          <p:cNvGrpSpPr/>
          <p:nvPr userDrawn="1"/>
        </p:nvGrpSpPr>
        <p:grpSpPr>
          <a:xfrm flipH="1">
            <a:off x="11341992" y="1"/>
            <a:ext cx="7247760" cy="5311511"/>
            <a:chOff x="-192127" y="-2"/>
            <a:chExt cx="4831840" cy="3367272"/>
          </a:xfrm>
        </p:grpSpPr>
        <p:sp>
          <p:nvSpPr>
            <p:cNvPr id="27" name="Bande diagonal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8" name="Connecteur droit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élogramme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0" name="Parallélogramme 29">
            <a:extLst>
              <a:ext uri="{FF2B5EF4-FFF2-40B4-BE49-F238E27FC236}">
                <a16:creationId xmlns:a16="http://schemas.microsoft.com/office/drawing/2014/main" id="{406089BB-36DC-4E23-B215-527A8A18FCFB}"/>
              </a:ext>
            </a:extLst>
          </p:cNvPr>
          <p:cNvSpPr/>
          <p:nvPr userDrawn="1"/>
        </p:nvSpPr>
        <p:spPr>
          <a:xfrm flipH="1">
            <a:off x="10019862" y="2"/>
            <a:ext cx="2171700" cy="958596"/>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Espace réservé du pied de page 1">
            <a:extLst>
              <a:ext uri="{FF2B5EF4-FFF2-40B4-BE49-F238E27FC236}">
                <a16:creationId xmlns:a16="http://schemas.microsoft.com/office/drawing/2014/main" id="{578C43A6-50C6-704E-BADC-6D83BADE7316}"/>
              </a:ext>
            </a:extLst>
          </p:cNvPr>
          <p:cNvSpPr>
            <a:spLocks noGrp="1"/>
          </p:cNvSpPr>
          <p:nvPr>
            <p:ph type="ftr" sz="quarter" idx="10"/>
          </p:nvPr>
        </p:nvSpPr>
        <p:spPr/>
        <p:txBody>
          <a:bodyPr rtlCol="0"/>
          <a:lstStyle/>
          <a:p>
            <a:pPr defTabSz="1371600"/>
            <a:r>
              <a:rPr lang="fr-FR" smtClean="0">
                <a:solidFill>
                  <a:srgbClr val="A5A5A5"/>
                </a:solidFill>
              </a:rPr>
              <a:t>Ajouter un pied de page</a:t>
            </a:r>
            <a:endParaRPr lang="fr-FR" dirty="0">
              <a:solidFill>
                <a:srgbClr val="A5A5A5"/>
              </a:solidFill>
            </a:endParaRPr>
          </a:p>
        </p:txBody>
      </p:sp>
      <p:sp>
        <p:nvSpPr>
          <p:cNvPr id="3" name="Espace réservé du numéro de diapositive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rtlCol="0"/>
          <a:lstStyle/>
          <a:p>
            <a:pPr defTabSz="1371600"/>
            <a:fld id="{8699F50C-BE38-4BD0-BA84-9B090E1F2B9B}" type="slidenum">
              <a:rPr lang="fr-FR" smtClean="0">
                <a:solidFill>
                  <a:srgbClr val="A5A5A5"/>
                </a:solidFill>
              </a:rPr>
              <a:pPr defTabSz="1371600"/>
              <a:t>‹N°›</a:t>
            </a:fld>
            <a:endParaRPr lang="fr-FR" dirty="0">
              <a:solidFill>
                <a:srgbClr val="A5A5A5"/>
              </a:solidFill>
            </a:endParaRPr>
          </a:p>
        </p:txBody>
      </p:sp>
      <p:pic>
        <p:nvPicPr>
          <p:cNvPr id="9" name="Image 8">
            <a:extLst>
              <a:ext uri="{FF2B5EF4-FFF2-40B4-BE49-F238E27FC236}">
                <a16:creationId xmlns:a16="http://schemas.microsoft.com/office/drawing/2014/main" id="{6182BFA6-D766-4E4B-A376-E923B745ECBE}"/>
              </a:ext>
            </a:extLst>
          </p:cNvPr>
          <p:cNvPicPr>
            <a:picLocks noChangeAspect="1"/>
          </p:cNvPicPr>
          <p:nvPr userDrawn="1"/>
        </p:nvPicPr>
        <p:blipFill>
          <a:blip r:embed="rId2"/>
          <a:stretch>
            <a:fillRect/>
          </a:stretch>
        </p:blipFill>
        <p:spPr>
          <a:xfrm>
            <a:off x="16486558" y="151316"/>
            <a:ext cx="1643183" cy="1068069"/>
          </a:xfrm>
          <a:prstGeom prst="rect">
            <a:avLst/>
          </a:prstGeom>
        </p:spPr>
      </p:pic>
    </p:spTree>
    <p:extLst>
      <p:ext uri="{BB962C8B-B14F-4D97-AF65-F5344CB8AC3E}">
        <p14:creationId xmlns:p14="http://schemas.microsoft.com/office/powerpoint/2010/main" val="135465496"/>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re uniquement">
    <p:spTree>
      <p:nvGrpSpPr>
        <p:cNvPr id="1" name=""/>
        <p:cNvGrpSpPr/>
        <p:nvPr/>
      </p:nvGrpSpPr>
      <p:grpSpPr>
        <a:xfrm>
          <a:off x="0" y="0"/>
          <a:ext cx="0" cy="0"/>
          <a:chOff x="0" y="0"/>
          <a:chExt cx="0" cy="0"/>
        </a:xfrm>
      </p:grpSpPr>
      <p:grpSp>
        <p:nvGrpSpPr>
          <p:cNvPr id="27" name="Groupe 26">
            <a:extLst>
              <a:ext uri="{FF2B5EF4-FFF2-40B4-BE49-F238E27FC236}">
                <a16:creationId xmlns:a16="http://schemas.microsoft.com/office/drawing/2014/main" id="{1B2FB48C-0C70-4DBE-B904-A134B6644DD3}"/>
              </a:ext>
            </a:extLst>
          </p:cNvPr>
          <p:cNvGrpSpPr/>
          <p:nvPr userDrawn="1"/>
        </p:nvGrpSpPr>
        <p:grpSpPr>
          <a:xfrm flipH="1">
            <a:off x="11341992" y="1"/>
            <a:ext cx="7247760" cy="5311511"/>
            <a:chOff x="-192127" y="-2"/>
            <a:chExt cx="4831840" cy="3367272"/>
          </a:xfrm>
        </p:grpSpPr>
        <p:sp>
          <p:nvSpPr>
            <p:cNvPr id="28" name="Bande de diagonal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3F3F3F"/>
                </a:solidFill>
                <a:effectLst/>
                <a:uLnTx/>
                <a:uFillTx/>
                <a:latin typeface="Calibri" panose="020F0502020204030204"/>
                <a:ea typeface="+mn-ea"/>
                <a:cs typeface="+mn-cs"/>
              </a:endParaRPr>
            </a:p>
          </p:txBody>
        </p:sp>
        <p:cxnSp>
          <p:nvCxnSpPr>
            <p:cNvPr id="29" name="Connecteur droit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élogramme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1" name="Parallélogramme 30">
            <a:extLst>
              <a:ext uri="{FF2B5EF4-FFF2-40B4-BE49-F238E27FC236}">
                <a16:creationId xmlns:a16="http://schemas.microsoft.com/office/drawing/2014/main" id="{41E23981-B12A-4AC3-A030-337BBBA5E45B}"/>
              </a:ext>
            </a:extLst>
          </p:cNvPr>
          <p:cNvSpPr/>
          <p:nvPr userDrawn="1"/>
        </p:nvSpPr>
        <p:spPr>
          <a:xfrm flipH="1">
            <a:off x="10019862" y="2"/>
            <a:ext cx="2171700" cy="958596"/>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fr-FR" sz="2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3" name="Titre 1" title="Titre ">
            <a:extLst>
              <a:ext uri="{FF2B5EF4-FFF2-40B4-BE49-F238E27FC236}">
                <a16:creationId xmlns:a16="http://schemas.microsoft.com/office/drawing/2014/main" id="{59067A2C-FE71-4381-BE51-08DAC5E4354A}"/>
              </a:ext>
            </a:extLst>
          </p:cNvPr>
          <p:cNvSpPr>
            <a:spLocks noGrp="1"/>
          </p:cNvSpPr>
          <p:nvPr>
            <p:ph type="title" hasCustomPrompt="1"/>
          </p:nvPr>
        </p:nvSpPr>
        <p:spPr>
          <a:xfrm>
            <a:off x="778017" y="313542"/>
            <a:ext cx="12499833" cy="1823349"/>
          </a:xfrm>
          <a:prstGeom prst="rect">
            <a:avLst/>
          </a:prstGeom>
        </p:spPr>
        <p:txBody>
          <a:bodyPr rtlCol="0" anchor="b">
            <a:normAutofit/>
          </a:bodyPr>
          <a:lstStyle>
            <a:lvl1pPr>
              <a:defRPr sz="5400" b="1">
                <a:solidFill>
                  <a:schemeClr val="accent1"/>
                </a:solidFill>
                <a:latin typeface="Arial Black" panose="020B0A04020102020204" pitchFamily="34" charset="0"/>
              </a:defRPr>
            </a:lvl1pPr>
          </a:lstStyle>
          <a:p>
            <a:pPr rtl="0"/>
            <a:r>
              <a:rPr lang="fr-FR" noProof="0" dirty="0"/>
              <a:t>Cliquez pour modifier le style du titre du masque </a:t>
            </a:r>
          </a:p>
        </p:txBody>
      </p:sp>
      <p:sp>
        <p:nvSpPr>
          <p:cNvPr id="2" name="Espace réservé du pied de page 1">
            <a:extLst>
              <a:ext uri="{FF2B5EF4-FFF2-40B4-BE49-F238E27FC236}">
                <a16:creationId xmlns:a16="http://schemas.microsoft.com/office/drawing/2014/main" id="{CB69A007-934D-7A4B-9EFA-82044EF4DC33}"/>
              </a:ext>
            </a:extLst>
          </p:cNvPr>
          <p:cNvSpPr>
            <a:spLocks noGrp="1"/>
          </p:cNvSpPr>
          <p:nvPr>
            <p:ph type="ftr" sz="quarter" idx="10"/>
          </p:nvPr>
        </p:nvSpPr>
        <p:spPr/>
        <p:txBody>
          <a:bodyPr rtlCol="0"/>
          <a:lstStyle/>
          <a:p>
            <a:pPr defTabSz="1371600"/>
            <a:r>
              <a:rPr lang="fr-FR" smtClean="0">
                <a:solidFill>
                  <a:srgbClr val="A5A5A5"/>
                </a:solidFill>
              </a:rPr>
              <a:t>Ajouter un pied de page</a:t>
            </a:r>
            <a:endParaRPr lang="fr-FR" dirty="0">
              <a:solidFill>
                <a:srgbClr val="A5A5A5"/>
              </a:solidFill>
            </a:endParaRPr>
          </a:p>
        </p:txBody>
      </p:sp>
      <p:sp>
        <p:nvSpPr>
          <p:cNvPr id="3" name="Espace réservé du numéro de diapositive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rtlCol="0"/>
          <a:lstStyle/>
          <a:p>
            <a:pPr defTabSz="1371600"/>
            <a:fld id="{8699F50C-BE38-4BD0-BA84-9B090E1F2B9B}" type="slidenum">
              <a:rPr lang="fr-FR" smtClean="0">
                <a:solidFill>
                  <a:srgbClr val="A5A5A5"/>
                </a:solidFill>
              </a:rPr>
              <a:pPr defTabSz="1371600"/>
              <a:t>‹N°›</a:t>
            </a:fld>
            <a:endParaRPr lang="fr-FR" dirty="0">
              <a:solidFill>
                <a:srgbClr val="A5A5A5"/>
              </a:solidFill>
            </a:endParaRPr>
          </a:p>
        </p:txBody>
      </p:sp>
      <p:pic>
        <p:nvPicPr>
          <p:cNvPr id="10" name="Image 9">
            <a:extLst>
              <a:ext uri="{FF2B5EF4-FFF2-40B4-BE49-F238E27FC236}">
                <a16:creationId xmlns:a16="http://schemas.microsoft.com/office/drawing/2014/main" id="{D0B0B439-2E89-4F59-B893-D67BBE146B7B}"/>
              </a:ext>
            </a:extLst>
          </p:cNvPr>
          <p:cNvPicPr>
            <a:picLocks noChangeAspect="1"/>
          </p:cNvPicPr>
          <p:nvPr userDrawn="1"/>
        </p:nvPicPr>
        <p:blipFill>
          <a:blip r:embed="rId2"/>
          <a:stretch>
            <a:fillRect/>
          </a:stretch>
        </p:blipFill>
        <p:spPr>
          <a:xfrm>
            <a:off x="16486558" y="151316"/>
            <a:ext cx="1643183" cy="1068069"/>
          </a:xfrm>
          <a:prstGeom prst="rect">
            <a:avLst/>
          </a:prstGeom>
        </p:spPr>
      </p:pic>
    </p:spTree>
    <p:extLst>
      <p:ext uri="{BB962C8B-B14F-4D97-AF65-F5344CB8AC3E}">
        <p14:creationId xmlns:p14="http://schemas.microsoft.com/office/powerpoint/2010/main" val="2920338855"/>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5CE2EB-00DF-4EBA-BF1F-D37805D45585}"/>
              </a:ext>
            </a:extLst>
          </p:cNvPr>
          <p:cNvSpPr>
            <a:spLocks noGrp="1"/>
          </p:cNvSpPr>
          <p:nvPr>
            <p:ph type="title"/>
          </p:nvPr>
        </p:nvSpPr>
        <p:spPr/>
        <p:txBody>
          <a:bodyPr rtlCol="0"/>
          <a:lstStyle>
            <a:lvl1pPr>
              <a:defRPr>
                <a:latin typeface="Arial Black" panose="020B0A04020102020204" pitchFamily="34" charset="0"/>
              </a:defRPr>
            </a:lvl1pPr>
          </a:lstStyle>
          <a:p>
            <a:pPr rtl="0"/>
            <a:r>
              <a:rPr lang="fr-FR" noProof="0" dirty="0"/>
              <a:t>Modifiez le style du titre</a:t>
            </a:r>
          </a:p>
        </p:txBody>
      </p:sp>
      <p:pic>
        <p:nvPicPr>
          <p:cNvPr id="3" name="Image 2">
            <a:extLst>
              <a:ext uri="{FF2B5EF4-FFF2-40B4-BE49-F238E27FC236}">
                <a16:creationId xmlns:a16="http://schemas.microsoft.com/office/drawing/2014/main" id="{25112B18-5853-4201-A2BB-DFF2A76BF123}"/>
              </a:ext>
            </a:extLst>
          </p:cNvPr>
          <p:cNvPicPr>
            <a:picLocks noChangeAspect="1"/>
          </p:cNvPicPr>
          <p:nvPr userDrawn="1"/>
        </p:nvPicPr>
        <p:blipFill>
          <a:blip r:embed="rId2"/>
          <a:stretch>
            <a:fillRect/>
          </a:stretch>
        </p:blipFill>
        <p:spPr>
          <a:xfrm>
            <a:off x="16486558" y="151316"/>
            <a:ext cx="1643183" cy="1068069"/>
          </a:xfrm>
          <a:prstGeom prst="rect">
            <a:avLst/>
          </a:prstGeom>
        </p:spPr>
      </p:pic>
    </p:spTree>
    <p:extLst>
      <p:ext uri="{BB962C8B-B14F-4D97-AF65-F5344CB8AC3E}">
        <p14:creationId xmlns:p14="http://schemas.microsoft.com/office/powerpoint/2010/main" val="2872585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6/12/2025</a:t>
            </a:fld>
            <a:endParaRPr lang="en-US"/>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757028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6/12/2025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5.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Imag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757434" y="595685"/>
            <a:ext cx="1149566" cy="868796"/>
          </a:xfrm>
          <a:prstGeom prst="rect">
            <a:avLst/>
          </a:prstGeom>
        </p:spPr>
      </p:pic>
      <p:sp>
        <p:nvSpPr>
          <p:cNvPr id="8" name="Freeform 5"/>
          <p:cNvSpPr/>
          <p:nvPr userDrawn="1"/>
        </p:nvSpPr>
        <p:spPr>
          <a:xfrm rot="453666">
            <a:off x="14596730" y="212345"/>
            <a:ext cx="3741884" cy="3210095"/>
          </a:xfrm>
          <a:custGeom>
            <a:avLst/>
            <a:gdLst/>
            <a:ahLst/>
            <a:cxnLst/>
            <a:rect l="l" t="t" r="r" b="b"/>
            <a:pathLst>
              <a:path w="7742573" h="6319909">
                <a:moveTo>
                  <a:pt x="0" y="0"/>
                </a:moveTo>
                <a:lnTo>
                  <a:pt x="7742573" y="0"/>
                </a:lnTo>
                <a:lnTo>
                  <a:pt x="7742573" y="6319909"/>
                </a:lnTo>
                <a:lnTo>
                  <a:pt x="0" y="631990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0" name="Footer Placeholder 3"/>
          <p:cNvSpPr txBox="1">
            <a:spLocks/>
          </p:cNvSpPr>
          <p:nvPr userDrawn="1"/>
        </p:nvSpPr>
        <p:spPr>
          <a:xfrm rot="16200000">
            <a:off x="-1145680" y="8466137"/>
            <a:ext cx="2895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Assemblée </a:t>
            </a:r>
            <a:r>
              <a:rPr lang="en-US" sz="1400" dirty="0" err="1" smtClean="0"/>
              <a:t>Générale</a:t>
            </a:r>
            <a:r>
              <a:rPr lang="en-US" sz="1400" dirty="0" smtClean="0"/>
              <a:t> – 13/06/2025</a:t>
            </a:r>
            <a:endParaRPr lang="en-US" sz="1400" dirty="0"/>
          </a:p>
        </p:txBody>
      </p:sp>
    </p:spTree>
  </p:cSld>
  <p:clrMap bg1="lt1" tx1="dk1" bg2="lt2" tx2="dk2" accent1="accent1" accent2="accent2" accent3="accent3" accent4="accent4" accent5="accent5" accent6="accent6" hlink="hlink" folHlink="folHlink"/>
  <p:sldLayoutIdLst>
    <p:sldLayoutId id="2147483654" r:id="rId1"/>
    <p:sldLayoutId id="2147483649" r:id="rId2"/>
    <p:sldLayoutId id="2147483650" r:id="rId3"/>
    <p:sldLayoutId id="2147483651" r:id="rId4"/>
    <p:sldLayoutId id="2147483652" r:id="rId5"/>
    <p:sldLayoutId id="2147483653" r:id="rId6"/>
    <p:sldLayoutId id="2147483684" r:id="rId7"/>
    <p:sldLayoutId id="2147483655" r:id="rId8"/>
    <p:sldLayoutId id="2147483656" r:id="rId9"/>
    <p:sldLayoutId id="2147483657" r:id="rId10"/>
    <p:sldLayoutId id="2147483658" r:id="rId11"/>
    <p:sldLayoutId id="2147483659" r:id="rId12"/>
    <p:sldLayoutId id="2147483698"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0E358451-FBC8-4B50-BF9B-E8E5D7D162DE}" type="datetimeFigureOut">
              <a:rPr lang="fr-FR" smtClean="0"/>
              <a:t>12/06/2025</a:t>
            </a:fld>
            <a:endParaRPr lang="fr-FR"/>
          </a:p>
        </p:txBody>
      </p:sp>
      <p:sp>
        <p:nvSpPr>
          <p:cNvPr id="5" name="Espace réservé du pied de page 4"/>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FD455EE7-D671-4DC1-BB67-9EEC93DB5E5C}" type="slidenum">
              <a:rPr lang="fr-FR" smtClean="0"/>
              <a:t>‹N°›</a:t>
            </a:fld>
            <a:endParaRPr lang="fr-FR"/>
          </a:p>
        </p:txBody>
      </p:sp>
    </p:spTree>
    <p:extLst>
      <p:ext uri="{BB962C8B-B14F-4D97-AF65-F5344CB8AC3E}">
        <p14:creationId xmlns:p14="http://schemas.microsoft.com/office/powerpoint/2010/main" val="261245008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F98FCE19-BA12-4CC8-AC99-00F32D805C26}" type="datetimeFigureOut">
              <a:rPr lang="fr-FR" smtClean="0"/>
              <a:t>12/06/2025</a:t>
            </a:fld>
            <a:endParaRPr lang="fr-FR"/>
          </a:p>
        </p:txBody>
      </p:sp>
      <p:sp>
        <p:nvSpPr>
          <p:cNvPr id="5" name="Espace réservé du pied de page 4"/>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7812859A-B58B-47F1-8A4A-378EA75B1CEF}" type="slidenum">
              <a:rPr lang="fr-FR" smtClean="0"/>
              <a:t>‹N°›</a:t>
            </a:fld>
            <a:endParaRPr lang="fr-FR"/>
          </a:p>
        </p:txBody>
      </p:sp>
    </p:spTree>
    <p:extLst>
      <p:ext uri="{BB962C8B-B14F-4D97-AF65-F5344CB8AC3E}">
        <p14:creationId xmlns:p14="http://schemas.microsoft.com/office/powerpoint/2010/main" val="14128782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087F020B-B7F0-4829-A072-834E8C379A0F}" type="datetimeFigureOut">
              <a:rPr lang="fr-FR" smtClean="0"/>
              <a:t>12/06/2025</a:t>
            </a:fld>
            <a:endParaRPr lang="fr-FR"/>
          </a:p>
        </p:txBody>
      </p:sp>
      <p:sp>
        <p:nvSpPr>
          <p:cNvPr id="5" name="Espace réservé du pied de page 4"/>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49BD57A3-98E7-4F20-9071-E3AA4244DA85}" type="slidenum">
              <a:rPr lang="fr-FR" smtClean="0"/>
              <a:t>‹N°›</a:t>
            </a:fld>
            <a:endParaRPr lang="fr-FR"/>
          </a:p>
        </p:txBody>
      </p:sp>
    </p:spTree>
    <p:extLst>
      <p:ext uri="{BB962C8B-B14F-4D97-AF65-F5344CB8AC3E}">
        <p14:creationId xmlns:p14="http://schemas.microsoft.com/office/powerpoint/2010/main" val="2240724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BDB16155-303B-403D-8B49-D4CEE47D6863}"/>
              </a:ext>
            </a:extLst>
          </p:cNvPr>
          <p:cNvSpPr>
            <a:spLocks noGrp="1"/>
          </p:cNvSpPr>
          <p:nvPr>
            <p:ph type="ftr" sz="quarter" idx="3"/>
          </p:nvPr>
        </p:nvSpPr>
        <p:spPr>
          <a:xfrm>
            <a:off x="507795" y="9534526"/>
            <a:ext cx="6172200" cy="547688"/>
          </a:xfrm>
          <a:prstGeom prst="rect">
            <a:avLst/>
          </a:prstGeom>
        </p:spPr>
        <p:txBody>
          <a:bodyPr vert="horz" lIns="91440" tIns="45720" rIns="91440" bIns="45720" rtlCol="0" anchor="ctr"/>
          <a:lstStyle>
            <a:lvl1pPr algn="l">
              <a:defRPr sz="1800">
                <a:solidFill>
                  <a:schemeClr val="bg2"/>
                </a:solidFill>
              </a:defRPr>
            </a:lvl1pPr>
          </a:lstStyle>
          <a:p>
            <a:pPr defTabSz="1371600"/>
            <a:endParaRPr lang="fr-FR" dirty="0">
              <a:solidFill>
                <a:srgbClr val="A5A5A5"/>
              </a:solidFill>
            </a:endParaRPr>
          </a:p>
        </p:txBody>
      </p:sp>
      <p:sp>
        <p:nvSpPr>
          <p:cNvPr id="6" name="Espace réservé du numéro de diapositive 5">
            <a:extLst>
              <a:ext uri="{FF2B5EF4-FFF2-40B4-BE49-F238E27FC236}">
                <a16:creationId xmlns:a16="http://schemas.microsoft.com/office/drawing/2014/main" id="{6B915EF5-4ABE-4759-AC09-679CD6083A55}"/>
              </a:ext>
            </a:extLst>
          </p:cNvPr>
          <p:cNvSpPr>
            <a:spLocks noGrp="1"/>
          </p:cNvSpPr>
          <p:nvPr>
            <p:ph type="sldNum" sz="quarter" idx="4"/>
          </p:nvPr>
        </p:nvSpPr>
        <p:spPr>
          <a:xfrm>
            <a:off x="16720457" y="9534526"/>
            <a:ext cx="1110341" cy="547688"/>
          </a:xfrm>
          <a:prstGeom prst="rect">
            <a:avLst/>
          </a:prstGeom>
        </p:spPr>
        <p:txBody>
          <a:bodyPr vert="horz" lIns="91440" tIns="45720" rIns="91440" bIns="45720" rtlCol="0" anchor="ctr"/>
          <a:lstStyle>
            <a:lvl1pPr algn="r">
              <a:defRPr sz="1800">
                <a:solidFill>
                  <a:schemeClr val="bg2"/>
                </a:solidFill>
              </a:defRPr>
            </a:lvl1pPr>
          </a:lstStyle>
          <a:p>
            <a:pPr defTabSz="1371600"/>
            <a:fld id="{8699F50C-BE38-4BD0-BA84-9B090E1F2B9B}" type="slidenum">
              <a:rPr lang="fr-FR" smtClean="0">
                <a:solidFill>
                  <a:srgbClr val="A5A5A5"/>
                </a:solidFill>
              </a:rPr>
              <a:pPr defTabSz="1371600"/>
              <a:t>‹N°›</a:t>
            </a:fld>
            <a:endParaRPr lang="fr-FR" dirty="0">
              <a:solidFill>
                <a:srgbClr val="A5A5A5"/>
              </a:solidFill>
            </a:endParaRPr>
          </a:p>
        </p:txBody>
      </p:sp>
      <p:sp>
        <p:nvSpPr>
          <p:cNvPr id="9" name="Espace réservé du titre 8">
            <a:extLst>
              <a:ext uri="{FF2B5EF4-FFF2-40B4-BE49-F238E27FC236}">
                <a16:creationId xmlns:a16="http://schemas.microsoft.com/office/drawing/2014/main" id="{AA2D2B61-D240-024D-AD60-4162EF1528B9}"/>
              </a:ext>
            </a:extLst>
          </p:cNvPr>
          <p:cNvSpPr>
            <a:spLocks noGrp="1"/>
          </p:cNvSpPr>
          <p:nvPr>
            <p:ph type="title"/>
          </p:nvPr>
        </p:nvSpPr>
        <p:spPr>
          <a:xfrm>
            <a:off x="778017" y="313544"/>
            <a:ext cx="16252683" cy="1721952"/>
          </a:xfrm>
          <a:prstGeom prst="rect">
            <a:avLst/>
          </a:prstGeom>
        </p:spPr>
        <p:txBody>
          <a:bodyPr vert="horz" lIns="91440" tIns="45720" rIns="91440" bIns="0" rtlCol="0" anchor="b">
            <a:normAutofit/>
          </a:bodyPr>
          <a:lstStyle/>
          <a:p>
            <a:pPr rtl="0"/>
            <a:r>
              <a:rPr lang="fr-FR" noProof="0" dirty="0"/>
              <a:t>Modifiez le style du titre</a:t>
            </a:r>
          </a:p>
        </p:txBody>
      </p:sp>
    </p:spTree>
    <p:extLst>
      <p:ext uri="{BB962C8B-B14F-4D97-AF65-F5344CB8AC3E}">
        <p14:creationId xmlns:p14="http://schemas.microsoft.com/office/powerpoint/2010/main" val="76862979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Lst>
  <p:hf hdr="0"/>
  <p:txStyles>
    <p:titleStyle>
      <a:lvl1pPr algn="l" defTabSz="1371600" rtl="0" eaLnBrk="1" latinLnBrk="0" hangingPunct="1">
        <a:lnSpc>
          <a:spcPct val="90000"/>
        </a:lnSpc>
        <a:spcBef>
          <a:spcPct val="0"/>
        </a:spcBef>
        <a:buNone/>
        <a:defRPr lang="en-IN" sz="5400" b="1" kern="1200">
          <a:solidFill>
            <a:schemeClr val="accent1"/>
          </a:solidFill>
          <a:latin typeface="Arial Black" panose="020B0A04020102020204" pitchFamily="34" charset="0"/>
          <a:ea typeface="+mj-ea"/>
          <a:cs typeface="+mj-cs"/>
        </a:defRPr>
      </a:lvl1pPr>
    </p:titleStyle>
    <p:bodyStyle>
      <a:lvl1pPr marL="342900" indent="-342900" algn="l" defTabSz="1371600" rtl="0" eaLnBrk="1" latinLnBrk="0" hangingPunct="1">
        <a:lnSpc>
          <a:spcPct val="90000"/>
        </a:lnSpc>
        <a:spcBef>
          <a:spcPts val="1500"/>
        </a:spcBef>
        <a:buClr>
          <a:srgbClr val="2E7A40"/>
        </a:buClr>
        <a:buFont typeface="Arial" panose="020B0604020202020204" pitchFamily="34" charset="0"/>
        <a:buChar char="•"/>
        <a:defRPr lang="en-US" sz="3600" kern="1200" dirty="0">
          <a:solidFill>
            <a:schemeClr val="tx1"/>
          </a:solidFill>
          <a:latin typeface="+mn-lt"/>
          <a:ea typeface="+mn-ea"/>
          <a:cs typeface="+mn-cs"/>
        </a:defRPr>
      </a:lvl1pPr>
      <a:lvl2pPr marL="1028700" indent="-342900" algn="l" defTabSz="1371600" rtl="0" eaLnBrk="1" latinLnBrk="0" hangingPunct="1">
        <a:lnSpc>
          <a:spcPct val="90000"/>
        </a:lnSpc>
        <a:spcBef>
          <a:spcPts val="750"/>
        </a:spcBef>
        <a:buClr>
          <a:srgbClr val="2E7A40"/>
        </a:buClr>
        <a:buFont typeface="Arial" panose="020B0604020202020204" pitchFamily="34" charset="0"/>
        <a:buChar char="•"/>
        <a:defRPr lang="en-US" sz="3000" kern="1200" dirty="0">
          <a:solidFill>
            <a:schemeClr val="tx1"/>
          </a:solidFill>
          <a:latin typeface="+mn-lt"/>
          <a:ea typeface="+mn-ea"/>
          <a:cs typeface="+mn-cs"/>
        </a:defRPr>
      </a:lvl2pPr>
      <a:lvl3pPr marL="1714500" indent="-342900" algn="l" defTabSz="1371600" rtl="0" eaLnBrk="1" latinLnBrk="0" hangingPunct="1">
        <a:lnSpc>
          <a:spcPct val="90000"/>
        </a:lnSpc>
        <a:spcBef>
          <a:spcPts val="750"/>
        </a:spcBef>
        <a:buClr>
          <a:srgbClr val="2E7A40"/>
        </a:buClr>
        <a:buFont typeface="Arial" panose="020B0604020202020204" pitchFamily="34" charset="0"/>
        <a:buChar char="•"/>
        <a:defRPr lang="en-US" sz="2700" kern="1200" dirty="0">
          <a:solidFill>
            <a:schemeClr val="tx1"/>
          </a:solidFill>
          <a:latin typeface="+mn-lt"/>
          <a:ea typeface="+mn-ea"/>
          <a:cs typeface="+mn-cs"/>
        </a:defRPr>
      </a:lvl3pPr>
      <a:lvl4pPr marL="2400300" indent="-342900" algn="l" defTabSz="1371600" rtl="0" eaLnBrk="1" latinLnBrk="0" hangingPunct="1">
        <a:lnSpc>
          <a:spcPct val="90000"/>
        </a:lnSpc>
        <a:spcBef>
          <a:spcPts val="750"/>
        </a:spcBef>
        <a:buClr>
          <a:srgbClr val="2E7A40"/>
        </a:buClr>
        <a:buFont typeface="Arial" panose="020B0604020202020204" pitchFamily="34" charset="0"/>
        <a:buChar char="•"/>
        <a:defRPr lang="en-US" sz="2400" kern="1200" dirty="0">
          <a:solidFill>
            <a:schemeClr val="tx1"/>
          </a:solidFill>
          <a:latin typeface="+mn-lt"/>
          <a:ea typeface="+mn-ea"/>
          <a:cs typeface="+mn-cs"/>
        </a:defRPr>
      </a:lvl4pPr>
      <a:lvl5pPr marL="3086100" indent="-342900" algn="l" defTabSz="1371600" rtl="0" eaLnBrk="1" latinLnBrk="0" hangingPunct="1">
        <a:lnSpc>
          <a:spcPct val="90000"/>
        </a:lnSpc>
        <a:spcBef>
          <a:spcPts val="750"/>
        </a:spcBef>
        <a:buClr>
          <a:srgbClr val="2E7A40"/>
        </a:buClr>
        <a:buFont typeface="Arial" panose="020B0604020202020204" pitchFamily="34" charset="0"/>
        <a:buChar char="•"/>
        <a:defRPr lang="en-IN" sz="2400" kern="1200" dirty="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8.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28.e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chart" Target="../charts/chart8.xml"/><Relationship Id="rId4" Type="http://schemas.openxmlformats.org/officeDocument/2006/relationships/chart" Target="../charts/chart7.xml"/></Relationships>
</file>

<file path=ppt/slides/_rels/slide3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3" Type="http://schemas.openxmlformats.org/officeDocument/2006/relationships/hyperlink" Target="mailto:p.lagueyrie@jegardcreatis.com" TargetMode="External"/><Relationship Id="rId2" Type="http://schemas.openxmlformats.org/officeDocument/2006/relationships/image" Target="../media/image32.jpg"/><Relationship Id="rId1" Type="http://schemas.openxmlformats.org/officeDocument/2006/relationships/slideLayout" Target="../slideLayouts/slideLayout56.xml"/><Relationship Id="rId4" Type="http://schemas.openxmlformats.org/officeDocument/2006/relationships/hyperlink" Target="http://www.jegardcreatis.co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grpSp>
        <p:nvGrpSpPr>
          <p:cNvPr id="3" name="Group 3"/>
          <p:cNvGrpSpPr/>
          <p:nvPr/>
        </p:nvGrpSpPr>
        <p:grpSpPr>
          <a:xfrm>
            <a:off x="-143487" y="1028700"/>
            <a:ext cx="14545287" cy="1458593"/>
            <a:chOff x="0" y="0"/>
            <a:chExt cx="2446087" cy="384156"/>
          </a:xfrm>
        </p:grpSpPr>
        <p:sp>
          <p:nvSpPr>
            <p:cNvPr id="4" name="Freeform 4"/>
            <p:cNvSpPr/>
            <p:nvPr/>
          </p:nvSpPr>
          <p:spPr>
            <a:xfrm>
              <a:off x="0" y="0"/>
              <a:ext cx="2446087" cy="384156"/>
            </a:xfrm>
            <a:custGeom>
              <a:avLst/>
              <a:gdLst/>
              <a:ahLst/>
              <a:cxnLst/>
              <a:rect l="l" t="t" r="r" b="b"/>
              <a:pathLst>
                <a:path w="2446087" h="384156">
                  <a:moveTo>
                    <a:pt x="0" y="0"/>
                  </a:moveTo>
                  <a:lnTo>
                    <a:pt x="2446087" y="0"/>
                  </a:lnTo>
                  <a:lnTo>
                    <a:pt x="2446087" y="384156"/>
                  </a:lnTo>
                  <a:lnTo>
                    <a:pt x="0" y="384156"/>
                  </a:lnTo>
                  <a:close/>
                </a:path>
              </a:pathLst>
            </a:custGeom>
            <a:solidFill>
              <a:srgbClr val="213A63"/>
            </a:solidFill>
          </p:spPr>
        </p:sp>
        <p:sp>
          <p:nvSpPr>
            <p:cNvPr id="5" name="TextBox 5"/>
            <p:cNvSpPr txBox="1"/>
            <p:nvPr/>
          </p:nvSpPr>
          <p:spPr>
            <a:xfrm>
              <a:off x="0" y="38100"/>
              <a:ext cx="2446087" cy="346056"/>
            </a:xfrm>
            <a:prstGeom prst="rect">
              <a:avLst/>
            </a:prstGeom>
          </p:spPr>
          <p:txBody>
            <a:bodyPr lIns="50800" tIns="50800" rIns="50800" bIns="50800" rtlCol="0" anchor="ctr"/>
            <a:lstStyle/>
            <a:p>
              <a:pPr algn="ctr">
                <a:lnSpc>
                  <a:spcPts val="2054"/>
                </a:lnSpc>
              </a:pPr>
              <a:endParaRPr dirty="0"/>
            </a:p>
          </p:txBody>
        </p:sp>
      </p:grpSp>
      <p:sp>
        <p:nvSpPr>
          <p:cNvPr id="9" name="TextBox 9"/>
          <p:cNvSpPr txBox="1"/>
          <p:nvPr/>
        </p:nvSpPr>
        <p:spPr>
          <a:xfrm>
            <a:off x="2514600" y="4533900"/>
            <a:ext cx="13906500" cy="1564531"/>
          </a:xfrm>
          <a:prstGeom prst="rect">
            <a:avLst/>
          </a:prstGeom>
        </p:spPr>
        <p:txBody>
          <a:bodyPr wrap="square" lIns="0" tIns="0" rIns="0" bIns="0" rtlCol="0" anchor="t">
            <a:spAutoFit/>
          </a:bodyPr>
          <a:lstStyle/>
          <a:p>
            <a:pPr algn="l">
              <a:lnSpc>
                <a:spcPts val="12224"/>
              </a:lnSpc>
            </a:pPr>
            <a:r>
              <a:rPr lang="en-US" sz="10914" spc="218" dirty="0" smtClean="0">
                <a:solidFill>
                  <a:srgbClr val="28292D"/>
                </a:solidFill>
                <a:latin typeface="Anton"/>
                <a:ea typeface="Anton"/>
                <a:cs typeface="Anton"/>
                <a:sym typeface="Anton"/>
              </a:rPr>
              <a:t>ASSEMBLÉE GÉNÉRALE</a:t>
            </a:r>
            <a:endParaRPr lang="en-US" sz="10914" spc="218" dirty="0">
              <a:solidFill>
                <a:srgbClr val="28292D"/>
              </a:solidFill>
              <a:latin typeface="Anton"/>
              <a:ea typeface="Anton"/>
              <a:cs typeface="Anton"/>
              <a:sym typeface="Anton"/>
            </a:endParaRPr>
          </a:p>
        </p:txBody>
      </p:sp>
      <p:sp>
        <p:nvSpPr>
          <p:cNvPr id="10" name="TextBox 10"/>
          <p:cNvSpPr txBox="1"/>
          <p:nvPr/>
        </p:nvSpPr>
        <p:spPr>
          <a:xfrm>
            <a:off x="5029200" y="6591300"/>
            <a:ext cx="6774864" cy="705628"/>
          </a:xfrm>
          <a:prstGeom prst="rect">
            <a:avLst/>
          </a:prstGeom>
        </p:spPr>
        <p:txBody>
          <a:bodyPr lIns="0" tIns="0" rIns="0" bIns="0" rtlCol="0" anchor="t">
            <a:spAutoFit/>
          </a:bodyPr>
          <a:lstStyle/>
          <a:p>
            <a:pPr marL="0" lvl="1" indent="0" algn="l">
              <a:lnSpc>
                <a:spcPts val="5714"/>
              </a:lnSpc>
              <a:spcBef>
                <a:spcPct val="0"/>
              </a:spcBef>
            </a:pPr>
            <a:r>
              <a:rPr lang="en-US" sz="4081" dirty="0">
                <a:solidFill>
                  <a:srgbClr val="28292D"/>
                </a:solidFill>
                <a:latin typeface="Glacial Indifference"/>
                <a:ea typeface="Glacial Indifference"/>
                <a:cs typeface="Glacial Indifference"/>
                <a:sym typeface="Glacial Indifference"/>
              </a:rPr>
              <a:t>ESPÉRANCE HAUTS DE SEINE</a:t>
            </a:r>
          </a:p>
        </p:txBody>
      </p:sp>
      <p:sp>
        <p:nvSpPr>
          <p:cNvPr id="11" name="TextBox 11"/>
          <p:cNvSpPr txBox="1"/>
          <p:nvPr/>
        </p:nvSpPr>
        <p:spPr>
          <a:xfrm>
            <a:off x="5382203" y="1757996"/>
            <a:ext cx="11625860" cy="478849"/>
          </a:xfrm>
          <a:prstGeom prst="rect">
            <a:avLst/>
          </a:prstGeom>
        </p:spPr>
        <p:txBody>
          <a:bodyPr wrap="square" lIns="0" tIns="0" rIns="0" bIns="0" rtlCol="0" anchor="t">
            <a:spAutoFit/>
          </a:bodyPr>
          <a:lstStyle/>
          <a:p>
            <a:pPr algn="just">
              <a:lnSpc>
                <a:spcPts val="3331"/>
              </a:lnSpc>
            </a:pPr>
            <a:r>
              <a:rPr lang="en-US" sz="4800" spc="67" dirty="0">
                <a:solidFill>
                  <a:srgbClr val="F5F3F5"/>
                </a:solidFill>
                <a:latin typeface="Anton"/>
                <a:ea typeface="Anton"/>
                <a:cs typeface="Anton"/>
                <a:sym typeface="Anton"/>
              </a:rPr>
              <a:t>VENDREDI 13 JUIN 2025</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499549" y="2018111"/>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1143328"/>
            <a:ext cx="11125200" cy="717569"/>
          </a:xfrm>
          <a:prstGeom prst="rect">
            <a:avLst/>
          </a:prstGeom>
        </p:spPr>
        <p:txBody>
          <a:bodyPr wrap="square" lIns="0" tIns="0" rIns="0" bIns="0" rtlCol="0" anchor="t">
            <a:spAutoFit/>
          </a:bodyPr>
          <a:lstStyle/>
          <a:p>
            <a:pPr algn="l">
              <a:lnSpc>
                <a:spcPts val="5549"/>
              </a:lnSpc>
            </a:pPr>
            <a:r>
              <a:rPr lang="en-US" sz="5605" spc="112" dirty="0" err="1" smtClean="0">
                <a:solidFill>
                  <a:schemeClr val="accent6">
                    <a:lumMod val="75000"/>
                  </a:schemeClr>
                </a:solidFill>
                <a:latin typeface="Anton"/>
                <a:ea typeface="Anton"/>
                <a:cs typeface="Anton"/>
                <a:sym typeface="Anton"/>
              </a:rPr>
              <a:t>Célébrer</a:t>
            </a:r>
            <a:r>
              <a:rPr lang="en-US" sz="5605" spc="112" dirty="0" smtClean="0">
                <a:solidFill>
                  <a:schemeClr val="accent6">
                    <a:lumMod val="50000"/>
                  </a:schemeClr>
                </a:solidFill>
                <a:latin typeface="Anton"/>
                <a:ea typeface="Anton"/>
                <a:cs typeface="Anton"/>
                <a:sym typeface="Anton"/>
              </a:rPr>
              <a:t> </a:t>
            </a:r>
            <a:r>
              <a:rPr lang="en-US" sz="5605" spc="112" dirty="0" smtClean="0">
                <a:solidFill>
                  <a:srgbClr val="213A63"/>
                </a:solidFill>
                <a:latin typeface="Anton"/>
                <a:ea typeface="Anton"/>
                <a:cs typeface="Anton"/>
                <a:sym typeface="Anton"/>
              </a:rPr>
              <a:t>: 40 </a:t>
            </a:r>
            <a:r>
              <a:rPr lang="en-US" sz="5605" spc="112" dirty="0" err="1" smtClean="0">
                <a:solidFill>
                  <a:srgbClr val="213A63"/>
                </a:solidFill>
                <a:latin typeface="Anton"/>
                <a:ea typeface="Anton"/>
                <a:cs typeface="Anton"/>
                <a:sym typeface="Anton"/>
              </a:rPr>
              <a:t>ans</a:t>
            </a:r>
            <a:r>
              <a:rPr lang="en-US" sz="5605" spc="112" dirty="0" smtClean="0">
                <a:solidFill>
                  <a:srgbClr val="213A63"/>
                </a:solidFill>
                <a:latin typeface="Anton"/>
                <a:ea typeface="Anton"/>
                <a:cs typeface="Anton"/>
                <a:sym typeface="Anton"/>
              </a:rPr>
              <a:t> </a:t>
            </a:r>
            <a:r>
              <a:rPr lang="en-US" sz="5605" spc="112" dirty="0" err="1" smtClean="0">
                <a:solidFill>
                  <a:srgbClr val="213A63"/>
                </a:solidFill>
                <a:latin typeface="Anton"/>
                <a:ea typeface="Anton"/>
                <a:cs typeface="Anton"/>
                <a:sym typeface="Anton"/>
              </a:rPr>
              <a:t>d’</a:t>
            </a:r>
            <a:r>
              <a:rPr lang="en-US" sz="5605" i="1" spc="112" dirty="0" err="1" smtClean="0">
                <a:solidFill>
                  <a:srgbClr val="213A63"/>
                </a:solidFill>
                <a:latin typeface="Anton"/>
                <a:ea typeface="Anton"/>
                <a:cs typeface="Anton"/>
                <a:sym typeface="Anton"/>
              </a:rPr>
              <a:t>ehs</a:t>
            </a:r>
            <a:r>
              <a:rPr lang="en-US" sz="5605" spc="112" dirty="0" smtClean="0">
                <a:solidFill>
                  <a:srgbClr val="213A63"/>
                </a:solidFill>
                <a:latin typeface="Anton"/>
                <a:ea typeface="Anton"/>
                <a:cs typeface="Anton"/>
                <a:sym typeface="Anton"/>
              </a:rPr>
              <a:t> </a:t>
            </a:r>
            <a:endParaRPr lang="en-US" sz="5605" spc="112" dirty="0">
              <a:solidFill>
                <a:srgbClr val="213A63"/>
              </a:solidFill>
              <a:latin typeface="Anton"/>
              <a:ea typeface="Anton"/>
              <a:cs typeface="Anton"/>
              <a:sym typeface="Anton"/>
            </a:endParaRPr>
          </a:p>
        </p:txBody>
      </p:sp>
      <p:pic>
        <p:nvPicPr>
          <p:cNvPr id="8" name="Espace réservé du contenu 7"/>
          <p:cNvPicPr>
            <a:picLocks noChangeAspect="1"/>
          </p:cNvPicPr>
          <p:nvPr/>
        </p:nvPicPr>
        <p:blipFill>
          <a:blip r:embed="rId2"/>
          <a:stretch>
            <a:fillRect/>
          </a:stretch>
        </p:blipFill>
        <p:spPr>
          <a:xfrm>
            <a:off x="212122" y="3086100"/>
            <a:ext cx="11294078" cy="5943600"/>
          </a:xfrm>
          <a:prstGeom prst="rect">
            <a:avLst/>
          </a:prstGeom>
        </p:spPr>
      </p:pic>
      <p:pic>
        <p:nvPicPr>
          <p:cNvPr id="13" name="Image 12"/>
          <p:cNvPicPr>
            <a:picLocks noChangeAspect="1"/>
          </p:cNvPicPr>
          <p:nvPr/>
        </p:nvPicPr>
        <p:blipFill>
          <a:blip r:embed="rId3"/>
          <a:stretch>
            <a:fillRect/>
          </a:stretch>
        </p:blipFill>
        <p:spPr>
          <a:xfrm>
            <a:off x="11811001" y="4253878"/>
            <a:ext cx="6396079" cy="1804022"/>
          </a:xfrm>
          <a:prstGeom prst="rect">
            <a:avLst/>
          </a:prstGeom>
        </p:spPr>
      </p:pic>
      <p:pic>
        <p:nvPicPr>
          <p:cNvPr id="14" name="Image 13"/>
          <p:cNvPicPr>
            <a:picLocks noChangeAspect="1"/>
          </p:cNvPicPr>
          <p:nvPr/>
        </p:nvPicPr>
        <p:blipFill>
          <a:blip r:embed="rId4"/>
          <a:stretch>
            <a:fillRect/>
          </a:stretch>
        </p:blipFill>
        <p:spPr>
          <a:xfrm>
            <a:off x="11670842" y="6591300"/>
            <a:ext cx="6504154" cy="1600200"/>
          </a:xfrm>
          <a:prstGeom prst="rect">
            <a:avLst/>
          </a:prstGeom>
        </p:spPr>
      </p:pic>
    </p:spTree>
    <p:extLst>
      <p:ext uri="{BB962C8B-B14F-4D97-AF65-F5344CB8AC3E}">
        <p14:creationId xmlns:p14="http://schemas.microsoft.com/office/powerpoint/2010/main" val="426431467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457200" y="1368415"/>
            <a:ext cx="4614349" cy="1189"/>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567453"/>
            <a:ext cx="11125200" cy="717569"/>
          </a:xfrm>
          <a:prstGeom prst="rect">
            <a:avLst/>
          </a:prstGeom>
        </p:spPr>
        <p:txBody>
          <a:bodyPr wrap="square" lIns="0" tIns="0" rIns="0" bIns="0" rtlCol="0" anchor="t">
            <a:spAutoFit/>
          </a:bodyPr>
          <a:lstStyle/>
          <a:p>
            <a:pPr algn="l">
              <a:lnSpc>
                <a:spcPts val="5549"/>
              </a:lnSpc>
            </a:pPr>
            <a:r>
              <a:rPr lang="en-US" sz="5605" spc="112" dirty="0" err="1" smtClean="0">
                <a:solidFill>
                  <a:schemeClr val="accent6">
                    <a:lumMod val="75000"/>
                  </a:schemeClr>
                </a:solidFill>
                <a:latin typeface="Anton"/>
                <a:ea typeface="Anton"/>
                <a:cs typeface="Anton"/>
                <a:sym typeface="Anton"/>
              </a:rPr>
              <a:t>Témoigner</a:t>
            </a:r>
            <a:r>
              <a:rPr lang="en-US" sz="5605" spc="112" dirty="0" smtClean="0">
                <a:solidFill>
                  <a:schemeClr val="accent6">
                    <a:lumMod val="75000"/>
                  </a:schemeClr>
                </a:solidFill>
                <a:latin typeface="Anton"/>
                <a:ea typeface="Anton"/>
                <a:cs typeface="Anton"/>
                <a:sym typeface="Anton"/>
              </a:rPr>
              <a:t> </a:t>
            </a:r>
            <a:r>
              <a:rPr lang="en-US" sz="5605" spc="112" dirty="0" smtClean="0">
                <a:solidFill>
                  <a:srgbClr val="213A63"/>
                </a:solidFill>
                <a:latin typeface="Anton"/>
                <a:ea typeface="Anton"/>
                <a:cs typeface="Anton"/>
                <a:sym typeface="Anton"/>
              </a:rPr>
              <a:t> </a:t>
            </a:r>
            <a:endParaRPr lang="en-US" sz="5605" spc="112" dirty="0">
              <a:solidFill>
                <a:srgbClr val="213A63"/>
              </a:solidFill>
              <a:latin typeface="Anton"/>
              <a:ea typeface="Anton"/>
              <a:cs typeface="Anton"/>
              <a:sym typeface="Anton"/>
            </a:endParaRPr>
          </a:p>
        </p:txBody>
      </p:sp>
      <p:pic>
        <p:nvPicPr>
          <p:cNvPr id="1027" name="Imag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2200" y="495300"/>
            <a:ext cx="4179099" cy="23860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 9"/>
          <p:cNvPicPr>
            <a:picLocks noChangeAspect="1" noChangeArrowheads="1"/>
          </p:cNvPicPr>
          <p:nvPr/>
        </p:nvPicPr>
        <p:blipFill rotWithShape="1">
          <a:blip r:embed="rId3">
            <a:extLst>
              <a:ext uri="{28A0092B-C50C-407E-A947-70E740481C1C}">
                <a14:useLocalDpi xmlns:a14="http://schemas.microsoft.com/office/drawing/2010/main" val="0"/>
              </a:ext>
            </a:extLst>
          </a:blip>
          <a:srcRect t="12500" r="14160" b="11413"/>
          <a:stretch/>
        </p:blipFill>
        <p:spPr bwMode="auto">
          <a:xfrm>
            <a:off x="152400" y="7353300"/>
            <a:ext cx="5347275"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82800" y="5397744"/>
            <a:ext cx="3352800"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321757" y="2067486"/>
            <a:ext cx="9922466"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200" b="1" i="1"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Ehs</a:t>
            </a:r>
            <a:r>
              <a:rPr kumimoji="0" lang="fr-FR" altLang="fr-FR" sz="32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 s</a:t>
            </a:r>
            <a:r>
              <a:rPr kumimoji="0" lang="fr-FR" altLang="fr-FR" sz="32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a:t>
            </a:r>
            <a:r>
              <a:rPr kumimoji="0" lang="fr-FR" altLang="fr-FR" sz="32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est mobilis</a:t>
            </a:r>
            <a:r>
              <a:rPr kumimoji="0" lang="fr-FR" altLang="fr-FR" sz="32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32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e en 2024 pour partager ses exp</a:t>
            </a:r>
            <a:r>
              <a:rPr kumimoji="0" lang="fr-FR" altLang="fr-FR" sz="32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32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riences.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Intervention port</a:t>
            </a:r>
            <a:r>
              <a:rPr kumimoji="0" lang="fr-FR" altLang="fr-FR" sz="32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32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es par des trinômes de personnes accompagn</a:t>
            </a:r>
            <a:r>
              <a:rPr kumimoji="0" lang="fr-FR" altLang="fr-FR" sz="32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32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es, salari</a:t>
            </a:r>
            <a:r>
              <a:rPr kumimoji="0" lang="fr-FR" altLang="fr-FR" sz="32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32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s et cadres afin d</a:t>
            </a:r>
            <a:r>
              <a:rPr kumimoji="0" lang="fr-FR" altLang="fr-FR" sz="32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a:t>
            </a:r>
            <a:r>
              <a:rPr kumimoji="0" lang="fr-FR" altLang="fr-FR" sz="32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apporter des visions compl</a:t>
            </a:r>
            <a:r>
              <a:rPr kumimoji="0" lang="fr-FR" altLang="fr-FR" sz="32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32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mentaires et pertinentes.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600" b="0" i="0" u="none" strike="noStrike" cap="none" normalizeH="0" baseline="0" dirty="0" smtClean="0">
              <a:ln>
                <a:noFill/>
              </a:ln>
              <a:solidFill>
                <a:schemeClr val="tx1"/>
              </a:solidFill>
              <a:effectLst/>
              <a:latin typeface="Arial" panose="020B0604020202020204" pitchFamily="34" charset="0"/>
            </a:endParaRPr>
          </a:p>
        </p:txBody>
      </p:sp>
      <p:sp>
        <p:nvSpPr>
          <p:cNvPr id="8" name="Rectangle 6"/>
          <p:cNvSpPr>
            <a:spLocks noChangeArrowheads="1"/>
          </p:cNvSpPr>
          <p:nvPr/>
        </p:nvSpPr>
        <p:spPr bwMode="auto">
          <a:xfrm>
            <a:off x="11319949" y="3456047"/>
            <a:ext cx="76962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200" b="1"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Ateliers du R</a:t>
            </a:r>
            <a:r>
              <a:rPr kumimoji="0" lang="fr-FR" altLang="fr-FR" sz="32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3200" b="1"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tablissement Ile de France </a:t>
            </a:r>
            <a:r>
              <a:rPr kumimoji="0" lang="fr-FR" altLang="fr-FR" sz="32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à</a:t>
            </a:r>
            <a:r>
              <a:rPr kumimoji="0" lang="fr-FR" altLang="fr-FR" sz="3200" b="1"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 Paris </a:t>
            </a:r>
            <a:r>
              <a:rPr kumimoji="0" lang="fr-FR" altLang="fr-FR" sz="32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a:t>
            </a:r>
            <a:r>
              <a:rPr kumimoji="0" lang="fr-FR" altLang="fr-FR" sz="3200" b="1"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 7 octobre </a:t>
            </a:r>
            <a:endParaRPr kumimoji="0" lang="fr-FR" altLang="fr-FR" sz="3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Les Ateliers du r</a:t>
            </a:r>
            <a:r>
              <a:rPr kumimoji="0" lang="fr-FR" altLang="fr-FR" sz="32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32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tablissement se sont tenus </a:t>
            </a:r>
            <a:r>
              <a:rPr kumimoji="0" lang="fr-FR" altLang="fr-FR" sz="32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à</a:t>
            </a:r>
            <a:r>
              <a:rPr kumimoji="0" lang="fr-FR" altLang="fr-FR" sz="32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 la Sorbonne</a:t>
            </a:r>
            <a:r>
              <a:rPr kumimoji="0" lang="fr-FR" altLang="fr-FR" sz="32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 </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6"/>
          <p:cNvSpPr>
            <a:spLocks noChangeArrowheads="1"/>
          </p:cNvSpPr>
          <p:nvPr/>
        </p:nvSpPr>
        <p:spPr bwMode="auto">
          <a:xfrm>
            <a:off x="10244223" y="8025215"/>
            <a:ext cx="4923826"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Plus de 60 ateliers et 25 stands ouverts </a:t>
            </a:r>
            <a:r>
              <a:rPr kumimoji="0" lang="fr-FR" altLang="fr-FR" sz="32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à</a:t>
            </a:r>
            <a:r>
              <a:rPr kumimoji="0" lang="fr-FR" altLang="fr-FR" sz="32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 tous. </a:t>
            </a:r>
            <a:endParaRPr kumimoji="0" lang="fr-FR" altLang="fr-FR" sz="3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3200" b="1" i="1" dirty="0">
                <a:latin typeface="Leelawadee UI" panose="020B0502040204020203" pitchFamily="34" charset="-34"/>
                <a:ea typeface="Times New Roman" panose="02020603050405020304" pitchFamily="18" charset="0"/>
                <a:cs typeface="Leelawadee UI" panose="020B0502040204020203" pitchFamily="34" charset="-34"/>
              </a:rPr>
              <a:t>e</a:t>
            </a:r>
            <a:r>
              <a:rPr kumimoji="0" lang="fr-FR" altLang="fr-FR" sz="3200" b="1" i="1"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hs</a:t>
            </a:r>
            <a:r>
              <a:rPr kumimoji="0" lang="fr-FR" altLang="fr-FR" sz="32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 a anim</a:t>
            </a:r>
            <a:r>
              <a:rPr kumimoji="0" lang="fr-FR" altLang="fr-FR" sz="32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32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 2 ateliers </a:t>
            </a:r>
            <a:endParaRPr kumimoji="0" lang="fr-FR" altLang="fr-FR" sz="3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13" name="Rectangle 4"/>
          <p:cNvSpPr>
            <a:spLocks noChangeArrowheads="1"/>
          </p:cNvSpPr>
          <p:nvPr/>
        </p:nvSpPr>
        <p:spPr bwMode="auto">
          <a:xfrm>
            <a:off x="182600" y="5237393"/>
            <a:ext cx="1063414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Partager son exp</a:t>
            </a:r>
            <a:r>
              <a:rPr kumimoji="0" lang="fr-FR" altLang="fr-FR" sz="28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8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rience et son point de vue c</a:t>
            </a:r>
            <a:r>
              <a:rPr kumimoji="0" lang="fr-FR" altLang="fr-FR" sz="28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a:t>
            </a:r>
            <a:r>
              <a:rPr kumimoji="0" lang="fr-FR" altLang="fr-FR" sz="28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est essentiel, mais le faire devant de nombreux spectateurs, </a:t>
            </a:r>
            <a:r>
              <a:rPr kumimoji="0" lang="fr-FR" altLang="fr-FR" sz="28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ç</a:t>
            </a:r>
            <a:r>
              <a:rPr kumimoji="0" lang="fr-FR" altLang="fr-FR" sz="28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a demande pr</a:t>
            </a:r>
            <a:r>
              <a:rPr kumimoji="0" lang="fr-FR" altLang="fr-FR" sz="28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8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paration et courage. </a:t>
            </a:r>
            <a:endParaRPr kumimoji="0" lang="fr-FR" altLang="fr-FR" sz="3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1"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Congr</a:t>
            </a:r>
            <a:r>
              <a:rPr kumimoji="0" lang="fr-FR" altLang="fr-FR" sz="28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è</a:t>
            </a:r>
            <a:r>
              <a:rPr kumimoji="0" lang="fr-FR" altLang="fr-FR" sz="2800" b="1"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s </a:t>
            </a:r>
            <a:r>
              <a:rPr kumimoji="0" lang="fr-FR" altLang="fr-FR" sz="2800" b="1" i="0" u="none" strike="noStrike" cap="none" normalizeH="0" baseline="0" dirty="0" err="1"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R</a:t>
            </a:r>
            <a:r>
              <a:rPr kumimoji="0" lang="fr-FR" altLang="fr-FR" sz="2800" b="1" i="0" u="none" strike="noStrike" cap="none" normalizeH="0" baseline="0" dirty="0" err="1"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800" b="1" i="0" u="none" strike="noStrike" cap="none" normalizeH="0" baseline="0" dirty="0" err="1"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h@b</a:t>
            </a:r>
            <a:r>
              <a:rPr kumimoji="0" lang="fr-FR" altLang="fr-FR" sz="2800" b="1"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 - Sant</a:t>
            </a:r>
            <a:r>
              <a:rPr kumimoji="0" lang="fr-FR" altLang="fr-FR" sz="28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800" b="1"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 mentale </a:t>
            </a:r>
            <a:r>
              <a:rPr kumimoji="0" lang="fr-FR" altLang="fr-FR" sz="28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à</a:t>
            </a:r>
            <a:r>
              <a:rPr kumimoji="0" lang="fr-FR" altLang="fr-FR" sz="2800" b="1"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 Marseille </a:t>
            </a:r>
            <a:r>
              <a:rPr kumimoji="0" lang="fr-FR" altLang="fr-FR" sz="28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a:t>
            </a:r>
            <a:r>
              <a:rPr kumimoji="0" lang="fr-FR" altLang="fr-FR" sz="2800" b="1"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 6 et 7 juin</a:t>
            </a:r>
            <a:endParaRPr kumimoji="0" lang="fr-FR" altLang="fr-FR" sz="3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1727657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499549" y="2018111"/>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1143328"/>
            <a:ext cx="11125200" cy="717569"/>
          </a:xfrm>
          <a:prstGeom prst="rect">
            <a:avLst/>
          </a:prstGeom>
        </p:spPr>
        <p:txBody>
          <a:bodyPr wrap="square" lIns="0" tIns="0" rIns="0" bIns="0" rtlCol="0" anchor="t">
            <a:spAutoFit/>
          </a:bodyPr>
          <a:lstStyle/>
          <a:p>
            <a:pPr algn="l">
              <a:lnSpc>
                <a:spcPts val="5549"/>
              </a:lnSpc>
            </a:pPr>
            <a:r>
              <a:rPr lang="en-US" sz="5605" spc="112" dirty="0" err="1" smtClean="0">
                <a:solidFill>
                  <a:schemeClr val="accent6">
                    <a:lumMod val="75000"/>
                  </a:schemeClr>
                </a:solidFill>
                <a:latin typeface="Anton"/>
                <a:ea typeface="Anton"/>
                <a:cs typeface="Anton"/>
                <a:sym typeface="Anton"/>
              </a:rPr>
              <a:t>Communiquer</a:t>
            </a:r>
            <a:endParaRPr lang="en-US" sz="5605" spc="112" dirty="0">
              <a:solidFill>
                <a:srgbClr val="213A63"/>
              </a:solidFill>
              <a:latin typeface="Anton"/>
              <a:ea typeface="Anton"/>
              <a:cs typeface="Anton"/>
              <a:sym typeface="Anton"/>
            </a:endParaRPr>
          </a:p>
        </p:txBody>
      </p:sp>
      <p:sp>
        <p:nvSpPr>
          <p:cNvPr id="4" name="Rectangle 3"/>
          <p:cNvSpPr/>
          <p:nvPr/>
        </p:nvSpPr>
        <p:spPr>
          <a:xfrm>
            <a:off x="33867" y="2176513"/>
            <a:ext cx="13182600" cy="1176284"/>
          </a:xfrm>
          <a:prstGeom prst="rect">
            <a:avLst/>
          </a:prstGeom>
        </p:spPr>
        <p:txBody>
          <a:bodyPr wrap="square">
            <a:spAutoFit/>
          </a:bodyPr>
          <a:lstStyle/>
          <a:p>
            <a:pPr marL="457200" algn="just">
              <a:lnSpc>
                <a:spcPct val="115000"/>
              </a:lnSpc>
              <a:spcBef>
                <a:spcPts val="500"/>
              </a:spcBef>
              <a:spcAft>
                <a:spcPts val="1000"/>
              </a:spcAft>
            </a:pPr>
            <a:r>
              <a:rPr lang="fr-FR" sz="3200" b="1" i="1" dirty="0">
                <a:latin typeface="Leelawadee UI" panose="020B0502040204020203" pitchFamily="34" charset="-34"/>
                <a:ea typeface="Times New Roman" panose="02020603050405020304" pitchFamily="18" charset="0"/>
                <a:cs typeface="Leelawadee UI" panose="020B0502040204020203" pitchFamily="34" charset="-34"/>
              </a:rPr>
              <a:t>ehs</a:t>
            </a:r>
            <a:r>
              <a:rPr lang="fr-FR" sz="3200" dirty="0">
                <a:latin typeface="Leelawadee UI" panose="020B0502040204020203" pitchFamily="34" charset="-34"/>
                <a:ea typeface="Times New Roman" panose="02020603050405020304" pitchFamily="18" charset="0"/>
                <a:cs typeface="Leelawadee UI" panose="020B0502040204020203" pitchFamily="34" charset="-34"/>
              </a:rPr>
              <a:t> modernise son image, valorise les actions qu’elle conduit et soutient les évènements des structures. </a:t>
            </a:r>
            <a:endParaRPr lang="fr-FR" sz="3200" dirty="0" smtClean="0">
              <a:latin typeface="Leelawadee UI" panose="020B0502040204020203" pitchFamily="34" charset="-34"/>
              <a:ea typeface="Times New Roman" panose="02020603050405020304" pitchFamily="18" charset="0"/>
              <a:cs typeface="Leelawadee UI" panose="020B0502040204020203" pitchFamily="34" charset="-34"/>
            </a:endParaRPr>
          </a:p>
        </p:txBody>
      </p:sp>
      <p:pic>
        <p:nvPicPr>
          <p:cNvPr id="9" name="Image 8"/>
          <p:cNvPicPr>
            <a:picLocks noChangeAspect="1"/>
          </p:cNvPicPr>
          <p:nvPr/>
        </p:nvPicPr>
        <p:blipFill rotWithShape="1">
          <a:blip r:embed="rId2"/>
          <a:srcRect b="9593"/>
          <a:stretch/>
        </p:blipFill>
        <p:spPr>
          <a:xfrm>
            <a:off x="12268200" y="3835944"/>
            <a:ext cx="5720348" cy="4308989"/>
          </a:xfrm>
          <a:prstGeom prst="rect">
            <a:avLst/>
          </a:prstGeom>
        </p:spPr>
      </p:pic>
      <p:pic>
        <p:nvPicPr>
          <p:cNvPr id="1026" name="Picture 2" descr="Contacter LINKEDIN – Comment-contacter : annuaire en lig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1729" y="7927802"/>
            <a:ext cx="3258338" cy="203646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rotWithShape="1">
          <a:blip r:embed="rId4" cstate="print">
            <a:extLst>
              <a:ext uri="{28A0092B-C50C-407E-A947-70E740481C1C}">
                <a14:useLocalDpi xmlns:a14="http://schemas.microsoft.com/office/drawing/2010/main" val="0"/>
              </a:ext>
            </a:extLst>
          </a:blip>
          <a:srcRect t="30666" b="26667"/>
          <a:stretch/>
        </p:blipFill>
        <p:spPr>
          <a:xfrm>
            <a:off x="3111096" y="8189139"/>
            <a:ext cx="3547938" cy="1513787"/>
          </a:xfrm>
          <a:prstGeom prst="rect">
            <a:avLst/>
          </a:prstGeom>
        </p:spPr>
      </p:pic>
      <p:sp>
        <p:nvSpPr>
          <p:cNvPr id="15" name="Rectangle 6"/>
          <p:cNvSpPr>
            <a:spLocks noChangeArrowheads="1"/>
          </p:cNvSpPr>
          <p:nvPr/>
        </p:nvSpPr>
        <p:spPr bwMode="auto">
          <a:xfrm>
            <a:off x="406400" y="4071847"/>
            <a:ext cx="9201185"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fr-FR" altLang="fr-FR" sz="280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Développement et mise en ligne du nouveau site internet ehs</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endParaRPr lang="fr-FR" altLang="fr-FR" sz="2800" dirty="0" smtClean="0">
              <a:latin typeface="Leelawadee UI" panose="020B0502040204020203" pitchFamily="34" charset="-34"/>
              <a:cs typeface="Leelawadee UI" panose="020B0502040204020203" pitchFamily="34" charset="-34"/>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fr-FR" altLang="fr-FR" sz="2800" dirty="0" smtClean="0">
                <a:latin typeface="Leelawadee UI" panose="020B0502040204020203" pitchFamily="34" charset="-34"/>
                <a:cs typeface="Leelawadee UI" panose="020B0502040204020203" pitchFamily="34" charset="-34"/>
              </a:rPr>
              <a:t>Développement et mise en ligne d’une plateforme de recrutement pour ehs : Welcome to the jungle</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endParaRPr lang="fr-FR" altLang="fr-FR" sz="2800" dirty="0">
              <a:latin typeface="Leelawadee UI" panose="020B0502040204020203" pitchFamily="34" charset="-34"/>
              <a:cs typeface="Leelawadee UI" panose="020B0502040204020203" pitchFamily="34" charset="-34"/>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fr-FR" altLang="fr-FR" sz="2800" dirty="0" smtClean="0">
                <a:latin typeface="Leelawadee UI" panose="020B0502040204020203" pitchFamily="34" charset="-34"/>
                <a:cs typeface="Leelawadee UI" panose="020B0502040204020203" pitchFamily="34" charset="-34"/>
              </a:rPr>
              <a:t>Administration régulière de la page LinkedIn d’ehs</a:t>
            </a:r>
            <a:endParaRPr lang="fr-FR" altLang="fr-FR" sz="2800" dirty="0">
              <a:latin typeface="Leelawadee UI" panose="020B0502040204020203" pitchFamily="34" charset="-34"/>
              <a:cs typeface="Leelawadee UI" panose="020B0502040204020203" pitchFamily="34" charset="-34"/>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7617774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499549" y="2018111"/>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1143328"/>
            <a:ext cx="11125200" cy="717569"/>
          </a:xfrm>
          <a:prstGeom prst="rect">
            <a:avLst/>
          </a:prstGeom>
        </p:spPr>
        <p:txBody>
          <a:bodyPr wrap="square" lIns="0" tIns="0" rIns="0" bIns="0" rtlCol="0" anchor="t">
            <a:spAutoFit/>
          </a:bodyPr>
          <a:lstStyle/>
          <a:p>
            <a:pPr algn="l">
              <a:lnSpc>
                <a:spcPts val="5549"/>
              </a:lnSpc>
            </a:pPr>
            <a:r>
              <a:rPr lang="en-US" sz="5605" spc="112" dirty="0" smtClean="0">
                <a:solidFill>
                  <a:schemeClr val="accent6">
                    <a:lumMod val="75000"/>
                  </a:schemeClr>
                </a:solidFill>
                <a:latin typeface="Anton"/>
                <a:ea typeface="Anton"/>
                <a:cs typeface="Anton"/>
                <a:sym typeface="Anton"/>
              </a:rPr>
              <a:t>Proposer – </a:t>
            </a:r>
            <a:r>
              <a:rPr lang="en-US" sz="4400" spc="112" dirty="0" smtClean="0">
                <a:solidFill>
                  <a:schemeClr val="accent6">
                    <a:lumMod val="75000"/>
                  </a:schemeClr>
                </a:solidFill>
                <a:latin typeface="Anton"/>
                <a:ea typeface="Anton"/>
                <a:cs typeface="Anton"/>
                <a:sym typeface="Anton"/>
              </a:rPr>
              <a:t>des </a:t>
            </a:r>
            <a:r>
              <a:rPr lang="en-US" sz="4400" spc="112" dirty="0" err="1" smtClean="0">
                <a:solidFill>
                  <a:schemeClr val="accent6">
                    <a:lumMod val="75000"/>
                  </a:schemeClr>
                </a:solidFill>
                <a:latin typeface="Anton"/>
                <a:ea typeface="Anton"/>
                <a:cs typeface="Anton"/>
                <a:sym typeface="Anton"/>
              </a:rPr>
              <a:t>projets</a:t>
            </a:r>
            <a:r>
              <a:rPr lang="en-US" sz="4400" spc="112" dirty="0" smtClean="0">
                <a:solidFill>
                  <a:schemeClr val="accent6">
                    <a:lumMod val="75000"/>
                  </a:schemeClr>
                </a:solidFill>
                <a:latin typeface="Anton"/>
                <a:ea typeface="Anton"/>
                <a:cs typeface="Anton"/>
                <a:sym typeface="Anton"/>
              </a:rPr>
              <a:t> pour le CPOM</a:t>
            </a:r>
            <a:endParaRPr lang="en-US" sz="5605" spc="112" dirty="0">
              <a:solidFill>
                <a:srgbClr val="213A63"/>
              </a:solidFill>
              <a:latin typeface="Anton"/>
              <a:ea typeface="Anton"/>
              <a:cs typeface="Anton"/>
              <a:sym typeface="Anton"/>
            </a:endParaRPr>
          </a:p>
        </p:txBody>
      </p:sp>
      <p:sp>
        <p:nvSpPr>
          <p:cNvPr id="8" name="Rectangle 6"/>
          <p:cNvSpPr>
            <a:spLocks noChangeArrowheads="1"/>
          </p:cNvSpPr>
          <p:nvPr/>
        </p:nvSpPr>
        <p:spPr bwMode="auto">
          <a:xfrm>
            <a:off x="5312825" y="3225799"/>
            <a:ext cx="12573000" cy="729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sz="2800" b="1" dirty="0" smtClean="0">
                <a:latin typeface="Leelawadee UI" panose="020B0502040204020203" pitchFamily="34" charset="-34"/>
                <a:ea typeface="Times New Roman" panose="02020603050405020304" pitchFamily="18" charset="0"/>
                <a:cs typeface="Leelawadee UI" panose="020B0502040204020203" pitchFamily="34" charset="-34"/>
              </a:rPr>
              <a:t>Décembre 23 – Janvier 24 : </a:t>
            </a:r>
            <a:r>
              <a:rPr lang="fr-FR" altLang="fr-FR" sz="2800" dirty="0" smtClean="0">
                <a:latin typeface="Leelawadee UI" panose="020B0502040204020203" pitchFamily="34" charset="-34"/>
                <a:ea typeface="Times New Roman" panose="02020603050405020304" pitchFamily="18" charset="0"/>
                <a:cs typeface="Leelawadee UI" panose="020B0502040204020203" pitchFamily="34" charset="-34"/>
              </a:rPr>
              <a:t>Ateliers de contribution aves les équipes et personnes concernées</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800" b="1" dirty="0" smtClean="0">
              <a:latin typeface="Leelawadee UI" panose="020B0502040204020203" pitchFamily="34" charset="-34"/>
              <a:ea typeface="Times New Roman" panose="02020603050405020304" pitchFamily="18" charset="0"/>
              <a:cs typeface="Leelawadee UI" panose="020B0502040204020203" pitchFamily="34" charset="-34"/>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2800" b="1" dirty="0" smtClean="0">
                <a:latin typeface="Leelawadee UI" panose="020B0502040204020203" pitchFamily="34" charset="-34"/>
                <a:ea typeface="Times New Roman" panose="02020603050405020304" pitchFamily="18" charset="0"/>
                <a:cs typeface="Leelawadee UI" panose="020B0502040204020203" pitchFamily="34" charset="-34"/>
              </a:rPr>
              <a:t>Janvier à Mars </a:t>
            </a:r>
            <a:r>
              <a:rPr lang="fr-FR" altLang="fr-FR" sz="2800" dirty="0" smtClean="0">
                <a:latin typeface="Leelawadee UI" panose="020B0502040204020203" pitchFamily="34" charset="-34"/>
                <a:ea typeface="Times New Roman" panose="02020603050405020304" pitchFamily="18" charset="0"/>
                <a:cs typeface="Leelawadee UI" panose="020B0502040204020203" pitchFamily="34" charset="-34"/>
              </a:rPr>
              <a:t>: </a:t>
            </a:r>
            <a:r>
              <a:rPr kumimoji="0" lang="fr-FR" altLang="fr-FR" sz="280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Note de perspectives et propositions issue des travaux des ateliers – validation par Bureau et CA du 15 mars 2024</a:t>
            </a:r>
          </a:p>
          <a:p>
            <a:pPr marL="0" marR="0" lvl="0" indent="0" algn="l" defTabSz="914400" rtl="0" eaLnBrk="0" fontAlgn="base" latinLnBrk="0" hangingPunct="0">
              <a:lnSpc>
                <a:spcPct val="100000"/>
              </a:lnSpc>
              <a:spcBef>
                <a:spcPct val="0"/>
              </a:spcBef>
              <a:spcAft>
                <a:spcPct val="0"/>
              </a:spcAft>
              <a:buClrTx/>
              <a:buSzTx/>
              <a:buFontTx/>
              <a:buNone/>
              <a:tabLst/>
            </a:pPr>
            <a:endParaRPr lang="fr-FR" sz="2800" dirty="0">
              <a:latin typeface="Leelawadee UI" panose="020B0502040204020203" pitchFamily="34" charset="-34"/>
              <a:ea typeface="Times New Roman" panose="02020603050405020304" pitchFamily="18" charset="0"/>
              <a:cs typeface="Leelawadee UI" panose="020B0502040204020203" pitchFamily="34" charset="-34"/>
            </a:endParaRPr>
          </a:p>
          <a:p>
            <a:pPr marL="0" marR="0" lvl="0" indent="0" algn="l" defTabSz="914400" rtl="0" eaLnBrk="0" fontAlgn="base" latinLnBrk="0" hangingPunct="0">
              <a:lnSpc>
                <a:spcPct val="100000"/>
              </a:lnSpc>
              <a:spcBef>
                <a:spcPct val="0"/>
              </a:spcBef>
              <a:spcAft>
                <a:spcPct val="0"/>
              </a:spcAft>
              <a:buClrTx/>
              <a:buSzTx/>
              <a:buFontTx/>
              <a:buNone/>
              <a:tabLst/>
            </a:pPr>
            <a:r>
              <a:rPr lang="fr-FR" sz="2800" b="1" dirty="0" smtClean="0">
                <a:latin typeface="Leelawadee UI" panose="020B0502040204020203" pitchFamily="34" charset="-34"/>
                <a:ea typeface="Times New Roman" panose="02020603050405020304" pitchFamily="18" charset="0"/>
                <a:cs typeface="Leelawadee UI" panose="020B0502040204020203" pitchFamily="34" charset="-34"/>
              </a:rPr>
              <a:t>Avril</a:t>
            </a:r>
            <a:r>
              <a:rPr lang="fr-FR" sz="2800" dirty="0" smtClean="0">
                <a:latin typeface="Leelawadee UI" panose="020B0502040204020203" pitchFamily="34" charset="-34"/>
                <a:ea typeface="Times New Roman" panose="02020603050405020304" pitchFamily="18" charset="0"/>
                <a:cs typeface="Leelawadee UI" panose="020B0502040204020203" pitchFamily="34" charset="-34"/>
              </a:rPr>
              <a:t> : </a:t>
            </a:r>
            <a:r>
              <a:rPr lang="fr-FR" sz="2800" dirty="0" err="1" smtClean="0">
                <a:latin typeface="Leelawadee UI" panose="020B0502040204020203" pitchFamily="34" charset="-34"/>
                <a:ea typeface="Times New Roman" panose="02020603050405020304" pitchFamily="18" charset="0"/>
                <a:cs typeface="Leelawadee UI" panose="020B0502040204020203" pitchFamily="34" charset="-34"/>
              </a:rPr>
              <a:t>Auto-diagnostic</a:t>
            </a:r>
            <a:r>
              <a:rPr lang="fr-FR" sz="2800" dirty="0" smtClean="0">
                <a:latin typeface="Leelawadee UI" panose="020B0502040204020203" pitchFamily="34" charset="-34"/>
                <a:ea typeface="Times New Roman" panose="02020603050405020304" pitchFamily="18" charset="0"/>
                <a:cs typeface="Leelawadee UI" panose="020B0502040204020203" pitchFamily="34" charset="-34"/>
              </a:rPr>
              <a:t> et dossier de renouvellement de l’agrément des frais de siège</a:t>
            </a:r>
          </a:p>
          <a:p>
            <a:pPr marL="0" marR="0" lvl="0" indent="0" algn="l" defTabSz="914400" rtl="0" eaLnBrk="0" fontAlgn="base" latinLnBrk="0" hangingPunct="0">
              <a:lnSpc>
                <a:spcPct val="100000"/>
              </a:lnSpc>
              <a:spcBef>
                <a:spcPct val="0"/>
              </a:spcBef>
              <a:spcAft>
                <a:spcPct val="0"/>
              </a:spcAft>
              <a:buClrTx/>
              <a:buSzTx/>
              <a:buFontTx/>
              <a:buNone/>
              <a:tabLst/>
            </a:pPr>
            <a:endParaRPr lang="fr-FR" sz="2800" dirty="0">
              <a:latin typeface="Leelawadee UI" panose="020B0502040204020203" pitchFamily="34" charset="-34"/>
              <a:ea typeface="Times New Roman" panose="02020603050405020304" pitchFamily="18" charset="0"/>
              <a:cs typeface="Leelawadee UI" panose="020B0502040204020203" pitchFamily="34" charset="-34"/>
            </a:endParaRPr>
          </a:p>
          <a:p>
            <a:pPr marL="0" marR="0" lvl="0" indent="0" algn="l" defTabSz="914400" rtl="0" eaLnBrk="0" fontAlgn="base" latinLnBrk="0" hangingPunct="0">
              <a:lnSpc>
                <a:spcPct val="100000"/>
              </a:lnSpc>
              <a:spcBef>
                <a:spcPct val="0"/>
              </a:spcBef>
              <a:spcAft>
                <a:spcPct val="0"/>
              </a:spcAft>
              <a:buClrTx/>
              <a:buSzTx/>
              <a:buFontTx/>
              <a:buNone/>
              <a:tabLst/>
            </a:pPr>
            <a:r>
              <a:rPr lang="fr-FR" sz="2800" b="1" dirty="0" smtClean="0">
                <a:latin typeface="Leelawadee UI" panose="020B0502040204020203" pitchFamily="34" charset="-34"/>
                <a:ea typeface="Times New Roman" panose="02020603050405020304" pitchFamily="18" charset="0"/>
                <a:cs typeface="Leelawadee UI" panose="020B0502040204020203" pitchFamily="34" charset="-34"/>
              </a:rPr>
              <a:t>Juin et octobre </a:t>
            </a:r>
            <a:r>
              <a:rPr lang="fr-FR" sz="2800" dirty="0" smtClean="0">
                <a:latin typeface="Leelawadee UI" panose="020B0502040204020203" pitchFamily="34" charset="-34"/>
                <a:ea typeface="Times New Roman" panose="02020603050405020304" pitchFamily="18" charset="0"/>
                <a:cs typeface="Leelawadee UI" panose="020B0502040204020203" pitchFamily="34" charset="-34"/>
              </a:rPr>
              <a:t>: Copil CPOM avec ARS et CD92</a:t>
            </a:r>
          </a:p>
          <a:p>
            <a:pPr marL="0" marR="0" lvl="0" indent="0" algn="l" defTabSz="914400" rtl="0" eaLnBrk="0" fontAlgn="base" latinLnBrk="0" hangingPunct="0">
              <a:lnSpc>
                <a:spcPct val="100000"/>
              </a:lnSpc>
              <a:spcBef>
                <a:spcPct val="0"/>
              </a:spcBef>
              <a:spcAft>
                <a:spcPct val="0"/>
              </a:spcAft>
              <a:buClrTx/>
              <a:buSzTx/>
              <a:buFontTx/>
              <a:buNone/>
              <a:tabLst/>
            </a:pPr>
            <a:endParaRPr lang="fr-FR" sz="2800" dirty="0">
              <a:latin typeface="Leelawadee UI" panose="020B0502040204020203" pitchFamily="34" charset="-34"/>
              <a:ea typeface="Times New Roman" panose="02020603050405020304" pitchFamily="18" charset="0"/>
              <a:cs typeface="Leelawadee UI" panose="020B0502040204020203" pitchFamily="34" charset="-34"/>
            </a:endParaRPr>
          </a:p>
          <a:p>
            <a:pPr marL="0" marR="0" lvl="0" indent="0" algn="l" defTabSz="914400" rtl="0" eaLnBrk="0" fontAlgn="base" latinLnBrk="0" hangingPunct="0">
              <a:lnSpc>
                <a:spcPct val="100000"/>
              </a:lnSpc>
              <a:spcBef>
                <a:spcPct val="0"/>
              </a:spcBef>
              <a:spcAft>
                <a:spcPct val="0"/>
              </a:spcAft>
              <a:buClrTx/>
              <a:buSzTx/>
              <a:buFontTx/>
              <a:buNone/>
              <a:tabLst/>
            </a:pPr>
            <a:r>
              <a:rPr lang="fr-FR" sz="2800" b="1" dirty="0" smtClean="0">
                <a:latin typeface="Leelawadee UI" panose="020B0502040204020203" pitchFamily="34" charset="-34"/>
                <a:ea typeface="Times New Roman" panose="02020603050405020304" pitchFamily="18" charset="0"/>
                <a:cs typeface="Leelawadee UI" panose="020B0502040204020203" pitchFamily="34" charset="-34"/>
              </a:rPr>
              <a:t>Novembre</a:t>
            </a:r>
            <a:r>
              <a:rPr lang="fr-FR" sz="2800" dirty="0" smtClean="0">
                <a:latin typeface="Leelawadee UI" panose="020B0502040204020203" pitchFamily="34" charset="-34"/>
                <a:ea typeface="Times New Roman" panose="02020603050405020304" pitchFamily="18" charset="0"/>
                <a:cs typeface="Leelawadee UI" panose="020B0502040204020203" pitchFamily="34" charset="-34"/>
              </a:rPr>
              <a:t> : proposition du contrat retenant tous les projets présentés par ehs</a:t>
            </a:r>
          </a:p>
          <a:p>
            <a:pPr marL="0" marR="0" lvl="0" indent="0" algn="l" defTabSz="914400" rtl="0" eaLnBrk="0" fontAlgn="base" latinLnBrk="0" hangingPunct="0">
              <a:lnSpc>
                <a:spcPct val="100000"/>
              </a:lnSpc>
              <a:spcBef>
                <a:spcPct val="0"/>
              </a:spcBef>
              <a:spcAft>
                <a:spcPct val="0"/>
              </a:spcAft>
              <a:buClrTx/>
              <a:buSzTx/>
              <a:buFontTx/>
              <a:buNone/>
              <a:tabLst/>
            </a:pPr>
            <a:endParaRPr lang="fr-FR" sz="2800" dirty="0" smtClean="0">
              <a:latin typeface="Leelawadee UI" panose="020B0502040204020203" pitchFamily="34" charset="-34"/>
              <a:ea typeface="Times New Roman" panose="02020603050405020304" pitchFamily="18" charset="0"/>
              <a:cs typeface="Leelawadee UI" panose="020B0502040204020203" pitchFamily="34" charset="-34"/>
            </a:endParaRPr>
          </a:p>
          <a:p>
            <a:pPr marL="0" marR="0" lvl="0" indent="0" algn="l" defTabSz="914400" rtl="0" eaLnBrk="0" fontAlgn="base" latinLnBrk="0" hangingPunct="0">
              <a:lnSpc>
                <a:spcPct val="100000"/>
              </a:lnSpc>
              <a:spcBef>
                <a:spcPct val="0"/>
              </a:spcBef>
              <a:spcAft>
                <a:spcPct val="0"/>
              </a:spcAft>
              <a:buClrTx/>
              <a:buSzTx/>
              <a:buFontTx/>
              <a:buNone/>
              <a:tabLst/>
            </a:pPr>
            <a:r>
              <a:rPr lang="fr-FR" sz="2800" b="1" dirty="0" smtClean="0">
                <a:latin typeface="Leelawadee UI" panose="020B0502040204020203" pitchFamily="34" charset="-34"/>
                <a:ea typeface="Times New Roman" panose="02020603050405020304" pitchFamily="18" charset="0"/>
                <a:cs typeface="Leelawadee UI" panose="020B0502040204020203" pitchFamily="34" charset="-34"/>
              </a:rPr>
              <a:t>13 décembre </a:t>
            </a:r>
            <a:r>
              <a:rPr lang="fr-FR" sz="2800" dirty="0" smtClean="0">
                <a:latin typeface="Leelawadee UI" panose="020B0502040204020203" pitchFamily="34" charset="-34"/>
                <a:ea typeface="Times New Roman" panose="02020603050405020304" pitchFamily="18" charset="0"/>
                <a:cs typeface="Leelawadee UI" panose="020B0502040204020203" pitchFamily="34" charset="-34"/>
              </a:rPr>
              <a:t>: Conseil d’administration pour validation du nouveau CPOM</a:t>
            </a:r>
            <a:endParaRPr lang="fr-FR" sz="2800" dirty="0">
              <a:latin typeface="Leelawadee UI" panose="020B0502040204020203" pitchFamily="34" charset="-34"/>
              <a:ea typeface="Times New Roman" panose="02020603050405020304" pitchFamily="18" charset="0"/>
              <a:cs typeface="Leelawadee UI" panose="020B0502040204020203" pitchFamily="34" charset="-34"/>
            </a:endParaRPr>
          </a:p>
          <a:p>
            <a:r>
              <a:rPr lang="fr-FR" sz="2800" dirty="0"/>
              <a:t> </a:t>
            </a:r>
          </a:p>
          <a:p>
            <a:pPr eaLnBrk="0" fontAlgn="base" hangingPunct="0">
              <a:spcBef>
                <a:spcPct val="0"/>
              </a:spcBef>
              <a:spcAft>
                <a:spcPct val="0"/>
              </a:spcAft>
            </a:pPr>
            <a:r>
              <a:rPr lang="fr-FR" altLang="fr-FR" sz="2800" b="1" dirty="0">
                <a:latin typeface="Leelawadee UI" panose="020B0502040204020203" pitchFamily="34" charset="-34"/>
                <a:ea typeface="Times New Roman" panose="02020603050405020304" pitchFamily="18" charset="0"/>
                <a:cs typeface="Leelawadee UI" panose="020B0502040204020203" pitchFamily="34" charset="-34"/>
              </a:rPr>
              <a:t>Fin décembre </a:t>
            </a:r>
            <a:r>
              <a:rPr lang="fr-FR" altLang="fr-FR" sz="2800" dirty="0">
                <a:latin typeface="Leelawadee UI" panose="020B0502040204020203" pitchFamily="34" charset="-34"/>
                <a:ea typeface="Times New Roman" panose="02020603050405020304" pitchFamily="18" charset="0"/>
                <a:cs typeface="Leelawadee UI" panose="020B0502040204020203" pitchFamily="34" charset="-34"/>
              </a:rPr>
              <a:t>: signature du CPOM 2025-2029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000" i="0" u="none" strike="noStrike" cap="none" normalizeH="0" baseline="0" dirty="0" smtClean="0">
              <a:ln>
                <a:noFill/>
              </a:ln>
              <a:solidFill>
                <a:schemeClr val="tx1"/>
              </a:solidFill>
              <a:effectLst/>
              <a:latin typeface="Arial" panose="020B0604020202020204" pitchFamily="34" charset="0"/>
            </a:endParaRPr>
          </a:p>
        </p:txBody>
      </p:sp>
      <p:pic>
        <p:nvPicPr>
          <p:cNvPr id="3" name="Image 2"/>
          <p:cNvPicPr>
            <a:picLocks noChangeAspect="1"/>
          </p:cNvPicPr>
          <p:nvPr/>
        </p:nvPicPr>
        <p:blipFill rotWithShape="1">
          <a:blip r:embed="rId2"/>
          <a:srcRect l="5230" t="6447" r="5230" b="1135"/>
          <a:stretch/>
        </p:blipFill>
        <p:spPr>
          <a:xfrm rot="21235596">
            <a:off x="325360" y="3453490"/>
            <a:ext cx="4402667" cy="6383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600143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499549" y="2018111"/>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1143328"/>
            <a:ext cx="11125200" cy="717569"/>
          </a:xfrm>
          <a:prstGeom prst="rect">
            <a:avLst/>
          </a:prstGeom>
        </p:spPr>
        <p:txBody>
          <a:bodyPr wrap="square" lIns="0" tIns="0" rIns="0" bIns="0" rtlCol="0" anchor="t">
            <a:spAutoFit/>
          </a:bodyPr>
          <a:lstStyle/>
          <a:p>
            <a:pPr algn="l">
              <a:lnSpc>
                <a:spcPts val="5549"/>
              </a:lnSpc>
            </a:pPr>
            <a:r>
              <a:rPr lang="en-US" sz="5605" spc="112" dirty="0" smtClean="0">
                <a:solidFill>
                  <a:schemeClr val="accent6">
                    <a:lumMod val="75000"/>
                  </a:schemeClr>
                </a:solidFill>
                <a:latin typeface="Anton"/>
                <a:ea typeface="Anton"/>
                <a:cs typeface="Anton"/>
                <a:sym typeface="Anton"/>
              </a:rPr>
              <a:t>Proposer – </a:t>
            </a:r>
            <a:r>
              <a:rPr lang="en-US" sz="4400" spc="112" dirty="0" smtClean="0">
                <a:solidFill>
                  <a:schemeClr val="accent6">
                    <a:lumMod val="75000"/>
                  </a:schemeClr>
                </a:solidFill>
                <a:latin typeface="Anton"/>
                <a:ea typeface="Anton"/>
                <a:cs typeface="Anton"/>
                <a:sym typeface="Anton"/>
              </a:rPr>
              <a:t>des </a:t>
            </a:r>
            <a:r>
              <a:rPr lang="en-US" sz="4400" spc="112" dirty="0" err="1" smtClean="0">
                <a:solidFill>
                  <a:schemeClr val="accent6">
                    <a:lumMod val="75000"/>
                  </a:schemeClr>
                </a:solidFill>
                <a:latin typeface="Anton"/>
                <a:ea typeface="Anton"/>
                <a:cs typeface="Anton"/>
                <a:sym typeface="Anton"/>
              </a:rPr>
              <a:t>projets</a:t>
            </a:r>
            <a:r>
              <a:rPr lang="en-US" sz="4400" spc="112" dirty="0" smtClean="0">
                <a:solidFill>
                  <a:schemeClr val="accent6">
                    <a:lumMod val="75000"/>
                  </a:schemeClr>
                </a:solidFill>
                <a:latin typeface="Anton"/>
                <a:ea typeface="Anton"/>
                <a:cs typeface="Anton"/>
                <a:sym typeface="Anton"/>
              </a:rPr>
              <a:t> pour le CPOM</a:t>
            </a:r>
            <a:endParaRPr lang="en-US" sz="5605" spc="112" dirty="0">
              <a:solidFill>
                <a:srgbClr val="213A63"/>
              </a:solidFill>
              <a:latin typeface="Anton"/>
              <a:ea typeface="Anton"/>
              <a:cs typeface="Anton"/>
              <a:sym typeface="Anton"/>
            </a:endParaRPr>
          </a:p>
        </p:txBody>
      </p:sp>
      <p:sp>
        <p:nvSpPr>
          <p:cNvPr id="8" name="Rectangle 6"/>
          <p:cNvSpPr>
            <a:spLocks noChangeArrowheads="1"/>
          </p:cNvSpPr>
          <p:nvPr/>
        </p:nvSpPr>
        <p:spPr bwMode="auto">
          <a:xfrm>
            <a:off x="10744200" y="4686300"/>
            <a:ext cx="754380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Contrat pluriannuel</a:t>
            </a:r>
            <a:r>
              <a:rPr kumimoji="0" lang="fr-FR" altLang="fr-FR" sz="2400" i="0" u="none" strike="noStrike" cap="none" normalizeH="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 d’objectifs et de moyens (CPOM) signé avec </a:t>
            </a:r>
            <a:r>
              <a:rPr kumimoji="0" lang="fr-FR" altLang="fr-FR" sz="2400" b="1" i="0" u="none" strike="noStrike" cap="none" normalizeH="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l’ARS et le Conseil départemental 92 pour la période 2025-2029 </a:t>
            </a:r>
            <a:r>
              <a:rPr kumimoji="0" lang="fr-FR" altLang="fr-FR" sz="24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dirty="0" smtClean="0">
              <a:latin typeface="Calibri" panose="020F0502020204030204" pitchFamily="34" charset="0"/>
              <a:cs typeface="Leelawadee UI" panose="020B0502040204020203" pitchFamily="34" charset="-34"/>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2400" b="1" dirty="0">
                <a:latin typeface="Leelawadee UI" panose="020B0502040204020203" pitchFamily="34" charset="-34"/>
                <a:ea typeface="Times New Roman" panose="02020603050405020304" pitchFamily="18" charset="0"/>
                <a:cs typeface="Leelawadee UI" panose="020B0502040204020203" pitchFamily="34" charset="-34"/>
              </a:rPr>
              <a:t>Ateliers de concertation </a:t>
            </a:r>
            <a:r>
              <a:rPr lang="fr-FR" altLang="fr-FR" sz="2400" dirty="0">
                <a:latin typeface="Leelawadee UI" panose="020B0502040204020203" pitchFamily="34" charset="-34"/>
                <a:ea typeface="Times New Roman" panose="02020603050405020304" pitchFamily="18" charset="0"/>
                <a:cs typeface="Leelawadee UI" panose="020B0502040204020203" pitchFamily="34" charset="-34"/>
              </a:rPr>
              <a:t>: </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fr-FR" altLang="fr-FR" sz="2400" b="1" dirty="0">
                <a:latin typeface="Leelawadee UI" panose="020B0502040204020203" pitchFamily="34" charset="-34"/>
                <a:ea typeface="Times New Roman" panose="02020603050405020304" pitchFamily="18" charset="0"/>
                <a:cs typeface="Leelawadee UI" panose="020B0502040204020203" pitchFamily="34" charset="-34"/>
              </a:rPr>
              <a:t>4 thématiques </a:t>
            </a:r>
            <a:r>
              <a:rPr lang="fr-FR" altLang="fr-FR" sz="2400" dirty="0">
                <a:latin typeface="Leelawadee UI" panose="020B0502040204020203" pitchFamily="34" charset="-34"/>
                <a:ea typeface="Times New Roman" panose="02020603050405020304" pitchFamily="18" charset="0"/>
                <a:cs typeface="Leelawadee UI" panose="020B0502040204020203" pitchFamily="34" charset="-34"/>
              </a:rPr>
              <a:t>dont 1 </a:t>
            </a:r>
            <a:r>
              <a:rPr lang="fr-FR" altLang="fr-FR" sz="2400" dirty="0" smtClean="0">
                <a:latin typeface="Leelawadee UI" panose="020B0502040204020203" pitchFamily="34" charset="-34"/>
                <a:ea typeface="Times New Roman" panose="02020603050405020304" pitchFamily="18" charset="0"/>
                <a:cs typeface="Leelawadee UI" panose="020B0502040204020203" pitchFamily="34" charset="-34"/>
              </a:rPr>
              <a:t>thème </a:t>
            </a:r>
            <a:r>
              <a:rPr lang="fr-FR" altLang="fr-FR" sz="2400" dirty="0">
                <a:latin typeface="Leelawadee UI" panose="020B0502040204020203" pitchFamily="34" charset="-34"/>
                <a:ea typeface="Times New Roman" panose="02020603050405020304" pitchFamily="18" charset="0"/>
                <a:cs typeface="Leelawadee UI" panose="020B0502040204020203" pitchFamily="34" charset="-34"/>
              </a:rPr>
              <a:t>libre</a:t>
            </a:r>
          </a:p>
          <a:p>
            <a:pPr marL="457200" indent="-457200" eaLnBrk="0" fontAlgn="base" hangingPunct="0">
              <a:spcBef>
                <a:spcPct val="0"/>
              </a:spcBef>
              <a:spcAft>
                <a:spcPct val="0"/>
              </a:spcAft>
              <a:buFont typeface="Wingdings" panose="05000000000000000000" pitchFamily="2" charset="2"/>
              <a:buChar char="ü"/>
            </a:pPr>
            <a:r>
              <a:rPr lang="fr-FR" sz="2400" b="1" dirty="0">
                <a:latin typeface="Leelawadee UI" panose="020B0502040204020203" pitchFamily="34" charset="-34"/>
                <a:ea typeface="Times New Roman" panose="02020603050405020304" pitchFamily="18" charset="0"/>
                <a:cs typeface="Leelawadee UI" panose="020B0502040204020203" pitchFamily="34" charset="-34"/>
              </a:rPr>
              <a:t>49 participants </a:t>
            </a:r>
            <a:r>
              <a:rPr lang="fr-FR" sz="2400" dirty="0">
                <a:latin typeface="Leelawadee UI" panose="020B0502040204020203" pitchFamily="34" charset="-34"/>
                <a:ea typeface="Times New Roman" panose="02020603050405020304" pitchFamily="18" charset="0"/>
                <a:cs typeface="Leelawadee UI" panose="020B0502040204020203" pitchFamily="34" charset="-34"/>
              </a:rPr>
              <a:t>dont 4 personnes accompagnées, 1 administrateur et 44 salariés, </a:t>
            </a:r>
          </a:p>
          <a:p>
            <a:pPr marL="457200" indent="-457200" eaLnBrk="0" fontAlgn="base" hangingPunct="0">
              <a:spcBef>
                <a:spcPct val="0"/>
              </a:spcBef>
              <a:spcAft>
                <a:spcPct val="0"/>
              </a:spcAft>
              <a:buFont typeface="Wingdings" panose="05000000000000000000" pitchFamily="2" charset="2"/>
              <a:buChar char="ü"/>
            </a:pPr>
            <a:r>
              <a:rPr lang="fr-FR" sz="2400" dirty="0">
                <a:latin typeface="Leelawadee UI" panose="020B0502040204020203" pitchFamily="34" charset="-34"/>
                <a:ea typeface="Times New Roman" panose="02020603050405020304" pitchFamily="18" charset="0"/>
                <a:cs typeface="Leelawadee UI" panose="020B0502040204020203" pitchFamily="34" charset="-34"/>
              </a:rPr>
              <a:t>plus de </a:t>
            </a:r>
            <a:r>
              <a:rPr lang="fr-FR" sz="2400" b="1" dirty="0">
                <a:latin typeface="Leelawadee UI" panose="020B0502040204020203" pitchFamily="34" charset="-34"/>
                <a:ea typeface="Times New Roman" panose="02020603050405020304" pitchFamily="18" charset="0"/>
                <a:cs typeface="Leelawadee UI" panose="020B0502040204020203" pitchFamily="34" charset="-34"/>
              </a:rPr>
              <a:t>20 heures d’échanges </a:t>
            </a:r>
            <a:r>
              <a:rPr lang="fr-FR" sz="2400" dirty="0">
                <a:latin typeface="Leelawadee UI" panose="020B0502040204020203" pitchFamily="34" charset="-34"/>
                <a:ea typeface="Times New Roman" panose="02020603050405020304" pitchFamily="18" charset="0"/>
                <a:cs typeface="Leelawadee UI" panose="020B0502040204020203" pitchFamily="34" charset="-34"/>
              </a:rPr>
              <a:t>et de débats</a:t>
            </a:r>
          </a:p>
          <a:p>
            <a:pPr marL="457200" indent="-457200" eaLnBrk="0" fontAlgn="base" hangingPunct="0">
              <a:spcBef>
                <a:spcPct val="0"/>
              </a:spcBef>
              <a:spcAft>
                <a:spcPct val="0"/>
              </a:spcAft>
              <a:buFont typeface="Wingdings" panose="05000000000000000000" pitchFamily="2" charset="2"/>
              <a:buChar char="ü"/>
            </a:pPr>
            <a:endParaRPr lang="fr-FR" altLang="fr-FR" sz="2400" dirty="0">
              <a:latin typeface="Leelawadee UI" panose="020B0502040204020203" pitchFamily="34" charset="-34"/>
              <a:ea typeface="Times New Roman" panose="02020603050405020304" pitchFamily="18" charset="0"/>
              <a:cs typeface="Leelawadee UI" panose="020B0502040204020203" pitchFamily="34" charset="-34"/>
            </a:endParaRPr>
          </a:p>
          <a:p>
            <a:r>
              <a:rPr lang="fr-FR" sz="2400" dirty="0"/>
              <a:t> </a:t>
            </a:r>
          </a:p>
          <a:p>
            <a:pPr marL="457200" indent="-457200" eaLnBrk="0" fontAlgn="base" hangingPunct="0">
              <a:spcBef>
                <a:spcPct val="0"/>
              </a:spcBef>
              <a:spcAft>
                <a:spcPct val="0"/>
              </a:spcAft>
              <a:buFont typeface="Wingdings" panose="05000000000000000000" pitchFamily="2" charset="2"/>
              <a:buChar char="ü"/>
            </a:pPr>
            <a:endParaRPr lang="fr-FR" altLang="fr-FR" sz="3600" dirty="0">
              <a:latin typeface="Calibri" panose="020F0502020204030204" pitchFamily="34" charset="0"/>
              <a:cs typeface="Leelawadee UI" panose="020B0502040204020203" pitchFamily="34" charset="-34"/>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000" i="0" u="none" strike="noStrike" cap="none" normalizeH="0" baseline="0" dirty="0" smtClean="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609600" y="2208610"/>
            <a:ext cx="9753600" cy="87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fr-FR" altLang="fr-FR" sz="2400" dirty="0">
              <a:latin typeface="Leelawadee UI" panose="020B0502040204020203" pitchFamily="34" charset="-34"/>
              <a:ea typeface="Times New Roman" panose="02020603050405020304" pitchFamily="18" charset="0"/>
              <a:cs typeface="Leelawadee UI" panose="020B0502040204020203" pitchFamily="34" charset="-34"/>
            </a:endParaRPr>
          </a:p>
          <a:p>
            <a:r>
              <a:rPr lang="fr-FR" sz="2400" dirty="0">
                <a:latin typeface="Leelawadee UI" panose="020B0502040204020203" pitchFamily="34" charset="-34"/>
                <a:ea typeface="Times New Roman" panose="02020603050405020304" pitchFamily="18" charset="0"/>
                <a:cs typeface="Leelawadee UI" panose="020B0502040204020203" pitchFamily="34" charset="-34"/>
              </a:rPr>
              <a:t>Propositions de projets de développement sur le territoire du 92, articulés sous 4 axes :</a:t>
            </a:r>
          </a:p>
          <a:p>
            <a:pPr lvl="0"/>
            <a:r>
              <a:rPr lang="fr-FR" sz="2400" b="1" dirty="0">
                <a:latin typeface="Leelawadee UI" panose="020B0502040204020203" pitchFamily="34" charset="-34"/>
                <a:ea typeface="Times New Roman" panose="02020603050405020304" pitchFamily="18" charset="0"/>
                <a:cs typeface="Leelawadee UI" panose="020B0502040204020203" pitchFamily="34" charset="-34"/>
              </a:rPr>
              <a:t>1. Favorisant l’ancrage territorial de nos actions par la mise en place :</a:t>
            </a:r>
          </a:p>
          <a:p>
            <a:pPr lvl="0"/>
            <a:r>
              <a:rPr lang="fr-FR" sz="2400" dirty="0">
                <a:latin typeface="Leelawadee UI" panose="020B0502040204020203" pitchFamily="34" charset="-34"/>
                <a:ea typeface="Times New Roman" panose="02020603050405020304" pitchFamily="18" charset="0"/>
                <a:cs typeface="Leelawadee UI" panose="020B0502040204020203" pitchFamily="34" charset="-34"/>
              </a:rPr>
              <a:t>D’expert sur les Partenariats locaux et connaissance du territoire et De soutien à l’inclusion sociale avec un projet de </a:t>
            </a:r>
            <a:r>
              <a:rPr lang="fr-FR" sz="2400" dirty="0" err="1">
                <a:latin typeface="Leelawadee UI" panose="020B0502040204020203" pitchFamily="34" charset="-34"/>
                <a:ea typeface="Times New Roman" panose="02020603050405020304" pitchFamily="18" charset="0"/>
                <a:cs typeface="Leelawadee UI" panose="020B0502040204020203" pitchFamily="34" charset="-34"/>
              </a:rPr>
              <a:t>co</a:t>
            </a:r>
            <a:r>
              <a:rPr lang="fr-FR" sz="2400" dirty="0">
                <a:latin typeface="Leelawadee UI" panose="020B0502040204020203" pitchFamily="34" charset="-34"/>
                <a:ea typeface="Times New Roman" panose="02020603050405020304" pitchFamily="18" charset="0"/>
                <a:cs typeface="Leelawadee UI" panose="020B0502040204020203" pitchFamily="34" charset="-34"/>
              </a:rPr>
              <a:t>-mobilité pour favoriser et soutenir la mobilité </a:t>
            </a:r>
          </a:p>
          <a:p>
            <a:pPr lvl="0"/>
            <a:r>
              <a:rPr lang="fr-FR" sz="2400" b="1" dirty="0">
                <a:latin typeface="Leelawadee UI" panose="020B0502040204020203" pitchFamily="34" charset="-34"/>
                <a:ea typeface="Times New Roman" panose="02020603050405020304" pitchFamily="18" charset="0"/>
                <a:cs typeface="Leelawadee UI" panose="020B0502040204020203" pitchFamily="34" charset="-34"/>
              </a:rPr>
              <a:t>2. Soutenant le parcours des usagers</a:t>
            </a:r>
            <a:r>
              <a:rPr lang="fr-FR" sz="2400" dirty="0">
                <a:latin typeface="Leelawadee UI" panose="020B0502040204020203" pitchFamily="34" charset="-34"/>
                <a:ea typeface="Times New Roman" panose="02020603050405020304" pitchFamily="18" charset="0"/>
                <a:cs typeface="Leelawadee UI" panose="020B0502040204020203" pitchFamily="34" charset="-34"/>
              </a:rPr>
              <a:t> par une Plateforme d’appui à la « transition de parcours »</a:t>
            </a:r>
          </a:p>
          <a:p>
            <a:pPr lvl="0"/>
            <a:r>
              <a:rPr lang="fr-FR" sz="2400" b="1" dirty="0">
                <a:latin typeface="Leelawadee UI" panose="020B0502040204020203" pitchFamily="34" charset="-34"/>
                <a:ea typeface="Times New Roman" panose="02020603050405020304" pitchFamily="18" charset="0"/>
                <a:cs typeface="Leelawadee UI" panose="020B0502040204020203" pitchFamily="34" charset="-34"/>
              </a:rPr>
              <a:t>3. Renforçant la qualité de l’accompagnement </a:t>
            </a:r>
            <a:r>
              <a:rPr lang="fr-FR" sz="2400" dirty="0">
                <a:latin typeface="Leelawadee UI" panose="020B0502040204020203" pitchFamily="34" charset="-34"/>
                <a:ea typeface="Times New Roman" panose="02020603050405020304" pitchFamily="18" charset="0"/>
                <a:cs typeface="Leelawadee UI" panose="020B0502040204020203" pitchFamily="34" charset="-34"/>
              </a:rPr>
              <a:t>par :</a:t>
            </a:r>
          </a:p>
          <a:p>
            <a:pPr lvl="0"/>
            <a:r>
              <a:rPr lang="fr-FR" sz="2400" dirty="0">
                <a:latin typeface="Leelawadee UI" panose="020B0502040204020203" pitchFamily="34" charset="-34"/>
                <a:ea typeface="Times New Roman" panose="02020603050405020304" pitchFamily="18" charset="0"/>
                <a:cs typeface="Leelawadee UI" panose="020B0502040204020203" pitchFamily="34" charset="-34"/>
              </a:rPr>
              <a:t>Plateforme de coordination et soutien du soin et Soutien à la pair-</a:t>
            </a:r>
            <a:r>
              <a:rPr lang="fr-FR" sz="2400" dirty="0" err="1">
                <a:latin typeface="Leelawadee UI" panose="020B0502040204020203" pitchFamily="34" charset="-34"/>
                <a:ea typeface="Times New Roman" panose="02020603050405020304" pitchFamily="18" charset="0"/>
                <a:cs typeface="Leelawadee UI" panose="020B0502040204020203" pitchFamily="34" charset="-34"/>
              </a:rPr>
              <a:t>aidance</a:t>
            </a:r>
            <a:r>
              <a:rPr lang="fr-FR" sz="2400" dirty="0">
                <a:latin typeface="Leelawadee UI" panose="020B0502040204020203" pitchFamily="34" charset="-34"/>
                <a:ea typeface="Times New Roman" panose="02020603050405020304" pitchFamily="18" charset="0"/>
                <a:cs typeface="Leelawadee UI" panose="020B0502040204020203" pitchFamily="34" charset="-34"/>
              </a:rPr>
              <a:t> et l’entraide</a:t>
            </a:r>
          </a:p>
          <a:p>
            <a:pPr lvl="0"/>
            <a:r>
              <a:rPr lang="fr-FR" sz="2400" b="1" dirty="0">
                <a:latin typeface="Leelawadee UI" panose="020B0502040204020203" pitchFamily="34" charset="-34"/>
                <a:ea typeface="Times New Roman" panose="02020603050405020304" pitchFamily="18" charset="0"/>
                <a:cs typeface="Leelawadee UI" panose="020B0502040204020203" pitchFamily="34" charset="-34"/>
              </a:rPr>
              <a:t>4. Maintenant l’efficience de notre organisation </a:t>
            </a:r>
            <a:r>
              <a:rPr lang="fr-FR" sz="2400" dirty="0">
                <a:latin typeface="Leelawadee UI" panose="020B0502040204020203" pitchFamily="34" charset="-34"/>
                <a:ea typeface="Times New Roman" panose="02020603050405020304" pitchFamily="18" charset="0"/>
                <a:cs typeface="Leelawadee UI" panose="020B0502040204020203" pitchFamily="34" charset="-34"/>
              </a:rPr>
              <a:t>et notre responsabilité sociale</a:t>
            </a:r>
          </a:p>
          <a:p>
            <a:pPr lvl="0"/>
            <a:r>
              <a:rPr lang="fr-FR" sz="2400" dirty="0">
                <a:latin typeface="Leelawadee UI" panose="020B0502040204020203" pitchFamily="34" charset="-34"/>
                <a:ea typeface="Times New Roman" panose="02020603050405020304" pitchFamily="18" charset="0"/>
                <a:cs typeface="Leelawadee UI" panose="020B0502040204020203" pitchFamily="34" charset="-34"/>
              </a:rPr>
              <a:t>Optimisation de nos systèmes d’information, Evolution vers des pratiques de développement durable</a:t>
            </a:r>
          </a:p>
          <a:p>
            <a:pPr lvl="0"/>
            <a:r>
              <a:rPr lang="fr-FR" sz="2400" dirty="0">
                <a:latin typeface="Leelawadee UI" panose="020B0502040204020203" pitchFamily="34" charset="-34"/>
                <a:ea typeface="Times New Roman" panose="02020603050405020304" pitchFamily="18" charset="0"/>
                <a:cs typeface="Leelawadee UI" panose="020B0502040204020203" pitchFamily="34" charset="-34"/>
              </a:rPr>
              <a:t>Structuration des interventions techniques , Maintien d’une politique RH engagée et soutenant les changements de pratiques professionnelles</a:t>
            </a:r>
          </a:p>
          <a:p>
            <a:r>
              <a:rPr lang="fr-FR" sz="2400" dirty="0"/>
              <a:t> </a:t>
            </a:r>
          </a:p>
          <a:p>
            <a:pPr marL="457200" indent="-457200" eaLnBrk="0" fontAlgn="base" hangingPunct="0">
              <a:spcBef>
                <a:spcPct val="0"/>
              </a:spcBef>
              <a:spcAft>
                <a:spcPct val="0"/>
              </a:spcAft>
              <a:buFont typeface="Wingdings" panose="05000000000000000000" pitchFamily="2" charset="2"/>
              <a:buChar char="ü"/>
            </a:pPr>
            <a:endParaRPr lang="fr-FR" altLang="fr-FR" sz="3600" dirty="0">
              <a:latin typeface="Calibri" panose="020F0502020204030204" pitchFamily="34" charset="0"/>
              <a:cs typeface="Leelawadee UI" panose="020B0502040204020203" pitchFamily="34" charset="-34"/>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00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4000167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499549" y="2018111"/>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1143328"/>
            <a:ext cx="11125200" cy="717569"/>
          </a:xfrm>
          <a:prstGeom prst="rect">
            <a:avLst/>
          </a:prstGeom>
        </p:spPr>
        <p:txBody>
          <a:bodyPr wrap="square" lIns="0" tIns="0" rIns="0" bIns="0" rtlCol="0" anchor="t">
            <a:spAutoFit/>
          </a:bodyPr>
          <a:lstStyle/>
          <a:p>
            <a:pPr algn="l">
              <a:lnSpc>
                <a:spcPts val="5549"/>
              </a:lnSpc>
            </a:pPr>
            <a:r>
              <a:rPr lang="en-US" sz="5605" spc="112" dirty="0" err="1" smtClean="0">
                <a:solidFill>
                  <a:schemeClr val="accent6">
                    <a:lumMod val="75000"/>
                  </a:schemeClr>
                </a:solidFill>
                <a:latin typeface="Anton"/>
                <a:ea typeface="Anton"/>
                <a:cs typeface="Anton"/>
                <a:sym typeface="Anton"/>
              </a:rPr>
              <a:t>Recruter</a:t>
            </a:r>
            <a:r>
              <a:rPr lang="en-US" sz="5605" spc="112" dirty="0" smtClean="0">
                <a:solidFill>
                  <a:schemeClr val="accent6">
                    <a:lumMod val="75000"/>
                  </a:schemeClr>
                </a:solidFill>
                <a:latin typeface="Anton"/>
                <a:ea typeface="Anton"/>
                <a:cs typeface="Anton"/>
                <a:sym typeface="Anton"/>
              </a:rPr>
              <a:t>, former</a:t>
            </a:r>
            <a:endParaRPr lang="en-US" sz="5605" spc="112" dirty="0">
              <a:solidFill>
                <a:srgbClr val="213A63"/>
              </a:solidFill>
              <a:latin typeface="Anton"/>
              <a:ea typeface="Anton"/>
              <a:cs typeface="Anton"/>
              <a:sym typeface="Anton"/>
            </a:endParaRPr>
          </a:p>
        </p:txBody>
      </p:sp>
      <p:sp>
        <p:nvSpPr>
          <p:cNvPr id="4" name="Rectangle 3"/>
          <p:cNvSpPr/>
          <p:nvPr/>
        </p:nvSpPr>
        <p:spPr>
          <a:xfrm>
            <a:off x="381000" y="2476500"/>
            <a:ext cx="9982200" cy="7104509"/>
          </a:xfrm>
          <a:prstGeom prst="rect">
            <a:avLst/>
          </a:prstGeom>
        </p:spPr>
        <p:txBody>
          <a:bodyPr wrap="square">
            <a:spAutoFit/>
          </a:bodyPr>
          <a:lstStyle/>
          <a:p>
            <a:pPr lvl="0">
              <a:lnSpc>
                <a:spcPct val="115000"/>
              </a:lnSpc>
              <a:spcBef>
                <a:spcPts val="500"/>
              </a:spcBef>
              <a:spcAft>
                <a:spcPts val="1000"/>
              </a:spcAft>
            </a:pPr>
            <a:r>
              <a:rPr lang="fr-FR" sz="2400" b="1" dirty="0">
                <a:solidFill>
                  <a:schemeClr val="accent6">
                    <a:lumMod val="75000"/>
                  </a:schemeClr>
                </a:solidFill>
                <a:latin typeface="Leelawadee UI" panose="020B0502040204020203" pitchFamily="34" charset="-34"/>
                <a:ea typeface="Calibri" panose="020F0502020204030204" pitchFamily="34" charset="0"/>
                <a:cs typeface="Times New Roman" panose="02020603050405020304" pitchFamily="18" charset="0"/>
              </a:rPr>
              <a:t>Feuille de route recrutement « Tous recruteurs » :</a:t>
            </a:r>
            <a:endParaRPr lang="fr-FR" sz="24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Courier New" panose="02070309020205020404" pitchFamily="49" charset="0"/>
              <a:buChar char="o"/>
            </a:pPr>
            <a:r>
              <a:rPr lang="fr-FR" sz="2400" dirty="0">
                <a:latin typeface="Leelawadee UI" panose="020B0502040204020203" pitchFamily="34" charset="-34"/>
                <a:ea typeface="Times New Roman" panose="02020603050405020304" pitchFamily="18" charset="0"/>
                <a:cs typeface="Times New Roman" panose="02020603050405020304" pitchFamily="18" charset="0"/>
              </a:rPr>
              <a:t>Création d’une </a:t>
            </a:r>
            <a:r>
              <a:rPr lang="fr-FR" sz="2400" b="1" dirty="0">
                <a:latin typeface="Leelawadee UI" panose="020B0502040204020203" pitchFamily="34" charset="-34"/>
                <a:ea typeface="Times New Roman" panose="02020603050405020304" pitchFamily="18" charset="0"/>
                <a:cs typeface="Times New Roman" panose="02020603050405020304" pitchFamily="18" charset="0"/>
              </a:rPr>
              <a:t>vitrine recrutement</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 </a:t>
            </a:r>
            <a:r>
              <a:rPr lang="fr-FR" sz="2400" b="1" i="1" dirty="0">
                <a:latin typeface="Leelawadee UI" panose="020B0502040204020203" pitchFamily="34" charset="-34"/>
                <a:ea typeface="Times New Roman" panose="02020603050405020304" pitchFamily="18" charset="0"/>
                <a:cs typeface="Times New Roman" panose="02020603050405020304" pitchFamily="18" charset="0"/>
              </a:rPr>
              <a:t>ehs</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 sur Welcome to the Jungle (WTTJ) à destination des </a:t>
            </a:r>
            <a:r>
              <a:rPr lang="fr-FR" sz="2400" dirty="0" smtClean="0">
                <a:latin typeface="Leelawadee UI" panose="020B0502040204020203" pitchFamily="34" charset="-34"/>
                <a:ea typeface="Times New Roman" panose="02020603050405020304" pitchFamily="18" charset="0"/>
                <a:cs typeface="Times New Roman" panose="02020603050405020304" pitchFamily="18" charset="0"/>
              </a:rPr>
              <a:t>candidats</a:t>
            </a:r>
            <a:r>
              <a:rPr lang="fr-FR" sz="2400" dirty="0" smtClean="0">
                <a:latin typeface="Calibri" panose="020F0502020204030204" pitchFamily="34" charset="0"/>
                <a:ea typeface="Times New Roman" panose="02020603050405020304" pitchFamily="18" charset="0"/>
                <a:cs typeface="Times New Roman" panose="02020603050405020304" pitchFamily="18" charset="0"/>
              </a:rPr>
              <a:t> et u</a:t>
            </a:r>
            <a:r>
              <a:rPr lang="fr-FR" sz="2400" dirty="0" smtClean="0">
                <a:latin typeface="Leelawadee UI" panose="020B0502040204020203" pitchFamily="34" charset="-34"/>
                <a:ea typeface="Times New Roman" panose="02020603050405020304" pitchFamily="18" charset="0"/>
                <a:cs typeface="Times New Roman" panose="02020603050405020304" pitchFamily="18" charset="0"/>
              </a:rPr>
              <a:t>n </a:t>
            </a:r>
            <a:r>
              <a:rPr lang="fr-FR" sz="2400" b="1" dirty="0">
                <a:latin typeface="Leelawadee UI" panose="020B0502040204020203" pitchFamily="34" charset="-34"/>
                <a:ea typeface="Times New Roman" panose="02020603050405020304" pitchFamily="18" charset="0"/>
                <a:cs typeface="Times New Roman" panose="02020603050405020304" pitchFamily="18" charset="0"/>
              </a:rPr>
              <a:t>site carrière</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 : « </a:t>
            </a:r>
            <a:r>
              <a:rPr lang="fr-FR" sz="2400" b="1" i="1" dirty="0">
                <a:latin typeface="Leelawadee UI" panose="020B0502040204020203" pitchFamily="34" charset="-34"/>
                <a:ea typeface="Times New Roman" panose="02020603050405020304" pitchFamily="18" charset="0"/>
                <a:cs typeface="Times New Roman" panose="02020603050405020304" pitchFamily="18" charset="0"/>
              </a:rPr>
              <a:t>ehs</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 recrute » pour postuler </a:t>
            </a:r>
            <a:endParaRPr lang="fr-FR" sz="2400" dirty="0" smtClean="0">
              <a:latin typeface="Leelawadee UI" panose="020B0502040204020203" pitchFamily="34" charset="-34"/>
              <a:ea typeface="Times New Roman" panose="02020603050405020304" pitchFamily="18" charset="0"/>
              <a:cs typeface="Times New Roman" panose="02020603050405020304" pitchFamily="18" charset="0"/>
            </a:endParaRPr>
          </a:p>
          <a:p>
            <a:pPr marL="742950" lvl="1" indent="-285750">
              <a:lnSpc>
                <a:spcPct val="115000"/>
              </a:lnSpc>
              <a:spcAft>
                <a:spcPts val="1000"/>
              </a:spcAft>
              <a:buFont typeface="Courier New" panose="02070309020205020404" pitchFamily="49" charset="0"/>
              <a:buChar char="o"/>
            </a:pPr>
            <a:r>
              <a:rPr lang="fr-FR" sz="2400" dirty="0" smtClean="0">
                <a:latin typeface="Leelawadee UI" panose="020B0502040204020203" pitchFamily="34" charset="-34"/>
                <a:ea typeface="Times New Roman" panose="02020603050405020304" pitchFamily="18" charset="0"/>
                <a:cs typeface="Times New Roman" panose="02020603050405020304" pitchFamily="18" charset="0"/>
              </a:rPr>
              <a:t>Modernisation de </a:t>
            </a:r>
            <a:r>
              <a:rPr lang="fr-FR" sz="2400" b="1" dirty="0" smtClean="0">
                <a:latin typeface="Leelawadee UI" panose="020B0502040204020203" pitchFamily="34" charset="-34"/>
                <a:ea typeface="Times New Roman" panose="02020603050405020304" pitchFamily="18" charset="0"/>
                <a:cs typeface="Times New Roman" panose="02020603050405020304" pitchFamily="18" charset="0"/>
              </a:rPr>
              <a:t>l’outil numérique unique de suivi/processus </a:t>
            </a:r>
            <a:r>
              <a:rPr lang="fr-FR" sz="2400" b="1" dirty="0">
                <a:latin typeface="Leelawadee UI" panose="020B0502040204020203" pitchFamily="34" charset="-34"/>
                <a:ea typeface="Times New Roman" panose="02020603050405020304" pitchFamily="18" charset="0"/>
                <a:cs typeface="Times New Roman" panose="02020603050405020304" pitchFamily="18" charset="0"/>
              </a:rPr>
              <a:t>de recrutement </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pour l’ensemble des postes d’</a:t>
            </a:r>
            <a:r>
              <a:rPr lang="fr-FR" sz="2400" b="1" i="1" dirty="0">
                <a:latin typeface="Leelawadee UI" panose="020B0502040204020203" pitchFamily="34" charset="-34"/>
                <a:ea typeface="Times New Roman" panose="02020603050405020304" pitchFamily="18" charset="0"/>
                <a:cs typeface="Times New Roman" panose="02020603050405020304" pitchFamily="18" charset="0"/>
              </a:rPr>
              <a:t>ehs</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 en « multipostage » vers les principales plateformes / « job-</a:t>
            </a:r>
            <a:r>
              <a:rPr lang="fr-FR" sz="2400" dirty="0" err="1">
                <a:latin typeface="Leelawadee UI" panose="020B0502040204020203" pitchFamily="34" charset="-34"/>
                <a:ea typeface="Times New Roman" panose="02020603050405020304" pitchFamily="18" charset="0"/>
                <a:cs typeface="Times New Roman" panose="02020603050405020304" pitchFamily="18" charset="0"/>
              </a:rPr>
              <a:t>boards</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 ». </a:t>
            </a:r>
            <a:endParaRPr lang="fr-FR" sz="2400" dirty="0" smtClean="0">
              <a:latin typeface="Leelawadee UI" panose="020B0502040204020203" pitchFamily="34" charset="-34"/>
              <a:ea typeface="Times New Roman" panose="02020603050405020304" pitchFamily="18" charset="0"/>
              <a:cs typeface="Times New Roman" panose="02020603050405020304" pitchFamily="18" charset="0"/>
            </a:endParaRPr>
          </a:p>
          <a:p>
            <a:pPr marL="742950" lvl="1" indent="-285750">
              <a:lnSpc>
                <a:spcPct val="115000"/>
              </a:lnSpc>
              <a:spcAft>
                <a:spcPts val="1000"/>
              </a:spcAft>
              <a:buFont typeface="Courier New" panose="02070309020205020404" pitchFamily="49" charset="0"/>
              <a:buChar char="o"/>
            </a:pPr>
            <a:r>
              <a:rPr lang="fr-FR" sz="2400" dirty="0" smtClean="0">
                <a:latin typeface="Leelawadee UI" panose="020B0502040204020203" pitchFamily="34" charset="-34"/>
                <a:ea typeface="Times New Roman" panose="02020603050405020304" pitchFamily="18" charset="0"/>
                <a:cs typeface="Times New Roman" panose="02020603050405020304" pitchFamily="18" charset="0"/>
              </a:rPr>
              <a:t>Développement </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de la </a:t>
            </a:r>
            <a:r>
              <a:rPr lang="fr-FR" sz="2400" b="1" dirty="0">
                <a:latin typeface="Leelawadee UI" panose="020B0502040204020203" pitchFamily="34" charset="-34"/>
                <a:ea typeface="Times New Roman" panose="02020603050405020304" pitchFamily="18" charset="0"/>
                <a:cs typeface="Times New Roman" panose="02020603050405020304" pitchFamily="18" charset="0"/>
              </a:rPr>
              <a:t>Cooptation</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 : </a:t>
            </a:r>
            <a:r>
              <a:rPr lang="fr-FR" sz="2400" dirty="0" smtClean="0">
                <a:latin typeface="Leelawadee UI" panose="020B0502040204020203" pitchFamily="34" charset="-34"/>
                <a:ea typeface="Times New Roman" panose="02020603050405020304" pitchFamily="18" charset="0"/>
                <a:cs typeface="Times New Roman" panose="02020603050405020304" pitchFamily="18" charset="0"/>
              </a:rPr>
              <a:t>Depuis </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2022, 12 bulletins de cooptations ont été enregistrés, pour au moins 8 salariés embauchés.</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spcAft>
                <a:spcPts val="1000"/>
              </a:spcAft>
              <a:buFont typeface="Courier New" panose="02070309020205020404" pitchFamily="49" charset="0"/>
              <a:buChar char="o"/>
            </a:pPr>
            <a:r>
              <a:rPr lang="fr-FR" sz="2400" b="1" dirty="0">
                <a:latin typeface="Leelawadee UI" panose="020B0502040204020203" pitchFamily="34" charset="-34"/>
                <a:ea typeface="Times New Roman" panose="02020603050405020304" pitchFamily="18" charset="0"/>
                <a:cs typeface="Times New Roman" panose="02020603050405020304" pitchFamily="18" charset="0"/>
              </a:rPr>
              <a:t>Stand aux « Forum de l’emploi » </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 5ème édition du forum de l'emploi à l’IRTS de Montrouge</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lnSpc>
                <a:spcPct val="115000"/>
              </a:lnSpc>
              <a:spcAft>
                <a:spcPts val="1000"/>
              </a:spcAft>
              <a:buFont typeface="Courier New" panose="02070309020205020404" pitchFamily="49" charset="0"/>
              <a:buChar char="o"/>
            </a:pPr>
            <a:r>
              <a:rPr lang="fr-FR" sz="2400" b="1" dirty="0">
                <a:latin typeface="Leelawadee UI" panose="020B0502040204020203" pitchFamily="34" charset="-34"/>
                <a:ea typeface="Times New Roman" panose="02020603050405020304" pitchFamily="18" charset="0"/>
                <a:cs typeface="Times New Roman" panose="02020603050405020304" pitchFamily="18" charset="0"/>
              </a:rPr>
              <a:t>Ouverture vers les formations en alternance </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(apprentissage) : en 2024, </a:t>
            </a:r>
            <a:r>
              <a:rPr lang="fr-FR" sz="2400" b="1" i="1" dirty="0">
                <a:latin typeface="Leelawadee UI" panose="020B0502040204020203" pitchFamily="34" charset="-34"/>
                <a:ea typeface="Times New Roman" panose="02020603050405020304" pitchFamily="18" charset="0"/>
                <a:cs typeface="Times New Roman" panose="02020603050405020304" pitchFamily="18" charset="0"/>
              </a:rPr>
              <a:t>ehs</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 a formé 4 jeunes en apprentissage dans des fonctions variées (entretien / communication / travail social / secrétariat).</a:t>
            </a:r>
            <a:endParaRPr lang="fr-FR"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0972800" y="4000500"/>
            <a:ext cx="6858000" cy="4765407"/>
          </a:xfrm>
          <a:prstGeom prst="rect">
            <a:avLst/>
          </a:prstGeom>
        </p:spPr>
        <p:txBody>
          <a:bodyPr wrap="square">
            <a:spAutoFit/>
          </a:bodyPr>
          <a:lstStyle/>
          <a:p>
            <a:pPr lvl="0" algn="just">
              <a:lnSpc>
                <a:spcPct val="115000"/>
              </a:lnSpc>
              <a:spcBef>
                <a:spcPts val="500"/>
              </a:spcBef>
              <a:spcAft>
                <a:spcPts val="1000"/>
              </a:spcAft>
            </a:pPr>
            <a:r>
              <a:rPr lang="fr-FR" sz="2400" b="1" dirty="0">
                <a:solidFill>
                  <a:schemeClr val="accent6">
                    <a:lumMod val="75000"/>
                  </a:schemeClr>
                </a:solidFill>
                <a:latin typeface="Leelawadee UI" panose="020B0502040204020203" pitchFamily="34" charset="-34"/>
                <a:ea typeface="Calibri" panose="020F0502020204030204" pitchFamily="34" charset="0"/>
                <a:cs typeface="Times New Roman" panose="02020603050405020304" pitchFamily="18" charset="0"/>
              </a:rPr>
              <a:t>Amélioration de l’attractivité et visibilité pour recruter et fidéliser les professionnels :</a:t>
            </a:r>
            <a:endParaRPr lang="fr-FR" sz="24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5000"/>
              </a:lnSpc>
              <a:spcAft>
                <a:spcPts val="800"/>
              </a:spcAft>
              <a:buFont typeface="Courier New" panose="02070309020205020404" pitchFamily="49" charset="0"/>
              <a:buChar char="o"/>
            </a:pPr>
            <a:r>
              <a:rPr lang="fr-FR" sz="2400" dirty="0" smtClean="0">
                <a:latin typeface="Leelawadee UI" panose="020B0502040204020203" pitchFamily="34" charset="-34"/>
                <a:ea typeface="Times New Roman" panose="02020603050405020304" pitchFamily="18" charset="0"/>
                <a:cs typeface="Times New Roman" panose="02020603050405020304" pitchFamily="18" charset="0"/>
              </a:rPr>
              <a:t>Mise en place d’un groupe </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de </a:t>
            </a:r>
            <a:r>
              <a:rPr lang="fr-FR" sz="2400" dirty="0" smtClean="0">
                <a:latin typeface="Leelawadee UI" panose="020B0502040204020203" pitchFamily="34" charset="-34"/>
                <a:ea typeface="Times New Roman" panose="02020603050405020304" pitchFamily="18" charset="0"/>
                <a:cs typeface="Times New Roman" panose="02020603050405020304" pitchFamily="18" charset="0"/>
              </a:rPr>
              <a:t>travail « </a:t>
            </a:r>
            <a:r>
              <a:rPr lang="fr-FR" sz="2400" i="1" dirty="0" smtClean="0">
                <a:latin typeface="Leelawadee UI" panose="020B0502040204020203" pitchFamily="34" charset="-34"/>
                <a:ea typeface="Times New Roman" panose="02020603050405020304" pitchFamily="18" charset="0"/>
                <a:cs typeface="Times New Roman" panose="02020603050405020304" pitchFamily="18" charset="0"/>
              </a:rPr>
              <a:t>Comment </a:t>
            </a:r>
            <a:r>
              <a:rPr lang="fr-FR" sz="2400" i="1" dirty="0">
                <a:latin typeface="Leelawadee UI" panose="020B0502040204020203" pitchFamily="34" charset="-34"/>
                <a:ea typeface="Times New Roman" panose="02020603050405020304" pitchFamily="18" charset="0"/>
                <a:cs typeface="Times New Roman" panose="02020603050405020304" pitchFamily="18" charset="0"/>
              </a:rPr>
              <a:t>améliorer l’attractivité d’</a:t>
            </a:r>
            <a:r>
              <a:rPr lang="fr-FR" sz="2400" b="1" i="1" dirty="0">
                <a:latin typeface="Leelawadee UI" panose="020B0502040204020203" pitchFamily="34" charset="-34"/>
                <a:ea typeface="Times New Roman" panose="02020603050405020304" pitchFamily="18" charset="0"/>
                <a:cs typeface="Times New Roman" panose="02020603050405020304" pitchFamily="18" charset="0"/>
              </a:rPr>
              <a:t>ehs</a:t>
            </a:r>
            <a:r>
              <a:rPr lang="fr-FR" sz="2400" i="1" dirty="0">
                <a:latin typeface="Leelawadee UI" panose="020B0502040204020203" pitchFamily="34" charset="-34"/>
                <a:ea typeface="Times New Roman" panose="02020603050405020304" pitchFamily="18" charset="0"/>
                <a:cs typeface="Times New Roman" panose="02020603050405020304" pitchFamily="18" charset="0"/>
              </a:rPr>
              <a:t> </a:t>
            </a:r>
            <a:r>
              <a:rPr lang="fr-FR" sz="2400" i="1" dirty="0" smtClean="0">
                <a:latin typeface="Leelawadee UI" panose="020B0502040204020203" pitchFamily="34" charset="-34"/>
                <a:ea typeface="Times New Roman" panose="02020603050405020304" pitchFamily="18" charset="0"/>
                <a:cs typeface="Times New Roman" panose="02020603050405020304" pitchFamily="18" charset="0"/>
              </a:rPr>
              <a:t>?</a:t>
            </a:r>
            <a:r>
              <a:rPr lang="fr-FR" sz="2400" dirty="0" smtClean="0">
                <a:latin typeface="Leelawadee UI" panose="020B0502040204020203" pitchFamily="34" charset="-34"/>
                <a:ea typeface="Times New Roman" panose="02020603050405020304" pitchFamily="18" charset="0"/>
                <a:cs typeface="Times New Roman" panose="02020603050405020304" pitchFamily="18" charset="0"/>
              </a:rPr>
              <a:t> »</a:t>
            </a:r>
          </a:p>
          <a:p>
            <a:pPr marL="742950" lvl="1" indent="-285750">
              <a:lnSpc>
                <a:spcPct val="105000"/>
              </a:lnSpc>
              <a:spcAft>
                <a:spcPts val="800"/>
              </a:spcAft>
              <a:buFont typeface="Courier New" panose="02070309020205020404" pitchFamily="49" charset="0"/>
              <a:buChar char="o"/>
            </a:pPr>
            <a:r>
              <a:rPr lang="fr-FR" sz="2400" b="1" dirty="0" smtClean="0">
                <a:latin typeface="Leelawadee UI" panose="020B0502040204020203" pitchFamily="34" charset="-34"/>
                <a:ea typeface="Times New Roman" panose="02020603050405020304" pitchFamily="18" charset="0"/>
                <a:cs typeface="Times New Roman" panose="02020603050405020304" pitchFamily="18" charset="0"/>
              </a:rPr>
              <a:t>Développement </a:t>
            </a:r>
            <a:r>
              <a:rPr lang="fr-FR" sz="2400" b="1" dirty="0">
                <a:latin typeface="Leelawadee UI" panose="020B0502040204020203" pitchFamily="34" charset="-34"/>
                <a:ea typeface="Times New Roman" panose="02020603050405020304" pitchFamily="18" charset="0"/>
                <a:cs typeface="Times New Roman" panose="02020603050405020304" pitchFamily="18" charset="0"/>
              </a:rPr>
              <a:t>du télétravail </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régulier ou occasionnel avec un travail en équipe par établissement.</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5000"/>
              </a:lnSpc>
              <a:spcAft>
                <a:spcPts val="800"/>
              </a:spcAft>
              <a:buFont typeface="Courier New" panose="02070309020205020404" pitchFamily="49" charset="0"/>
              <a:buChar char="o"/>
            </a:pPr>
            <a:r>
              <a:rPr lang="fr-FR" sz="2400" b="1" dirty="0">
                <a:latin typeface="Leelawadee UI" panose="020B0502040204020203" pitchFamily="34" charset="-34"/>
                <a:ea typeface="Times New Roman" panose="02020603050405020304" pitchFamily="18" charset="0"/>
                <a:cs typeface="Times New Roman" panose="02020603050405020304" pitchFamily="18" charset="0"/>
              </a:rPr>
              <a:t>Développement de l’information et l’accès aux services aux salariés </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(assistance sociale, séances ostéopathie gratuites, ligne d’écoute et de soutien…)</a:t>
            </a:r>
            <a:endParaRPr lang="fr-FR"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Rectangle 2"/>
          <p:cNvSpPr>
            <a:spLocks noChangeArrowheads="1"/>
          </p:cNvSpPr>
          <p:nvPr/>
        </p:nvSpPr>
        <p:spPr bwMode="auto">
          <a:xfrm>
            <a:off x="12725400" y="690544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66621680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499549" y="2018111"/>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1143328"/>
            <a:ext cx="11125200" cy="717569"/>
          </a:xfrm>
          <a:prstGeom prst="rect">
            <a:avLst/>
          </a:prstGeom>
        </p:spPr>
        <p:txBody>
          <a:bodyPr wrap="square" lIns="0" tIns="0" rIns="0" bIns="0" rtlCol="0" anchor="t">
            <a:spAutoFit/>
          </a:bodyPr>
          <a:lstStyle/>
          <a:p>
            <a:pPr algn="l">
              <a:lnSpc>
                <a:spcPts val="5549"/>
              </a:lnSpc>
            </a:pPr>
            <a:r>
              <a:rPr lang="en-US" sz="5605" spc="112" dirty="0" err="1" smtClean="0">
                <a:solidFill>
                  <a:schemeClr val="accent6">
                    <a:lumMod val="75000"/>
                  </a:schemeClr>
                </a:solidFill>
                <a:latin typeface="Anton"/>
                <a:ea typeface="Anton"/>
                <a:cs typeface="Anton"/>
                <a:sym typeface="Anton"/>
              </a:rPr>
              <a:t>Recruter</a:t>
            </a:r>
            <a:r>
              <a:rPr lang="en-US" sz="5605" spc="112" dirty="0" smtClean="0">
                <a:solidFill>
                  <a:schemeClr val="accent6">
                    <a:lumMod val="75000"/>
                  </a:schemeClr>
                </a:solidFill>
                <a:latin typeface="Anton"/>
                <a:ea typeface="Anton"/>
                <a:cs typeface="Anton"/>
                <a:sym typeface="Anton"/>
              </a:rPr>
              <a:t>, former</a:t>
            </a:r>
            <a:endParaRPr lang="en-US" sz="5605" spc="112" dirty="0">
              <a:solidFill>
                <a:srgbClr val="213A63"/>
              </a:solidFill>
              <a:latin typeface="Anton"/>
              <a:ea typeface="Anton"/>
              <a:cs typeface="Anton"/>
              <a:sym typeface="Anton"/>
            </a:endParaRPr>
          </a:p>
        </p:txBody>
      </p:sp>
      <p:sp>
        <p:nvSpPr>
          <p:cNvPr id="8" name="Rectangle 2"/>
          <p:cNvSpPr>
            <a:spLocks noChangeArrowheads="1"/>
          </p:cNvSpPr>
          <p:nvPr/>
        </p:nvSpPr>
        <p:spPr bwMode="auto">
          <a:xfrm>
            <a:off x="12725400" y="690544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9" name="Graphique 8"/>
          <p:cNvGraphicFramePr/>
          <p:nvPr>
            <p:extLst>
              <p:ext uri="{D42A27DB-BD31-4B8C-83A1-F6EECF244321}">
                <p14:modId xmlns:p14="http://schemas.microsoft.com/office/powerpoint/2010/main" val="2871337959"/>
              </p:ext>
            </p:extLst>
          </p:nvPr>
        </p:nvGraphicFramePr>
        <p:xfrm>
          <a:off x="9144000" y="5753100"/>
          <a:ext cx="8858250"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3"/>
          <p:cNvSpPr>
            <a:spLocks noChangeArrowheads="1"/>
          </p:cNvSpPr>
          <p:nvPr/>
        </p:nvSpPr>
        <p:spPr bwMode="auto">
          <a:xfrm>
            <a:off x="381000" y="2547371"/>
            <a:ext cx="1404197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En 2024, </a:t>
            </a:r>
            <a:r>
              <a:rPr kumimoji="0" lang="fr-FR" altLang="fr-FR" sz="2400" b="1" i="1"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222 salari</a:t>
            </a:r>
            <a:r>
              <a:rPr kumimoji="0" lang="fr-FR" altLang="fr-FR" sz="2400" b="1"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400" b="1" i="1"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s et 59 personnes accompagn</a:t>
            </a:r>
            <a:r>
              <a:rPr kumimoji="0" lang="fr-FR" altLang="fr-FR" sz="2400" b="1"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400" b="1" i="1"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es ont acc</a:t>
            </a:r>
            <a:r>
              <a:rPr kumimoji="0" lang="fr-FR" altLang="fr-FR" sz="2400" b="1"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400" b="1" i="1"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d</a:t>
            </a:r>
            <a:r>
              <a:rPr kumimoji="0" lang="fr-FR" altLang="fr-FR" sz="2400" b="1"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400" b="1" i="1"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 </a:t>
            </a:r>
            <a:r>
              <a:rPr kumimoji="0" lang="fr-FR" altLang="fr-FR" sz="2400" b="1"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à</a:t>
            </a:r>
            <a:r>
              <a:rPr kumimoji="0" lang="fr-FR" altLang="fr-FR" sz="2400" b="1" i="1"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 un temps de formation</a:t>
            </a:r>
            <a:r>
              <a:rPr kumimoji="0" lang="fr-FR" altLang="fr-FR" sz="24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 au cours de l</a:t>
            </a:r>
            <a:r>
              <a:rPr kumimoji="0" lang="fr-FR" altLang="fr-FR" sz="24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a:t>
            </a:r>
            <a:r>
              <a:rPr kumimoji="0" lang="fr-FR" altLang="fr-FR" sz="24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ann</a:t>
            </a:r>
            <a:r>
              <a:rPr kumimoji="0" lang="fr-FR" altLang="fr-FR" sz="24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4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e, pour un volume de 5</a:t>
            </a:r>
            <a:r>
              <a:rPr kumimoji="0" lang="fr-FR" altLang="fr-FR" sz="24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 </a:t>
            </a:r>
            <a:r>
              <a:rPr kumimoji="0" lang="fr-FR" altLang="fr-FR" sz="24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343 heures.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2400" dirty="0">
              <a:latin typeface="Leelawadee UI" panose="020B0502040204020203" pitchFamily="34" charset="-34"/>
              <a:ea typeface="Times New Roman" panose="02020603050405020304" pitchFamily="18" charset="0"/>
              <a:cs typeface="Leelawadee UI" panose="020B0502040204020203" pitchFamily="34" charset="-3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Au 31/12/2024, </a:t>
            </a:r>
            <a:r>
              <a:rPr kumimoji="0" lang="fr-FR" altLang="fr-FR" sz="2400" b="1" i="1"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esp</a:t>
            </a:r>
            <a:r>
              <a:rPr kumimoji="0" lang="fr-FR" altLang="fr-FR" sz="2400" b="1" i="1"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400" b="1" i="1"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rance hauts de seine</a:t>
            </a:r>
            <a:r>
              <a:rPr kumimoji="0" lang="fr-FR" altLang="fr-FR" sz="24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 comptait 131 salari</a:t>
            </a:r>
            <a:r>
              <a:rPr kumimoji="0" lang="fr-FR" altLang="fr-FR" sz="24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4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s.</a:t>
            </a:r>
            <a:endParaRPr kumimoji="0" lang="fr-FR" altLang="fr-FR" sz="2400" b="1"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1"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Ainsi, l’association a permis à chacun de ses collaborateurs d’accéder à près de 2 formations au cours de l’année (soit un taux de 169%), </a:t>
            </a:r>
            <a:endParaRPr kumimoji="0" lang="fr-FR" altLang="fr-FR" sz="4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3" name="Tableau 2"/>
          <p:cNvGraphicFramePr>
            <a:graphicFrameLocks noGrp="1"/>
          </p:cNvGraphicFramePr>
          <p:nvPr>
            <p:extLst>
              <p:ext uri="{D42A27DB-BD31-4B8C-83A1-F6EECF244321}">
                <p14:modId xmlns:p14="http://schemas.microsoft.com/office/powerpoint/2010/main" val="2823870442"/>
              </p:ext>
            </p:extLst>
          </p:nvPr>
        </p:nvGraphicFramePr>
        <p:xfrm>
          <a:off x="685800" y="5753100"/>
          <a:ext cx="7391400" cy="4304860"/>
        </p:xfrm>
        <a:graphic>
          <a:graphicData uri="http://schemas.openxmlformats.org/drawingml/2006/table">
            <a:tbl>
              <a:tblPr firstRow="1" firstCol="1" bandRow="1"/>
              <a:tblGrid>
                <a:gridCol w="2604043">
                  <a:extLst>
                    <a:ext uri="{9D8B030D-6E8A-4147-A177-3AD203B41FA5}">
                      <a16:colId xmlns:a16="http://schemas.microsoft.com/office/drawing/2014/main" val="2590048960"/>
                    </a:ext>
                  </a:extLst>
                </a:gridCol>
                <a:gridCol w="2074489">
                  <a:extLst>
                    <a:ext uri="{9D8B030D-6E8A-4147-A177-3AD203B41FA5}">
                      <a16:colId xmlns:a16="http://schemas.microsoft.com/office/drawing/2014/main" val="3754216767"/>
                    </a:ext>
                  </a:extLst>
                </a:gridCol>
                <a:gridCol w="1449713">
                  <a:extLst>
                    <a:ext uri="{9D8B030D-6E8A-4147-A177-3AD203B41FA5}">
                      <a16:colId xmlns:a16="http://schemas.microsoft.com/office/drawing/2014/main" val="4281151385"/>
                    </a:ext>
                  </a:extLst>
                </a:gridCol>
                <a:gridCol w="1263155">
                  <a:extLst>
                    <a:ext uri="{9D8B030D-6E8A-4147-A177-3AD203B41FA5}">
                      <a16:colId xmlns:a16="http://schemas.microsoft.com/office/drawing/2014/main" val="2290889283"/>
                    </a:ext>
                  </a:extLst>
                </a:gridCol>
              </a:tblGrid>
              <a:tr h="144145">
                <a:tc>
                  <a:txBody>
                    <a:bodyPr/>
                    <a:lstStyle/>
                    <a:p>
                      <a:pPr algn="r">
                        <a:lnSpc>
                          <a:spcPct val="107000"/>
                        </a:lnSpc>
                        <a:spcAft>
                          <a:spcPts val="0"/>
                        </a:spcAft>
                      </a:pPr>
                      <a:r>
                        <a:rPr lang="fr-FR" sz="2400" b="1"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Structure</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8EAADB"/>
                      </a:solidFill>
                      <a:prstDash val="solid"/>
                      <a:round/>
                      <a:headEnd type="none" w="med" len="med"/>
                      <a:tailEnd type="none" w="med" len="med"/>
                    </a:lnB>
                    <a:solidFill>
                      <a:srgbClr val="FFFFFF"/>
                    </a:solidFill>
                  </a:tcPr>
                </a:tc>
                <a:tc>
                  <a:txBody>
                    <a:bodyPr/>
                    <a:lstStyle/>
                    <a:p>
                      <a:pPr>
                        <a:lnSpc>
                          <a:spcPct val="107000"/>
                        </a:lnSpc>
                        <a:spcAft>
                          <a:spcPts val="0"/>
                        </a:spcAft>
                      </a:pPr>
                      <a:r>
                        <a:rPr lang="fr-FR"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Personne accompagnée</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8EAADB"/>
                      </a:solidFill>
                      <a:prstDash val="solid"/>
                      <a:round/>
                      <a:headEnd type="none" w="med" len="med"/>
                      <a:tailEnd type="none" w="med" len="med"/>
                    </a:lnB>
                    <a:solidFill>
                      <a:srgbClr val="FFFFFF"/>
                    </a:solidFill>
                  </a:tcPr>
                </a:tc>
                <a:tc>
                  <a:txBody>
                    <a:bodyPr/>
                    <a:lstStyle/>
                    <a:p>
                      <a:pPr>
                        <a:lnSpc>
                          <a:spcPct val="107000"/>
                        </a:lnSpc>
                        <a:spcAft>
                          <a:spcPts val="0"/>
                        </a:spcAft>
                      </a:pPr>
                      <a:r>
                        <a:rPr lang="fr-FR"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Salarié</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8EAADB"/>
                      </a:solidFill>
                      <a:prstDash val="solid"/>
                      <a:round/>
                      <a:headEnd type="none" w="med" len="med"/>
                      <a:tailEnd type="none" w="med" len="med"/>
                    </a:lnB>
                    <a:solidFill>
                      <a:srgbClr val="FFFFFF"/>
                    </a:solidFill>
                  </a:tcPr>
                </a:tc>
                <a:tc>
                  <a:txBody>
                    <a:bodyPr/>
                    <a:lstStyle/>
                    <a:p>
                      <a:pPr>
                        <a:lnSpc>
                          <a:spcPct val="107000"/>
                        </a:lnSpc>
                        <a:spcAft>
                          <a:spcPts val="0"/>
                        </a:spcAft>
                      </a:pPr>
                      <a:r>
                        <a:rPr lang="fr-FR"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8EAADB"/>
                      </a:solidFill>
                      <a:prstDash val="solid"/>
                      <a:round/>
                      <a:headEnd type="none" w="med" len="med"/>
                      <a:tailEnd type="none" w="med" len="med"/>
                    </a:lnB>
                    <a:solidFill>
                      <a:srgbClr val="FFFFFF"/>
                    </a:solidFill>
                  </a:tcPr>
                </a:tc>
                <a:extLst>
                  <a:ext uri="{0D108BD9-81ED-4DB2-BD59-A6C34878D82A}">
                    <a16:rowId xmlns:a16="http://schemas.microsoft.com/office/drawing/2014/main" val="3438387704"/>
                  </a:ext>
                </a:extLst>
              </a:tr>
              <a:tr h="144145">
                <a:tc>
                  <a:txBody>
                    <a:bodyPr/>
                    <a:lstStyle/>
                    <a:p>
                      <a:pPr algn="r">
                        <a:lnSpc>
                          <a:spcPct val="107000"/>
                        </a:lnSpc>
                        <a:spcAft>
                          <a:spcPts val="0"/>
                        </a:spcAft>
                      </a:pPr>
                      <a:r>
                        <a:rPr lang="fr-FR" sz="24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ESAT</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a:noFill/>
                    </a:lnB>
                    <a:solidFill>
                      <a:srgbClr val="FFFFFF"/>
                    </a:solidFill>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89</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33144720"/>
                  </a:ext>
                </a:extLst>
              </a:tr>
              <a:tr h="144145">
                <a:tc>
                  <a:txBody>
                    <a:bodyPr/>
                    <a:lstStyle/>
                    <a:p>
                      <a:pPr algn="r">
                        <a:lnSpc>
                          <a:spcPct val="107000"/>
                        </a:lnSpc>
                        <a:spcAft>
                          <a:spcPts val="0"/>
                        </a:spcAft>
                      </a:pPr>
                      <a:r>
                        <a:rPr lang="fr-FR" sz="24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FAM</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endParaRPr lang="fr-FR"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679502198"/>
                  </a:ext>
                </a:extLst>
              </a:tr>
              <a:tr h="144145">
                <a:tc>
                  <a:txBody>
                    <a:bodyPr/>
                    <a:lstStyle/>
                    <a:p>
                      <a:pPr algn="r">
                        <a:lnSpc>
                          <a:spcPct val="107000"/>
                        </a:lnSpc>
                        <a:spcAft>
                          <a:spcPts val="0"/>
                        </a:spcAft>
                      </a:pPr>
                      <a:r>
                        <a:rPr lang="fr-FR" sz="24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Foyer Jean Caurant</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170755680"/>
                  </a:ext>
                </a:extLst>
              </a:tr>
              <a:tr h="144145">
                <a:tc>
                  <a:txBody>
                    <a:bodyPr/>
                    <a:lstStyle/>
                    <a:p>
                      <a:pPr algn="r">
                        <a:lnSpc>
                          <a:spcPct val="107000"/>
                        </a:lnSpc>
                        <a:spcAft>
                          <a:spcPts val="0"/>
                        </a:spcAft>
                      </a:pPr>
                      <a:r>
                        <a:rPr lang="fr-FR" sz="24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GEM</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622274136"/>
                  </a:ext>
                </a:extLst>
              </a:tr>
              <a:tr h="144145">
                <a:tc>
                  <a:txBody>
                    <a:bodyPr/>
                    <a:lstStyle/>
                    <a:p>
                      <a:pPr algn="r">
                        <a:lnSpc>
                          <a:spcPct val="107000"/>
                        </a:lnSpc>
                        <a:spcAft>
                          <a:spcPts val="0"/>
                        </a:spcAft>
                      </a:pPr>
                      <a:r>
                        <a:rPr lang="fr-FR" sz="24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Pôle logement </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endParaRPr lang="fr-FR"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105199717"/>
                  </a:ext>
                </a:extLst>
              </a:tr>
              <a:tr h="144145">
                <a:tc>
                  <a:txBody>
                    <a:bodyPr/>
                    <a:lstStyle/>
                    <a:p>
                      <a:pPr algn="r">
                        <a:lnSpc>
                          <a:spcPct val="107000"/>
                        </a:lnSpc>
                        <a:spcAft>
                          <a:spcPts val="0"/>
                        </a:spcAft>
                      </a:pPr>
                      <a:r>
                        <a:rPr lang="fr-FR" sz="24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SAMSAH</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967782175"/>
                  </a:ext>
                </a:extLst>
              </a:tr>
              <a:tr h="144145">
                <a:tc>
                  <a:txBody>
                    <a:bodyPr/>
                    <a:lstStyle/>
                    <a:p>
                      <a:pPr algn="r">
                        <a:lnSpc>
                          <a:spcPct val="107000"/>
                        </a:lnSpc>
                        <a:spcAft>
                          <a:spcPts val="0"/>
                        </a:spcAft>
                      </a:pPr>
                      <a:r>
                        <a:rPr lang="fr-FR" sz="24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SAVS</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68509008"/>
                  </a:ext>
                </a:extLst>
              </a:tr>
              <a:tr h="144145">
                <a:tc>
                  <a:txBody>
                    <a:bodyPr/>
                    <a:lstStyle/>
                    <a:p>
                      <a:pPr algn="r">
                        <a:lnSpc>
                          <a:spcPct val="107000"/>
                        </a:lnSpc>
                        <a:spcAft>
                          <a:spcPts val="0"/>
                        </a:spcAft>
                      </a:pPr>
                      <a:r>
                        <a:rPr lang="fr-FR" sz="24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SIEGE</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endParaRPr lang="fr-FR"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r">
                        <a:lnSpc>
                          <a:spcPct val="107000"/>
                        </a:lnSpc>
                        <a:spcAft>
                          <a:spcPts val="0"/>
                        </a:spcAft>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572543205"/>
                  </a:ext>
                </a:extLst>
              </a:tr>
              <a:tr h="144145">
                <a:tc>
                  <a:txBody>
                    <a:bodyPr/>
                    <a:lstStyle/>
                    <a:p>
                      <a:pPr algn="r">
                        <a:lnSpc>
                          <a:spcPct val="107000"/>
                        </a:lnSpc>
                        <a:spcAft>
                          <a:spcPts val="0"/>
                        </a:spcAft>
                      </a:pPr>
                      <a:r>
                        <a:rPr lang="fr-FR" sz="2400" b="1"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 général</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8EAADB"/>
                      </a:solidFill>
                      <a:prstDash val="solid"/>
                      <a:round/>
                      <a:headEnd type="none" w="med" len="med"/>
                      <a:tailEnd type="none" w="med" len="med"/>
                    </a:lnR>
                    <a:lnT>
                      <a:noFill/>
                    </a:lnT>
                    <a:lnB>
                      <a:noFill/>
                    </a:lnB>
                    <a:solidFill>
                      <a:srgbClr val="FFFFFF"/>
                    </a:solidFill>
                  </a:tcPr>
                </a:tc>
                <a:tc>
                  <a:txBody>
                    <a:bodyPr/>
                    <a:lstStyle/>
                    <a:p>
                      <a:pPr algn="r">
                        <a:lnSpc>
                          <a:spcPct val="107000"/>
                        </a:lnSpc>
                        <a:spcAft>
                          <a:spcPts val="0"/>
                        </a:spcAft>
                      </a:pPr>
                      <a:r>
                        <a:rPr lang="fr-FR"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r">
                        <a:lnSpc>
                          <a:spcPct val="107000"/>
                        </a:lnSpc>
                        <a:spcAft>
                          <a:spcPts val="0"/>
                        </a:spcAft>
                      </a:pPr>
                      <a:r>
                        <a:rPr lang="fr-FR" sz="2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222</a:t>
                      </a:r>
                      <a:endParaRPr lang="fr-FR" sz="3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r">
                        <a:lnSpc>
                          <a:spcPct val="107000"/>
                        </a:lnSpc>
                        <a:spcAft>
                          <a:spcPts val="0"/>
                        </a:spcAft>
                      </a:pPr>
                      <a:r>
                        <a:rPr lang="fr-FR"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281</a:t>
                      </a:r>
                      <a:endParaRPr lang="fr-FR"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80381551"/>
                  </a:ext>
                </a:extLst>
              </a:tr>
            </a:tbl>
          </a:graphicData>
        </a:graphic>
      </p:graphicFrame>
    </p:spTree>
    <p:extLst>
      <p:ext uri="{BB962C8B-B14F-4D97-AF65-F5344CB8AC3E}">
        <p14:creationId xmlns:p14="http://schemas.microsoft.com/office/powerpoint/2010/main" val="291817501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499549" y="2018111"/>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1143328"/>
            <a:ext cx="11125200" cy="717569"/>
          </a:xfrm>
          <a:prstGeom prst="rect">
            <a:avLst/>
          </a:prstGeom>
        </p:spPr>
        <p:txBody>
          <a:bodyPr wrap="square" lIns="0" tIns="0" rIns="0" bIns="0" rtlCol="0" anchor="t">
            <a:spAutoFit/>
          </a:bodyPr>
          <a:lstStyle/>
          <a:p>
            <a:pPr algn="l">
              <a:lnSpc>
                <a:spcPts val="5549"/>
              </a:lnSpc>
            </a:pPr>
            <a:r>
              <a:rPr lang="en-US" sz="5605" spc="112" dirty="0" err="1">
                <a:solidFill>
                  <a:schemeClr val="accent6">
                    <a:lumMod val="75000"/>
                  </a:schemeClr>
                </a:solidFill>
                <a:latin typeface="Anton"/>
                <a:ea typeface="Anton"/>
                <a:cs typeface="Anton"/>
                <a:sym typeface="Anton"/>
              </a:rPr>
              <a:t>É</a:t>
            </a:r>
            <a:r>
              <a:rPr lang="en-US" sz="5605" spc="112" dirty="0" err="1" smtClean="0">
                <a:solidFill>
                  <a:schemeClr val="accent6">
                    <a:lumMod val="75000"/>
                  </a:schemeClr>
                </a:solidFill>
                <a:latin typeface="Anton"/>
                <a:ea typeface="Anton"/>
                <a:cs typeface="Anton"/>
                <a:sym typeface="Anton"/>
              </a:rPr>
              <a:t>valuer</a:t>
            </a:r>
            <a:endParaRPr lang="en-US" sz="5605" spc="112" dirty="0">
              <a:solidFill>
                <a:srgbClr val="213A63"/>
              </a:solidFill>
              <a:latin typeface="Anton"/>
              <a:ea typeface="Anton"/>
              <a:cs typeface="Anton"/>
              <a:sym typeface="Anton"/>
            </a:endParaRPr>
          </a:p>
        </p:txBody>
      </p:sp>
      <p:sp>
        <p:nvSpPr>
          <p:cNvPr id="4" name="Rectangle 3"/>
          <p:cNvSpPr/>
          <p:nvPr/>
        </p:nvSpPr>
        <p:spPr>
          <a:xfrm>
            <a:off x="1066800" y="3086100"/>
            <a:ext cx="7205133" cy="5065233"/>
          </a:xfrm>
          <a:prstGeom prst="rect">
            <a:avLst/>
          </a:prstGeom>
        </p:spPr>
        <p:txBody>
          <a:bodyPr wrap="square">
            <a:spAutoFit/>
          </a:bodyPr>
          <a:lstStyle/>
          <a:p>
            <a:pPr>
              <a:lnSpc>
                <a:spcPct val="107000"/>
              </a:lnSpc>
              <a:spcBef>
                <a:spcPts val="200"/>
              </a:spcBef>
              <a:spcAft>
                <a:spcPts val="0"/>
              </a:spcAft>
            </a:pPr>
            <a:r>
              <a:rPr lang="fr-FR" sz="2400" b="1" dirty="0">
                <a:solidFill>
                  <a:srgbClr val="5B9BD5"/>
                </a:solidFill>
                <a:latin typeface="Be Vietnam"/>
                <a:ea typeface="Be Vietnam"/>
                <a:cs typeface="Be Vietnam"/>
              </a:rPr>
              <a:t>Déploiement du dispositif </a:t>
            </a:r>
            <a:r>
              <a:rPr lang="fr-FR" sz="2400" b="1" dirty="0" smtClean="0">
                <a:solidFill>
                  <a:srgbClr val="5B9BD5"/>
                </a:solidFill>
                <a:latin typeface="Be Vietnam"/>
                <a:ea typeface="Be Vietnam"/>
                <a:cs typeface="Be Vietnam"/>
              </a:rPr>
              <a:t>d’auto-évaluation</a:t>
            </a:r>
          </a:p>
          <a:p>
            <a:pPr>
              <a:lnSpc>
                <a:spcPct val="107000"/>
              </a:lnSpc>
              <a:spcBef>
                <a:spcPts val="200"/>
              </a:spcBef>
              <a:spcAft>
                <a:spcPts val="0"/>
              </a:spcAft>
            </a:pPr>
            <a:endParaRPr lang="fr-FR" sz="2400" b="1"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tabLst>
                <a:tab pos="270510" algn="l"/>
                <a:tab pos="457200" algn="l"/>
              </a:tabLst>
            </a:pPr>
            <a:r>
              <a:rPr lang="fr-FR" sz="2400" b="1" i="1" dirty="0">
                <a:latin typeface="Leelawadee UI" panose="020B0502040204020203" pitchFamily="34" charset="-34"/>
                <a:ea typeface="Times New Roman" panose="02020603050405020304" pitchFamily="18" charset="0"/>
                <a:cs typeface="Times New Roman" panose="02020603050405020304" pitchFamily="18" charset="0"/>
              </a:rPr>
              <a:t>Ehs</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 s’est engagée dans une démarche d’auto-évaluation structurée et appuyée sur les personnes concernées. </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tabLst>
                <a:tab pos="270510" algn="l"/>
                <a:tab pos="457200" algn="l"/>
              </a:tabLst>
            </a:pPr>
            <a:r>
              <a:rPr lang="fr-FR" sz="2400" dirty="0" smtClean="0">
                <a:latin typeface="Leelawadee UI" panose="020B0502040204020203" pitchFamily="34" charset="-34"/>
                <a:ea typeface="Calibri" panose="020F0502020204030204" pitchFamily="34" charset="0"/>
                <a:cs typeface="Times New Roman" panose="02020603050405020304" pitchFamily="18" charset="0"/>
              </a:rPr>
              <a:t>2024, avec </a:t>
            </a:r>
            <a:r>
              <a:rPr lang="fr-FR" sz="2400" dirty="0">
                <a:latin typeface="Leelawadee UI" panose="020B0502040204020203" pitchFamily="34" charset="-34"/>
                <a:ea typeface="Calibri" panose="020F0502020204030204" pitchFamily="34" charset="0"/>
                <a:cs typeface="Times New Roman" panose="02020603050405020304" pitchFamily="18" charset="0"/>
              </a:rPr>
              <a:t>l’appui du Copil Qualité, les trinômes référents-qualité </a:t>
            </a:r>
            <a:r>
              <a:rPr lang="fr-FR" sz="2400" dirty="0" smtClean="0">
                <a:latin typeface="Leelawadee UI" panose="020B0502040204020203" pitchFamily="34" charset="-34"/>
                <a:ea typeface="Calibri" panose="020F0502020204030204" pitchFamily="34" charset="0"/>
                <a:cs typeface="Times New Roman" panose="02020603050405020304" pitchFamily="18" charset="0"/>
              </a:rPr>
              <a:t>ont </a:t>
            </a:r>
            <a:r>
              <a:rPr lang="fr-FR" sz="2400" dirty="0">
                <a:latin typeface="Leelawadee UI" panose="020B0502040204020203" pitchFamily="34" charset="-34"/>
                <a:ea typeface="Calibri" panose="020F0502020204030204" pitchFamily="34" charset="0"/>
                <a:cs typeface="Times New Roman" panose="02020603050405020304" pitchFamily="18" charset="0"/>
              </a:rPr>
              <a:t>conduit les </a:t>
            </a:r>
            <a:r>
              <a:rPr lang="fr-FR" sz="2400" dirty="0">
                <a:solidFill>
                  <a:srgbClr val="2E74B5"/>
                </a:solidFill>
                <a:latin typeface="Leelawadee UI" panose="020B0502040204020203" pitchFamily="34" charset="-34"/>
                <a:ea typeface="Calibri" panose="020F0502020204030204" pitchFamily="34" charset="0"/>
                <a:cs typeface="Times New Roman" panose="02020603050405020304" pitchFamily="18" charset="0"/>
              </a:rPr>
              <a:t>2èmes auto-évaluation en 2024</a:t>
            </a:r>
            <a:r>
              <a:rPr lang="fr-FR" sz="2400" dirty="0">
                <a:latin typeface="Leelawadee UI" panose="020B0502040204020203" pitchFamily="34" charset="-34"/>
                <a:ea typeface="Calibri" panose="020F0502020204030204" pitchFamily="34" charset="0"/>
                <a:cs typeface="Times New Roman" panose="02020603050405020304" pitchFamily="18" charset="0"/>
              </a:rPr>
              <a:t>. </a:t>
            </a:r>
            <a:endParaRPr lang="fr-FR" sz="2400" dirty="0" smtClean="0">
              <a:latin typeface="Leelawadee UI" panose="020B0502040204020203" pitchFamily="34" charset="-34"/>
              <a:ea typeface="Calibri" panose="020F0502020204030204" pitchFamily="34" charset="0"/>
              <a:cs typeface="Times New Roman" panose="02020603050405020304" pitchFamily="18" charset="0"/>
            </a:endParaRPr>
          </a:p>
          <a:p>
            <a:pPr algn="just">
              <a:lnSpc>
                <a:spcPct val="107000"/>
              </a:lnSpc>
              <a:spcAft>
                <a:spcPts val="800"/>
              </a:spcAft>
              <a:tabLst>
                <a:tab pos="270510" algn="l"/>
                <a:tab pos="457200" algn="l"/>
              </a:tabLst>
            </a:pPr>
            <a:r>
              <a:rPr lang="fr-FR" sz="2400" dirty="0" smtClean="0">
                <a:latin typeface="Leelawadee UI" panose="020B0502040204020203" pitchFamily="34" charset="-34"/>
                <a:ea typeface="Calibri" panose="020F0502020204030204" pitchFamily="34" charset="0"/>
                <a:cs typeface="Times New Roman" panose="02020603050405020304" pitchFamily="18" charset="0"/>
              </a:rPr>
              <a:t>1</a:t>
            </a:r>
            <a:r>
              <a:rPr lang="fr-FR" sz="2400" baseline="30000" dirty="0" smtClean="0">
                <a:latin typeface="Leelawadee UI" panose="020B0502040204020203" pitchFamily="34" charset="-34"/>
                <a:ea typeface="Calibri" panose="020F0502020204030204" pitchFamily="34" charset="0"/>
                <a:cs typeface="Times New Roman" panose="02020603050405020304" pitchFamily="18" charset="0"/>
              </a:rPr>
              <a:t>er</a:t>
            </a:r>
            <a:r>
              <a:rPr lang="fr-FR" sz="2400" dirty="0" smtClean="0">
                <a:latin typeface="Leelawadee UI" panose="020B0502040204020203" pitchFamily="34" charset="-34"/>
                <a:ea typeface="Calibri" panose="020F0502020204030204" pitchFamily="34" charset="0"/>
                <a:cs typeface="Times New Roman" panose="02020603050405020304" pitchFamily="18" charset="0"/>
              </a:rPr>
              <a:t> semestre : retour </a:t>
            </a:r>
            <a:r>
              <a:rPr lang="fr-FR" sz="2400" dirty="0">
                <a:latin typeface="Leelawadee UI" panose="020B0502040204020203" pitchFamily="34" charset="-34"/>
                <a:ea typeface="Calibri" panose="020F0502020204030204" pitchFamily="34" charset="0"/>
                <a:cs typeface="Times New Roman" panose="02020603050405020304" pitchFamily="18" charset="0"/>
              </a:rPr>
              <a:t>d’expérience </a:t>
            </a:r>
            <a:r>
              <a:rPr lang="fr-FR" sz="2400" dirty="0" smtClean="0">
                <a:latin typeface="Leelawadee UI" panose="020B0502040204020203" pitchFamily="34" charset="-34"/>
                <a:ea typeface="Calibri" panose="020F0502020204030204" pitchFamily="34" charset="0"/>
                <a:cs typeface="Times New Roman" panose="02020603050405020304" pitchFamily="18" charset="0"/>
              </a:rPr>
              <a:t>et consolidation des </a:t>
            </a:r>
            <a:r>
              <a:rPr lang="fr-FR" sz="2400" dirty="0">
                <a:latin typeface="Leelawadee UI" panose="020B0502040204020203" pitchFamily="34" charset="-34"/>
                <a:ea typeface="Calibri" panose="020F0502020204030204" pitchFamily="34" charset="0"/>
                <a:cs typeface="Times New Roman" panose="02020603050405020304" pitchFamily="18" charset="0"/>
              </a:rPr>
              <a:t>acquis par une </a:t>
            </a:r>
            <a:r>
              <a:rPr lang="fr-FR" sz="2400" dirty="0">
                <a:solidFill>
                  <a:schemeClr val="accent1"/>
                </a:solidFill>
                <a:latin typeface="Leelawadee UI" panose="020B0502040204020203" pitchFamily="34" charset="-34"/>
                <a:ea typeface="Calibri" panose="020F0502020204030204" pitchFamily="34" charset="0"/>
                <a:cs typeface="Times New Roman" panose="02020603050405020304" pitchFamily="18" charset="0"/>
              </a:rPr>
              <a:t>a</a:t>
            </a:r>
            <a:r>
              <a:rPr lang="fr-FR" sz="2400" dirty="0">
                <a:solidFill>
                  <a:srgbClr val="2E74B5"/>
                </a:solidFill>
                <a:latin typeface="Leelawadee UI" panose="020B0502040204020203" pitchFamily="34" charset="-34"/>
                <a:ea typeface="Calibri" panose="020F0502020204030204" pitchFamily="34" charset="0"/>
                <a:cs typeface="Times New Roman" panose="02020603050405020304" pitchFamily="18" charset="0"/>
              </a:rPr>
              <a:t>utoformation des trinômes référents-qualité, animée par 2 salariés, toute la journée du 12 juin 2024</a:t>
            </a:r>
            <a:r>
              <a:rPr lang="fr-FR" sz="2400" dirty="0" smtClean="0">
                <a:solidFill>
                  <a:srgbClr val="2E74B5"/>
                </a:solidFill>
                <a:latin typeface="Leelawadee UI" panose="020B0502040204020203" pitchFamily="34" charset="-34"/>
                <a:ea typeface="Calibri" panose="020F0502020204030204" pitchFamily="34" charset="0"/>
                <a:cs typeface="Times New Roman" panose="02020603050405020304" pitchFamily="18" charset="0"/>
              </a:rPr>
              <a:t>.</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Rectangle 8"/>
          <p:cNvSpPr/>
          <p:nvPr/>
        </p:nvSpPr>
        <p:spPr>
          <a:xfrm>
            <a:off x="8915400" y="3924300"/>
            <a:ext cx="9211734" cy="5727337"/>
          </a:xfrm>
          <a:prstGeom prst="rect">
            <a:avLst/>
          </a:prstGeom>
        </p:spPr>
        <p:txBody>
          <a:bodyPr wrap="square">
            <a:spAutoFit/>
          </a:bodyPr>
          <a:lstStyle/>
          <a:p>
            <a:pPr>
              <a:lnSpc>
                <a:spcPct val="107000"/>
              </a:lnSpc>
              <a:spcAft>
                <a:spcPts val="800"/>
              </a:spcAft>
              <a:tabLst>
                <a:tab pos="270510" algn="l"/>
              </a:tabLst>
            </a:pPr>
            <a:r>
              <a:rPr lang="fr-FR" sz="2400" dirty="0" smtClean="0">
                <a:latin typeface="Leelawadee UI" panose="020B0502040204020203" pitchFamily="34" charset="-34"/>
                <a:ea typeface="Calibri" panose="020F0502020204030204" pitchFamily="34" charset="0"/>
                <a:cs typeface="Times New Roman" panose="02020603050405020304" pitchFamily="18" charset="0"/>
              </a:rPr>
              <a:t>2</a:t>
            </a:r>
            <a:r>
              <a:rPr lang="fr-FR" sz="2400" baseline="30000" dirty="0" smtClean="0">
                <a:latin typeface="Leelawadee UI" panose="020B0502040204020203" pitchFamily="34" charset="-34"/>
                <a:ea typeface="Calibri" panose="020F0502020204030204" pitchFamily="34" charset="0"/>
                <a:cs typeface="Times New Roman" panose="02020603050405020304" pitchFamily="18" charset="0"/>
              </a:rPr>
              <a:t>ème</a:t>
            </a:r>
            <a:r>
              <a:rPr lang="fr-FR" sz="2400" dirty="0" smtClean="0">
                <a:latin typeface="Leelawadee UI" panose="020B0502040204020203" pitchFamily="34" charset="-34"/>
                <a:ea typeface="Calibri" panose="020F0502020204030204" pitchFamily="34" charset="0"/>
                <a:cs typeface="Times New Roman" panose="02020603050405020304" pitchFamily="18" charset="0"/>
              </a:rPr>
              <a:t> </a:t>
            </a:r>
            <a:r>
              <a:rPr lang="fr-FR" sz="2400" dirty="0">
                <a:latin typeface="Leelawadee UI" panose="020B0502040204020203" pitchFamily="34" charset="-34"/>
                <a:ea typeface="Calibri" panose="020F0502020204030204" pitchFamily="34" charset="0"/>
                <a:cs typeface="Times New Roman" panose="02020603050405020304" pitchFamily="18" charset="0"/>
              </a:rPr>
              <a:t>semestre, </a:t>
            </a:r>
            <a:r>
              <a:rPr lang="fr-FR" sz="2400" dirty="0" smtClean="0">
                <a:latin typeface="Leelawadee UI" panose="020B0502040204020203" pitchFamily="34" charset="-34"/>
                <a:ea typeface="Calibri" panose="020F0502020204030204" pitchFamily="34" charset="0"/>
                <a:cs typeface="Times New Roman" panose="02020603050405020304" pitchFamily="18" charset="0"/>
              </a:rPr>
              <a:t>organisation des auto-évaluation par chaque trinôme, </a:t>
            </a:r>
            <a:r>
              <a:rPr lang="fr-FR" sz="2400" dirty="0">
                <a:latin typeface="Leelawadee UI" panose="020B0502040204020203" pitchFamily="34" charset="-34"/>
                <a:ea typeface="Calibri" panose="020F0502020204030204" pitchFamily="34" charset="0"/>
                <a:cs typeface="Times New Roman" panose="02020603050405020304" pitchFamily="18" charset="0"/>
              </a:rPr>
              <a:t>permettant de valider sur le logiciel </a:t>
            </a:r>
            <a:r>
              <a:rPr lang="fr-FR" sz="2400" dirty="0" err="1">
                <a:latin typeface="Leelawadee UI" panose="020B0502040204020203" pitchFamily="34" charset="-34"/>
                <a:ea typeface="Calibri" panose="020F0502020204030204" pitchFamily="34" charset="0"/>
                <a:cs typeface="Times New Roman" panose="02020603050405020304" pitchFamily="18" charset="0"/>
              </a:rPr>
              <a:t>Synaé</a:t>
            </a:r>
            <a:r>
              <a:rPr lang="fr-FR" sz="2400" dirty="0">
                <a:latin typeface="Leelawadee UI" panose="020B0502040204020203" pitchFamily="34" charset="-34"/>
                <a:ea typeface="Calibri" panose="020F0502020204030204" pitchFamily="34" charset="0"/>
                <a:cs typeface="Times New Roman" panose="02020603050405020304" pitchFamily="18" charset="0"/>
              </a:rPr>
              <a:t>  :</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tabLst>
                <a:tab pos="270510" algn="l"/>
                <a:tab pos="457200" algn="l"/>
              </a:tabLst>
            </a:pPr>
            <a:r>
              <a:rPr lang="fr-FR" sz="2400" dirty="0">
                <a:solidFill>
                  <a:srgbClr val="2E74B5"/>
                </a:solidFill>
                <a:latin typeface="Leelawadee UI" panose="020B0502040204020203" pitchFamily="34" charset="-34"/>
                <a:ea typeface="Calibri" panose="020F0502020204030204" pitchFamily="34" charset="0"/>
                <a:cs typeface="Times New Roman" panose="02020603050405020304" pitchFamily="18" charset="0"/>
              </a:rPr>
              <a:t>10/12/2024 : SAVS </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tabLst>
                <a:tab pos="270510" algn="l"/>
                <a:tab pos="457200" algn="l"/>
              </a:tabLst>
            </a:pPr>
            <a:r>
              <a:rPr lang="fr-FR" sz="2400" dirty="0">
                <a:solidFill>
                  <a:srgbClr val="2E74B5"/>
                </a:solidFill>
                <a:latin typeface="Leelawadee UI" panose="020B0502040204020203" pitchFamily="34" charset="-34"/>
                <a:ea typeface="Calibri" panose="020F0502020204030204" pitchFamily="34" charset="0"/>
                <a:cs typeface="Times New Roman" panose="02020603050405020304" pitchFamily="18" charset="0"/>
              </a:rPr>
              <a:t>18/12/2024 : SAMSAH </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tabLst>
                <a:tab pos="270510" algn="l"/>
                <a:tab pos="457200" algn="l"/>
              </a:tabLst>
            </a:pPr>
            <a:r>
              <a:rPr lang="fr-FR" sz="2400" dirty="0">
                <a:solidFill>
                  <a:srgbClr val="2E74B5"/>
                </a:solidFill>
                <a:latin typeface="Leelawadee UI" panose="020B0502040204020203" pitchFamily="34" charset="-34"/>
                <a:ea typeface="Calibri" panose="020F0502020204030204" pitchFamily="34" charset="0"/>
                <a:cs typeface="Times New Roman" panose="02020603050405020304" pitchFamily="18" charset="0"/>
              </a:rPr>
              <a:t>Concernant l’ESAT, l’auto-évaluation a été décalée au 1</a:t>
            </a:r>
            <a:r>
              <a:rPr lang="fr-FR" sz="2400" baseline="30000" dirty="0">
                <a:solidFill>
                  <a:srgbClr val="2E74B5"/>
                </a:solidFill>
                <a:latin typeface="Leelawadee UI" panose="020B0502040204020203" pitchFamily="34" charset="-34"/>
                <a:ea typeface="Calibri" panose="020F0502020204030204" pitchFamily="34" charset="0"/>
                <a:cs typeface="Times New Roman" panose="02020603050405020304" pitchFamily="18" charset="0"/>
              </a:rPr>
              <a:t>er</a:t>
            </a:r>
            <a:r>
              <a:rPr lang="fr-FR" sz="2400" dirty="0">
                <a:solidFill>
                  <a:srgbClr val="2E74B5"/>
                </a:solidFill>
                <a:latin typeface="Leelawadee UI" panose="020B0502040204020203" pitchFamily="34" charset="-34"/>
                <a:ea typeface="Calibri" panose="020F0502020204030204" pitchFamily="34" charset="0"/>
                <a:cs typeface="Times New Roman" panose="02020603050405020304" pitchFamily="18" charset="0"/>
              </a:rPr>
              <a:t> semestre 2025, pour être en préparation de l’évaluation externe dont le calendrier prévoit la transmission à l’ARS pour décembre 2025</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tabLst>
                <a:tab pos="270510" algn="l"/>
                <a:tab pos="457200" algn="l"/>
              </a:tabLst>
            </a:pPr>
            <a:r>
              <a:rPr lang="fr-FR" sz="2400" dirty="0">
                <a:solidFill>
                  <a:srgbClr val="2E74B5"/>
                </a:solidFill>
                <a:latin typeface="Leelawadee UI" panose="020B0502040204020203" pitchFamily="34" charset="-34"/>
                <a:ea typeface="Calibri" panose="020F0502020204030204" pitchFamily="34" charset="0"/>
                <a:cs typeface="Times New Roman" panose="02020603050405020304" pitchFamily="18" charset="0"/>
              </a:rPr>
              <a:t>Concernant le foyer d’hébergement : en raison de difficulté de personnel et changement dans le trinôme de référent qualité, l’auto-évaluation n’a pas pu être conduite en 2024, elle est anticipée et prévue en 2025</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tabLst>
                <a:tab pos="270510" algn="l"/>
                <a:tab pos="457200" algn="l"/>
              </a:tabLst>
            </a:pPr>
            <a:r>
              <a:rPr lang="fr-FR" sz="2400" dirty="0">
                <a:solidFill>
                  <a:srgbClr val="2E74B5"/>
                </a:solidFill>
                <a:latin typeface="Leelawadee UI" panose="020B0502040204020203" pitchFamily="34" charset="-34"/>
                <a:ea typeface="Calibri" panose="020F0502020204030204" pitchFamily="34" charset="0"/>
                <a:cs typeface="Times New Roman" panose="02020603050405020304" pitchFamily="18" charset="0"/>
              </a:rPr>
              <a:t>Concernant le FAM, l’autoévaluation a été conduite mais n’a pas fait l’objet de son renseignement sur le logiciel </a:t>
            </a:r>
            <a:r>
              <a:rPr lang="fr-FR" sz="2400" dirty="0" err="1">
                <a:solidFill>
                  <a:srgbClr val="2E74B5"/>
                </a:solidFill>
                <a:latin typeface="Leelawadee UI" panose="020B0502040204020203" pitchFamily="34" charset="-34"/>
                <a:ea typeface="Calibri" panose="020F0502020204030204" pitchFamily="34" charset="0"/>
                <a:cs typeface="Times New Roman" panose="02020603050405020304" pitchFamily="18" charset="0"/>
              </a:rPr>
              <a:t>Synaé</a:t>
            </a:r>
            <a:r>
              <a:rPr lang="fr-FR" sz="2400" dirty="0">
                <a:solidFill>
                  <a:srgbClr val="2E74B5"/>
                </a:solidFill>
                <a:latin typeface="Leelawadee UI" panose="020B0502040204020203" pitchFamily="34" charset="-34"/>
                <a:ea typeface="Calibri" panose="020F0502020204030204" pitchFamily="34" charset="0"/>
                <a:cs typeface="Times New Roman" panose="02020603050405020304" pitchFamily="18" charset="0"/>
              </a:rPr>
              <a:t>. </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181557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499549" y="2018110"/>
            <a:ext cx="4538149" cy="1189"/>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1143328"/>
            <a:ext cx="11125200" cy="717569"/>
          </a:xfrm>
          <a:prstGeom prst="rect">
            <a:avLst/>
          </a:prstGeom>
        </p:spPr>
        <p:txBody>
          <a:bodyPr wrap="square" lIns="0" tIns="0" rIns="0" bIns="0" rtlCol="0" anchor="t">
            <a:spAutoFit/>
          </a:bodyPr>
          <a:lstStyle/>
          <a:p>
            <a:pPr algn="l">
              <a:lnSpc>
                <a:spcPts val="5549"/>
              </a:lnSpc>
            </a:pPr>
            <a:r>
              <a:rPr lang="en-US" sz="5605" spc="112" dirty="0" err="1">
                <a:solidFill>
                  <a:schemeClr val="accent6">
                    <a:lumMod val="75000"/>
                  </a:schemeClr>
                </a:solidFill>
                <a:latin typeface="Anton"/>
                <a:ea typeface="Anton"/>
                <a:cs typeface="Anton"/>
                <a:sym typeface="Anton"/>
              </a:rPr>
              <a:t>É</a:t>
            </a:r>
            <a:r>
              <a:rPr lang="en-US" sz="5605" spc="112" dirty="0" err="1" smtClean="0">
                <a:solidFill>
                  <a:schemeClr val="accent6">
                    <a:lumMod val="75000"/>
                  </a:schemeClr>
                </a:solidFill>
                <a:latin typeface="Anton"/>
                <a:ea typeface="Anton"/>
                <a:cs typeface="Anton"/>
                <a:sym typeface="Anton"/>
              </a:rPr>
              <a:t>valuer</a:t>
            </a:r>
            <a:endParaRPr lang="en-US" sz="5605" spc="112" dirty="0">
              <a:solidFill>
                <a:srgbClr val="213A63"/>
              </a:solidFill>
              <a:latin typeface="Anton"/>
              <a:ea typeface="Anton"/>
              <a:cs typeface="Anton"/>
              <a:sym typeface="Anton"/>
            </a:endParaRPr>
          </a:p>
        </p:txBody>
      </p:sp>
      <p:graphicFrame>
        <p:nvGraphicFramePr>
          <p:cNvPr id="10" name="Graphique 9"/>
          <p:cNvGraphicFramePr/>
          <p:nvPr>
            <p:extLst>
              <p:ext uri="{D42A27DB-BD31-4B8C-83A1-F6EECF244321}">
                <p14:modId xmlns:p14="http://schemas.microsoft.com/office/powerpoint/2010/main" val="2538647346"/>
              </p:ext>
            </p:extLst>
          </p:nvPr>
        </p:nvGraphicFramePr>
        <p:xfrm>
          <a:off x="800100" y="5434512"/>
          <a:ext cx="7239000" cy="4490599"/>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152400" y="2325913"/>
            <a:ext cx="8534400" cy="2801986"/>
          </a:xfrm>
          <a:prstGeom prst="rect">
            <a:avLst/>
          </a:prstGeom>
        </p:spPr>
        <p:txBody>
          <a:bodyPr wrap="square">
            <a:spAutoFit/>
          </a:bodyPr>
          <a:lstStyle/>
          <a:p>
            <a:pPr>
              <a:lnSpc>
                <a:spcPct val="107000"/>
              </a:lnSpc>
              <a:spcBef>
                <a:spcPts val="200"/>
              </a:spcBef>
              <a:spcAft>
                <a:spcPts val="0"/>
              </a:spcAft>
            </a:pPr>
            <a:r>
              <a:rPr lang="fr-FR" sz="2800" b="1" dirty="0" smtClean="0">
                <a:solidFill>
                  <a:srgbClr val="5B9BD5"/>
                </a:solidFill>
                <a:latin typeface="Be Vietnam"/>
                <a:ea typeface="Be Vietnam"/>
                <a:cs typeface="Be Vietnam"/>
              </a:rPr>
              <a:t>Evaluation et suivi des risques par les signalements des Evènements Indésirables</a:t>
            </a:r>
          </a:p>
          <a:p>
            <a:pPr>
              <a:lnSpc>
                <a:spcPct val="107000"/>
              </a:lnSpc>
              <a:spcBef>
                <a:spcPts val="200"/>
              </a:spcBef>
              <a:spcAft>
                <a:spcPts val="0"/>
              </a:spcAft>
            </a:pPr>
            <a:endParaRPr lang="fr-FR" sz="110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tabLst>
                <a:tab pos="270510" algn="l"/>
                <a:tab pos="457200" algn="l"/>
              </a:tabLst>
            </a:pPr>
            <a:r>
              <a:rPr lang="fr-FR" sz="3200" dirty="0"/>
              <a:t>36 évènements indésirables ont été </a:t>
            </a:r>
            <a:r>
              <a:rPr lang="fr-FR" sz="3200" dirty="0" smtClean="0"/>
              <a:t>déclarés, </a:t>
            </a:r>
            <a:r>
              <a:rPr lang="fr-FR" sz="3200" dirty="0"/>
              <a:t>dont 3 ont fait l’objet d’une déclaration aux autorités de tarification et </a:t>
            </a:r>
            <a:r>
              <a:rPr lang="fr-FR" sz="3200" dirty="0" smtClean="0"/>
              <a:t>contrôle</a:t>
            </a:r>
            <a:endParaRPr lang="fr-FR" sz="4000" dirty="0">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8" name="Graphique 7"/>
          <p:cNvGraphicFramePr/>
          <p:nvPr>
            <p:extLst>
              <p:ext uri="{D42A27DB-BD31-4B8C-83A1-F6EECF244321}">
                <p14:modId xmlns:p14="http://schemas.microsoft.com/office/powerpoint/2010/main" val="2178803086"/>
              </p:ext>
            </p:extLst>
          </p:nvPr>
        </p:nvGraphicFramePr>
        <p:xfrm>
          <a:off x="8686800" y="3178449"/>
          <a:ext cx="7391400" cy="3898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phique 10"/>
          <p:cNvGraphicFramePr/>
          <p:nvPr>
            <p:extLst>
              <p:ext uri="{D42A27DB-BD31-4B8C-83A1-F6EECF244321}">
                <p14:modId xmlns:p14="http://schemas.microsoft.com/office/powerpoint/2010/main" val="1464013392"/>
              </p:ext>
            </p:extLst>
          </p:nvPr>
        </p:nvGraphicFramePr>
        <p:xfrm>
          <a:off x="7924800" y="6819900"/>
          <a:ext cx="9296400" cy="31052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3717358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499549" y="2018111"/>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1143328"/>
            <a:ext cx="11125200" cy="717569"/>
          </a:xfrm>
          <a:prstGeom prst="rect">
            <a:avLst/>
          </a:prstGeom>
        </p:spPr>
        <p:txBody>
          <a:bodyPr wrap="square" lIns="0" tIns="0" rIns="0" bIns="0" rtlCol="0" anchor="t">
            <a:spAutoFit/>
          </a:bodyPr>
          <a:lstStyle/>
          <a:p>
            <a:pPr algn="l">
              <a:lnSpc>
                <a:spcPts val="5549"/>
              </a:lnSpc>
            </a:pPr>
            <a:r>
              <a:rPr lang="en-US" sz="5605" spc="112" dirty="0" smtClean="0">
                <a:solidFill>
                  <a:schemeClr val="accent6">
                    <a:lumMod val="75000"/>
                  </a:schemeClr>
                </a:solidFill>
                <a:latin typeface="Anton"/>
                <a:ea typeface="Anton"/>
                <a:cs typeface="Anton"/>
                <a:sym typeface="Anton"/>
              </a:rPr>
              <a:t>Structurer</a:t>
            </a:r>
            <a:endParaRPr lang="en-US" sz="5605" spc="112" dirty="0">
              <a:solidFill>
                <a:srgbClr val="213A63"/>
              </a:solidFill>
              <a:latin typeface="Anton"/>
              <a:ea typeface="Anton"/>
              <a:cs typeface="Anton"/>
              <a:sym typeface="Anton"/>
            </a:endParaRPr>
          </a:p>
        </p:txBody>
      </p:sp>
      <p:sp>
        <p:nvSpPr>
          <p:cNvPr id="4" name="Rectangle 3"/>
          <p:cNvSpPr/>
          <p:nvPr/>
        </p:nvSpPr>
        <p:spPr>
          <a:xfrm>
            <a:off x="8839200" y="3086100"/>
            <a:ext cx="9144000" cy="7312771"/>
          </a:xfrm>
          <a:prstGeom prst="rect">
            <a:avLst/>
          </a:prstGeom>
        </p:spPr>
        <p:txBody>
          <a:bodyPr wrap="square">
            <a:spAutoFit/>
          </a:bodyPr>
          <a:lstStyle/>
          <a:p>
            <a:pPr marL="457200" algn="just">
              <a:lnSpc>
                <a:spcPct val="115000"/>
              </a:lnSpc>
              <a:spcBef>
                <a:spcPts val="500"/>
              </a:spcBef>
              <a:spcAft>
                <a:spcPts val="0"/>
              </a:spcAft>
            </a:pPr>
            <a:r>
              <a:rPr lang="fr-FR" sz="2400" b="1" dirty="0">
                <a:latin typeface="Leelawadee UI" panose="020B0502040204020203" pitchFamily="34" charset="-34"/>
                <a:ea typeface="Times New Roman" panose="02020603050405020304" pitchFamily="18" charset="0"/>
                <a:cs typeface="Times New Roman" panose="02020603050405020304" pitchFamily="18" charset="0"/>
              </a:rPr>
              <a:t>S</a:t>
            </a:r>
            <a:r>
              <a:rPr lang="fr-FR" sz="2400" b="1" dirty="0" smtClean="0">
                <a:latin typeface="Leelawadee UI" panose="020B0502040204020203" pitchFamily="34" charset="-34"/>
                <a:ea typeface="Times New Roman" panose="02020603050405020304" pitchFamily="18" charset="0"/>
                <a:cs typeface="Times New Roman" panose="02020603050405020304" pitchFamily="18" charset="0"/>
              </a:rPr>
              <a:t>ystèmes d’information :</a:t>
            </a:r>
            <a:endParaRPr lang="fr-FR" sz="2400" b="1"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fr-FR" sz="2400" dirty="0">
                <a:latin typeface="Leelawadee UI" panose="020B0502040204020203" pitchFamily="34" charset="-34"/>
                <a:ea typeface="Calibri" panose="020F0502020204030204" pitchFamily="34" charset="0"/>
                <a:cs typeface="Times New Roman" panose="02020603050405020304" pitchFamily="18" charset="0"/>
              </a:rPr>
              <a:t>Mise à jour du logiciel </a:t>
            </a:r>
            <a:r>
              <a:rPr lang="fr-FR" sz="2400" dirty="0" err="1">
                <a:latin typeface="Leelawadee UI" panose="020B0502040204020203" pitchFamily="34" charset="-34"/>
                <a:ea typeface="Calibri" panose="020F0502020204030204" pitchFamily="34" charset="0"/>
                <a:cs typeface="Times New Roman" panose="02020603050405020304" pitchFamily="18" charset="0"/>
              </a:rPr>
              <a:t>Mediateam</a:t>
            </a:r>
            <a:r>
              <a:rPr lang="fr-FR" sz="2400" dirty="0">
                <a:latin typeface="Leelawadee UI" panose="020B0502040204020203" pitchFamily="34" charset="-34"/>
                <a:ea typeface="Calibri" panose="020F0502020204030204" pitchFamily="34" charset="0"/>
                <a:cs typeface="Times New Roman" panose="02020603050405020304" pitchFamily="18" charset="0"/>
              </a:rPr>
              <a:t> (dossier unique informatique de l’usager) : </a:t>
            </a:r>
            <a:r>
              <a:rPr lang="fr-FR" sz="2400" dirty="0">
                <a:solidFill>
                  <a:srgbClr val="2E74B5"/>
                </a:solidFill>
                <a:latin typeface="Leelawadee UI" panose="020B0502040204020203" pitchFamily="34" charset="-34"/>
                <a:ea typeface="Calibri" panose="020F0502020204030204" pitchFamily="34" charset="0"/>
                <a:cs typeface="Times New Roman" panose="02020603050405020304" pitchFamily="18" charset="0"/>
              </a:rPr>
              <a:t>nouveaux paramétrages pour le projet personnalisé, prise de rdv avec envoi de SMS de </a:t>
            </a:r>
            <a:r>
              <a:rPr lang="fr-FR" sz="2400" dirty="0" smtClean="0">
                <a:solidFill>
                  <a:srgbClr val="2E74B5"/>
                </a:solidFill>
                <a:latin typeface="Leelawadee UI" panose="020B0502040204020203" pitchFamily="34" charset="-34"/>
                <a:ea typeface="Calibri" panose="020F0502020204030204" pitchFamily="34" charset="0"/>
                <a:cs typeface="Times New Roman" panose="02020603050405020304" pitchFamily="18" charset="0"/>
              </a:rPr>
              <a:t>rappel,, ouverture </a:t>
            </a:r>
            <a:r>
              <a:rPr lang="fr-FR" sz="2400" dirty="0">
                <a:solidFill>
                  <a:srgbClr val="2E74B5"/>
                </a:solidFill>
                <a:latin typeface="Leelawadee UI" panose="020B0502040204020203" pitchFamily="34" charset="-34"/>
                <a:ea typeface="Calibri" panose="020F0502020204030204" pitchFamily="34" charset="0"/>
                <a:cs typeface="Times New Roman" panose="02020603050405020304" pitchFamily="18" charset="0"/>
              </a:rPr>
              <a:t>de l’accès aux usagers à leur dossier informatique (décembre)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fr-FR" sz="2400" dirty="0">
                <a:latin typeface="Leelawadee UI" panose="020B0502040204020203" pitchFamily="34" charset="-34"/>
                <a:ea typeface="Calibri" panose="020F0502020204030204" pitchFamily="34" charset="0"/>
                <a:cs typeface="Times New Roman" panose="02020603050405020304" pitchFamily="18" charset="0"/>
              </a:rPr>
              <a:t>Logiciel de Gestion des plannings et des temps / remontées des variables de paie – </a:t>
            </a:r>
            <a:r>
              <a:rPr lang="fr-FR" sz="2400" dirty="0" err="1">
                <a:latin typeface="Leelawadee UI" panose="020B0502040204020203" pitchFamily="34" charset="-34"/>
                <a:ea typeface="Calibri" panose="020F0502020204030204" pitchFamily="34" charset="0"/>
                <a:cs typeface="Times New Roman" panose="02020603050405020304" pitchFamily="18" charset="0"/>
              </a:rPr>
              <a:t>PlanningNext</a:t>
            </a:r>
            <a:r>
              <a:rPr lang="fr-FR" sz="2400" dirty="0">
                <a:latin typeface="Leelawadee UI" panose="020B0502040204020203" pitchFamily="34" charset="-34"/>
                <a:ea typeface="Calibri" panose="020F0502020204030204" pitchFamily="34" charset="0"/>
                <a:cs typeface="Times New Roman" panose="02020603050405020304" pitchFamily="18" charset="0"/>
              </a:rPr>
              <a:t> : </a:t>
            </a:r>
            <a:r>
              <a:rPr lang="fr-FR" sz="2400" dirty="0" smtClean="0">
                <a:solidFill>
                  <a:srgbClr val="0070C0"/>
                </a:solidFill>
                <a:latin typeface="Leelawadee UI" panose="020B0502040204020203" pitchFamily="34" charset="-34"/>
                <a:ea typeface="Calibri" panose="020F0502020204030204" pitchFamily="34" charset="0"/>
                <a:cs typeface="Times New Roman" panose="02020603050405020304" pitchFamily="18" charset="0"/>
              </a:rPr>
              <a:t>déploiement </a:t>
            </a:r>
            <a:r>
              <a:rPr lang="fr-FR" sz="2400" dirty="0">
                <a:solidFill>
                  <a:srgbClr val="0070C0"/>
                </a:solidFill>
                <a:latin typeface="Leelawadee UI" panose="020B0502040204020203" pitchFamily="34" charset="-34"/>
                <a:ea typeface="Calibri" panose="020F0502020204030204" pitchFamily="34" charset="0"/>
                <a:cs typeface="Times New Roman" panose="02020603050405020304" pitchFamily="18" charset="0"/>
              </a:rPr>
              <a:t>par étapes entre juin 2024 et avril 2025</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fr-FR" sz="2400" dirty="0">
                <a:latin typeface="Leelawadee UI" panose="020B0502040204020203" pitchFamily="34" charset="-34"/>
                <a:ea typeface="Calibri" panose="020F0502020204030204" pitchFamily="34" charset="0"/>
                <a:cs typeface="Times New Roman" panose="02020603050405020304" pitchFamily="18" charset="0"/>
              </a:rPr>
              <a:t>Dématérialisation des bulletins de paie + coffre-fort numérique : </a:t>
            </a:r>
            <a:r>
              <a:rPr lang="fr-FR" sz="2400" dirty="0">
                <a:solidFill>
                  <a:srgbClr val="0070C0"/>
                </a:solidFill>
                <a:latin typeface="Leelawadee UI" panose="020B0502040204020203" pitchFamily="34" charset="-34"/>
                <a:ea typeface="Calibri" panose="020F0502020204030204" pitchFamily="34" charset="0"/>
                <a:cs typeface="Times New Roman" panose="02020603050405020304" pitchFamily="18" charset="0"/>
              </a:rPr>
              <a:t>depuis le mois d’avril </a:t>
            </a:r>
            <a:r>
              <a:rPr lang="fr-FR" sz="2400" dirty="0" smtClean="0">
                <a:solidFill>
                  <a:srgbClr val="0070C0"/>
                </a:solidFill>
                <a:latin typeface="Leelawadee UI" panose="020B0502040204020203" pitchFamily="34" charset="-34"/>
                <a:ea typeface="Calibri" panose="020F0502020204030204" pitchFamily="34" charset="0"/>
                <a:cs typeface="Times New Roman" panose="02020603050405020304" pitchFamily="18" charset="0"/>
              </a:rPr>
              <a:t>2024</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fr-FR" sz="2400" dirty="0">
                <a:latin typeface="Leelawadee UI" panose="020B0502040204020203" pitchFamily="34" charset="-34"/>
                <a:ea typeface="Calibri" panose="020F0502020204030204" pitchFamily="34" charset="0"/>
                <a:cs typeface="Times New Roman" panose="02020603050405020304" pitchFamily="18" charset="0"/>
              </a:rPr>
              <a:t>Déploiement de </a:t>
            </a:r>
            <a:r>
              <a:rPr lang="fr-FR" sz="2400" dirty="0" err="1">
                <a:latin typeface="Leelawadee UI" panose="020B0502040204020203" pitchFamily="34" charset="-34"/>
                <a:ea typeface="Calibri" panose="020F0502020204030204" pitchFamily="34" charset="0"/>
                <a:cs typeface="Times New Roman" panose="02020603050405020304" pitchFamily="18" charset="0"/>
              </a:rPr>
              <a:t>TurboSuites</a:t>
            </a:r>
            <a:r>
              <a:rPr lang="fr-FR" sz="2400" dirty="0">
                <a:latin typeface="Leelawadee UI" panose="020B0502040204020203" pitchFamily="34" charset="-34"/>
                <a:ea typeface="Calibri" panose="020F0502020204030204" pitchFamily="34" charset="0"/>
                <a:cs typeface="Times New Roman" panose="02020603050405020304" pitchFamily="18" charset="0"/>
              </a:rPr>
              <a:t> – </a:t>
            </a:r>
            <a:r>
              <a:rPr lang="fr-FR" sz="2400" dirty="0">
                <a:solidFill>
                  <a:srgbClr val="0070C0"/>
                </a:solidFill>
                <a:latin typeface="Leelawadee UI" panose="020B0502040204020203" pitchFamily="34" charset="-34"/>
                <a:ea typeface="Calibri" panose="020F0502020204030204" pitchFamily="34" charset="0"/>
                <a:cs typeface="Times New Roman" panose="02020603050405020304" pitchFamily="18" charset="0"/>
              </a:rPr>
              <a:t>rapprochement bancaire et gestion de trésorerie – juin 2024</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Times New Roman" panose="02020603050405020304" pitchFamily="18" charset="0"/>
              <a:buChar char="-"/>
            </a:pPr>
            <a:r>
              <a:rPr lang="fr-FR" sz="2400" dirty="0">
                <a:latin typeface="Leelawadee UI" panose="020B0502040204020203" pitchFamily="34" charset="-34"/>
                <a:ea typeface="Calibri" panose="020F0502020204030204" pitchFamily="34" charset="0"/>
                <a:cs typeface="Times New Roman" panose="02020603050405020304" pitchFamily="18" charset="0"/>
              </a:rPr>
              <a:t>Changement hébergement logiciels compta et paie : </a:t>
            </a:r>
            <a:r>
              <a:rPr lang="fr-FR" sz="2400" dirty="0" smtClean="0">
                <a:solidFill>
                  <a:srgbClr val="0070C0"/>
                </a:solidFill>
                <a:latin typeface="Leelawadee UI" panose="020B0502040204020203" pitchFamily="34" charset="-34"/>
                <a:ea typeface="Calibri" panose="020F0502020204030204" pitchFamily="34" charset="0"/>
                <a:cs typeface="Times New Roman" panose="02020603050405020304" pitchFamily="18" charset="0"/>
              </a:rPr>
              <a:t>Depuis </a:t>
            </a:r>
            <a:r>
              <a:rPr lang="fr-FR" sz="2400" dirty="0">
                <a:solidFill>
                  <a:srgbClr val="0070C0"/>
                </a:solidFill>
                <a:latin typeface="Leelawadee UI" panose="020B0502040204020203" pitchFamily="34" charset="-34"/>
                <a:ea typeface="Calibri" panose="020F0502020204030204" pitchFamily="34" charset="0"/>
                <a:cs typeface="Times New Roman" panose="02020603050405020304" pitchFamily="18" charset="0"/>
              </a:rPr>
              <a:t>mai 2024, les logiciels sont passés en mode SAS, donc interfacés via un cloud sécurisé et placés sous la responsabilité de l’éditeur.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 8"/>
          <p:cNvPicPr/>
          <p:nvPr/>
        </p:nvPicPr>
        <p:blipFill>
          <a:blip r:embed="rId2"/>
          <a:stretch>
            <a:fillRect/>
          </a:stretch>
        </p:blipFill>
        <p:spPr>
          <a:xfrm>
            <a:off x="1752600" y="5676901"/>
            <a:ext cx="6172200" cy="4388712"/>
          </a:xfrm>
          <a:prstGeom prst="rect">
            <a:avLst/>
          </a:prstGeom>
        </p:spPr>
      </p:pic>
      <p:sp>
        <p:nvSpPr>
          <p:cNvPr id="11" name="Rectangle 10"/>
          <p:cNvSpPr/>
          <p:nvPr/>
        </p:nvSpPr>
        <p:spPr>
          <a:xfrm>
            <a:off x="381000" y="2039267"/>
            <a:ext cx="9144000" cy="489686"/>
          </a:xfrm>
          <a:prstGeom prst="rect">
            <a:avLst/>
          </a:prstGeom>
        </p:spPr>
        <p:txBody>
          <a:bodyPr wrap="square">
            <a:spAutoFit/>
          </a:bodyPr>
          <a:lstStyle/>
          <a:p>
            <a:pPr marL="457200" algn="just">
              <a:lnSpc>
                <a:spcPct val="115000"/>
              </a:lnSpc>
              <a:spcBef>
                <a:spcPts val="500"/>
              </a:spcBef>
              <a:spcAft>
                <a:spcPts val="0"/>
              </a:spcAft>
            </a:pPr>
            <a:r>
              <a:rPr lang="fr-FR" sz="2400" b="1" dirty="0" smtClean="0">
                <a:latin typeface="Leelawadee UI" panose="020B0502040204020203" pitchFamily="34" charset="-34"/>
                <a:ea typeface="Times New Roman" panose="02020603050405020304" pitchFamily="18" charset="0"/>
                <a:cs typeface="Times New Roman" panose="02020603050405020304" pitchFamily="18" charset="0"/>
              </a:rPr>
              <a:t>Patrimoine &amp; Immobilier :</a:t>
            </a:r>
            <a:endParaRPr lang="fr-FR" sz="24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Image 7"/>
          <p:cNvPicPr/>
          <p:nvPr/>
        </p:nvPicPr>
        <p:blipFill>
          <a:blip r:embed="rId3"/>
          <a:stretch>
            <a:fillRect/>
          </a:stretch>
        </p:blipFill>
        <p:spPr>
          <a:xfrm>
            <a:off x="-8467" y="2705100"/>
            <a:ext cx="6019800" cy="3200401"/>
          </a:xfrm>
          <a:prstGeom prst="rect">
            <a:avLst/>
          </a:prstGeom>
        </p:spPr>
      </p:pic>
    </p:spTree>
    <p:extLst>
      <p:ext uri="{BB962C8B-B14F-4D97-AF65-F5344CB8AC3E}">
        <p14:creationId xmlns:p14="http://schemas.microsoft.com/office/powerpoint/2010/main" val="327393346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4" name="TextBox 4"/>
          <p:cNvSpPr txBox="1"/>
          <p:nvPr/>
        </p:nvSpPr>
        <p:spPr>
          <a:xfrm>
            <a:off x="1143000" y="1028700"/>
            <a:ext cx="6858000" cy="1218282"/>
          </a:xfrm>
          <a:prstGeom prst="rect">
            <a:avLst/>
          </a:prstGeom>
        </p:spPr>
        <p:txBody>
          <a:bodyPr wrap="square" lIns="0" tIns="0" rIns="0" bIns="0" rtlCol="0" anchor="t">
            <a:spAutoFit/>
          </a:bodyPr>
          <a:lstStyle/>
          <a:p>
            <a:pPr algn="l">
              <a:lnSpc>
                <a:spcPts val="9533"/>
              </a:lnSpc>
            </a:pPr>
            <a:r>
              <a:rPr lang="en-US" sz="9629" spc="192" dirty="0" err="1" smtClean="0">
                <a:solidFill>
                  <a:srgbClr val="213A63"/>
                </a:solidFill>
                <a:latin typeface="Anton"/>
                <a:ea typeface="Anton"/>
                <a:cs typeface="Anton"/>
                <a:sym typeface="Anton"/>
              </a:rPr>
              <a:t>Ordre</a:t>
            </a:r>
            <a:r>
              <a:rPr lang="en-US" sz="9629" spc="192" dirty="0" smtClean="0">
                <a:solidFill>
                  <a:srgbClr val="213A63"/>
                </a:solidFill>
                <a:latin typeface="Anton"/>
                <a:ea typeface="Anton"/>
                <a:cs typeface="Anton"/>
                <a:sym typeface="Anton"/>
              </a:rPr>
              <a:t> du jour</a:t>
            </a:r>
            <a:endParaRPr lang="en-US" sz="9629" spc="192" dirty="0">
              <a:solidFill>
                <a:srgbClr val="213A63"/>
              </a:solidFill>
              <a:latin typeface="Anton"/>
              <a:ea typeface="Anton"/>
              <a:cs typeface="Anton"/>
              <a:sym typeface="Anton"/>
            </a:endParaRPr>
          </a:p>
        </p:txBody>
      </p:sp>
      <p:sp>
        <p:nvSpPr>
          <p:cNvPr id="8" name="Espace réservé du contenu 3"/>
          <p:cNvSpPr txBox="1">
            <a:spLocks/>
          </p:cNvSpPr>
          <p:nvPr/>
        </p:nvSpPr>
        <p:spPr>
          <a:xfrm>
            <a:off x="381000" y="2476500"/>
            <a:ext cx="9296400" cy="6484721"/>
          </a:xfrm>
          <a:prstGeom prst="rect">
            <a:avLst/>
          </a:prstGeom>
        </p:spPr>
        <p:txBody>
          <a:bodyPr vert="horz" lIns="137160" tIns="68580" rIns="137160" bIns="6858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fr-FR" sz="2700" dirty="0">
              <a:solidFill>
                <a:schemeClr val="tx2"/>
              </a:solidFill>
            </a:endParaRPr>
          </a:p>
          <a:p>
            <a:pPr marL="514350" indent="-514350">
              <a:buFont typeface="+mj-lt"/>
              <a:buAutoNum type="arabicPeriod"/>
            </a:pPr>
            <a:r>
              <a:rPr lang="fr-FR" sz="2800" dirty="0" smtClean="0">
                <a:solidFill>
                  <a:schemeClr val="tx2"/>
                </a:solidFill>
                <a:latin typeface="Glacial Indifference" panose="020B0604020202020204" charset="0"/>
              </a:rPr>
              <a:t>Approbation </a:t>
            </a:r>
            <a:r>
              <a:rPr lang="fr-FR" sz="2800" dirty="0">
                <a:solidFill>
                  <a:schemeClr val="tx2"/>
                </a:solidFill>
                <a:latin typeface="Glacial Indifference" panose="020B0604020202020204" charset="0"/>
              </a:rPr>
              <a:t>du PV de l'Assemblée Générale du </a:t>
            </a:r>
            <a:r>
              <a:rPr lang="fr-FR" sz="2800" dirty="0" smtClean="0">
                <a:solidFill>
                  <a:schemeClr val="tx2"/>
                </a:solidFill>
                <a:latin typeface="Glacial Indifference" panose="020B0604020202020204" charset="0"/>
              </a:rPr>
              <a:t>20 </a:t>
            </a:r>
            <a:r>
              <a:rPr lang="fr-FR" sz="2800" dirty="0">
                <a:solidFill>
                  <a:schemeClr val="tx2"/>
                </a:solidFill>
                <a:latin typeface="Glacial Indifference" panose="020B0604020202020204" charset="0"/>
              </a:rPr>
              <a:t>juin </a:t>
            </a:r>
            <a:r>
              <a:rPr lang="fr-FR" sz="2800" dirty="0" smtClean="0">
                <a:solidFill>
                  <a:schemeClr val="tx2"/>
                </a:solidFill>
                <a:latin typeface="Glacial Indifference" panose="020B0604020202020204" charset="0"/>
              </a:rPr>
              <a:t>2024</a:t>
            </a:r>
            <a:endParaRPr lang="fr-FR" sz="2800" dirty="0">
              <a:solidFill>
                <a:schemeClr val="tx2"/>
              </a:solidFill>
              <a:latin typeface="Glacial Indifference" panose="020B0604020202020204" charset="0"/>
            </a:endParaRPr>
          </a:p>
          <a:p>
            <a:pPr marL="514350" indent="-514350">
              <a:buFont typeface="+mj-lt"/>
              <a:buAutoNum type="arabicPeriod"/>
            </a:pPr>
            <a:r>
              <a:rPr lang="fr-FR" sz="2800" dirty="0" smtClean="0">
                <a:solidFill>
                  <a:schemeClr val="tx2"/>
                </a:solidFill>
                <a:latin typeface="Glacial Indifference" panose="020B0604020202020204" charset="0"/>
              </a:rPr>
              <a:t>Présentation </a:t>
            </a:r>
            <a:r>
              <a:rPr lang="fr-FR" sz="2800" dirty="0">
                <a:solidFill>
                  <a:schemeClr val="tx2"/>
                </a:solidFill>
                <a:latin typeface="Glacial Indifference" panose="020B0604020202020204" charset="0"/>
              </a:rPr>
              <a:t>du rapport moral</a:t>
            </a:r>
          </a:p>
          <a:p>
            <a:pPr marL="514350" indent="-514350">
              <a:buFont typeface="+mj-lt"/>
              <a:buAutoNum type="arabicPeriod"/>
            </a:pPr>
            <a:r>
              <a:rPr lang="fr-FR" sz="2800" dirty="0" smtClean="0">
                <a:solidFill>
                  <a:schemeClr val="tx2"/>
                </a:solidFill>
                <a:latin typeface="Glacial Indifference" panose="020B0604020202020204" charset="0"/>
              </a:rPr>
              <a:t>Présentation </a:t>
            </a:r>
            <a:r>
              <a:rPr lang="fr-FR" sz="2800" dirty="0">
                <a:solidFill>
                  <a:schemeClr val="tx2"/>
                </a:solidFill>
                <a:latin typeface="Glacial Indifference" panose="020B0604020202020204" charset="0"/>
              </a:rPr>
              <a:t>et approbation du rapport d’activités</a:t>
            </a:r>
          </a:p>
          <a:p>
            <a:pPr marL="514350" indent="-514350">
              <a:buFont typeface="+mj-lt"/>
              <a:buAutoNum type="arabicPeriod"/>
            </a:pPr>
            <a:r>
              <a:rPr lang="fr-FR" sz="2800" dirty="0" smtClean="0">
                <a:solidFill>
                  <a:schemeClr val="tx2"/>
                </a:solidFill>
                <a:latin typeface="Glacial Indifference" panose="020B0604020202020204" charset="0"/>
              </a:rPr>
              <a:t>Présentation</a:t>
            </a:r>
            <a:r>
              <a:rPr lang="fr-FR" sz="2800" dirty="0">
                <a:solidFill>
                  <a:schemeClr val="tx2"/>
                </a:solidFill>
                <a:latin typeface="Glacial Indifference" panose="020B0604020202020204" charset="0"/>
              </a:rPr>
              <a:t>, approbation des comptes </a:t>
            </a:r>
            <a:r>
              <a:rPr lang="fr-FR" sz="2800" dirty="0" smtClean="0">
                <a:solidFill>
                  <a:schemeClr val="tx2"/>
                </a:solidFill>
                <a:latin typeface="Glacial Indifference" panose="020B0604020202020204" charset="0"/>
              </a:rPr>
              <a:t>2024 </a:t>
            </a:r>
            <a:r>
              <a:rPr lang="fr-FR" sz="2800" dirty="0">
                <a:solidFill>
                  <a:schemeClr val="tx2"/>
                </a:solidFill>
                <a:latin typeface="Glacial Indifference" panose="020B0604020202020204" charset="0"/>
              </a:rPr>
              <a:t>et affectation du résultat :</a:t>
            </a:r>
          </a:p>
          <a:p>
            <a:pPr lvl="1"/>
            <a:r>
              <a:rPr lang="fr-FR" sz="2600" dirty="0">
                <a:solidFill>
                  <a:schemeClr val="tx2"/>
                </a:solidFill>
                <a:latin typeface="Glacial Indifference" panose="020B0604020202020204" charset="0"/>
              </a:rPr>
              <a:t>Rapport financier</a:t>
            </a:r>
          </a:p>
          <a:p>
            <a:pPr lvl="1"/>
            <a:r>
              <a:rPr lang="fr-FR" sz="2600" dirty="0">
                <a:solidFill>
                  <a:schemeClr val="tx2"/>
                </a:solidFill>
                <a:latin typeface="Glacial Indifference" panose="020B0604020202020204" charset="0"/>
              </a:rPr>
              <a:t>Rapport sur les comptes annuels du Commissaire aux Comptes</a:t>
            </a:r>
          </a:p>
          <a:p>
            <a:pPr lvl="1"/>
            <a:r>
              <a:rPr lang="fr-FR" sz="2600" dirty="0">
                <a:solidFill>
                  <a:schemeClr val="tx2"/>
                </a:solidFill>
                <a:latin typeface="Glacial Indifference" panose="020B0604020202020204" charset="0"/>
              </a:rPr>
              <a:t>Approbation des comptes</a:t>
            </a:r>
          </a:p>
          <a:p>
            <a:pPr lvl="1"/>
            <a:r>
              <a:rPr lang="fr-FR" sz="2600" dirty="0">
                <a:solidFill>
                  <a:schemeClr val="tx2"/>
                </a:solidFill>
                <a:latin typeface="Glacial Indifference" panose="020B0604020202020204" charset="0"/>
              </a:rPr>
              <a:t>Affectation du résultat</a:t>
            </a:r>
          </a:p>
          <a:p>
            <a:endParaRPr lang="fr-FR" sz="2700" dirty="0">
              <a:solidFill>
                <a:schemeClr val="tx2"/>
              </a:solidFill>
            </a:endParaRPr>
          </a:p>
        </p:txBody>
      </p:sp>
      <p:sp>
        <p:nvSpPr>
          <p:cNvPr id="9" name="Espace réservé du contenu 3"/>
          <p:cNvSpPr txBox="1">
            <a:spLocks/>
          </p:cNvSpPr>
          <p:nvPr/>
        </p:nvSpPr>
        <p:spPr>
          <a:xfrm>
            <a:off x="10515600" y="3695700"/>
            <a:ext cx="6892433" cy="6112001"/>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endParaRPr lang="fr-FR" sz="3000" dirty="0">
              <a:latin typeface="Glacial Indifference" panose="020B0604020202020204" charset="0"/>
            </a:endParaRPr>
          </a:p>
          <a:p>
            <a:pPr marL="0" indent="0">
              <a:buNone/>
            </a:pPr>
            <a:r>
              <a:rPr lang="fr-FR" sz="2550" b="1" dirty="0" smtClean="0">
                <a:latin typeface="Glacial Indifference" panose="020B0604020202020204" charset="0"/>
              </a:rPr>
              <a:t>5. Quitus aux administrateurs</a:t>
            </a:r>
          </a:p>
          <a:p>
            <a:pPr marL="0" indent="0">
              <a:buNone/>
            </a:pPr>
            <a:endParaRPr lang="fr-FR" sz="2550" b="1" dirty="0">
              <a:latin typeface="Glacial Indifference" panose="020B0604020202020204" charset="0"/>
            </a:endParaRPr>
          </a:p>
          <a:p>
            <a:pPr marL="0" indent="0">
              <a:buNone/>
            </a:pPr>
            <a:r>
              <a:rPr lang="fr-FR" sz="2550" b="1" dirty="0" smtClean="0">
                <a:latin typeface="Glacial Indifference" panose="020B0604020202020204" charset="0"/>
              </a:rPr>
              <a:t>6. Rapport spécial du Commissaire Aux Comptes sur les conventions règlementées</a:t>
            </a:r>
          </a:p>
          <a:p>
            <a:pPr marL="0" indent="0">
              <a:buNone/>
            </a:pPr>
            <a:endParaRPr lang="fr-FR" sz="2550" b="1" dirty="0" smtClean="0">
              <a:latin typeface="Glacial Indifference" panose="020B0604020202020204" charset="0"/>
            </a:endParaRPr>
          </a:p>
          <a:p>
            <a:pPr marL="0" indent="0">
              <a:buNone/>
            </a:pPr>
            <a:r>
              <a:rPr lang="fr-FR" sz="2550" b="1" dirty="0">
                <a:latin typeface="Glacial Indifference" panose="020B0604020202020204" charset="0"/>
              </a:rPr>
              <a:t>7</a:t>
            </a:r>
            <a:r>
              <a:rPr lang="fr-FR" sz="2550" b="1" dirty="0" smtClean="0">
                <a:latin typeface="Glacial Indifference" panose="020B0604020202020204" charset="0"/>
              </a:rPr>
              <a:t>. Questions diverses – ne faisant pas l’objet de décision</a:t>
            </a:r>
            <a:endParaRPr lang="fr-FR" sz="2550" b="1" dirty="0">
              <a:latin typeface="Glacial Indifference" panose="020B0604020202020204" charset="0"/>
            </a:endParaRPr>
          </a:p>
        </p:txBody>
      </p:sp>
      <p:sp>
        <p:nvSpPr>
          <p:cNvPr id="10" name="AutoShape 2"/>
          <p:cNvSpPr/>
          <p:nvPr/>
        </p:nvSpPr>
        <p:spPr>
          <a:xfrm>
            <a:off x="-304800" y="2473306"/>
            <a:ext cx="8581629" cy="0"/>
          </a:xfrm>
          <a:prstGeom prst="line">
            <a:avLst/>
          </a:prstGeom>
          <a:ln w="28575" cap="flat">
            <a:solidFill>
              <a:srgbClr val="213A63"/>
            </a:solidFill>
            <a:prstDash val="solid"/>
            <a:headEnd type="none" w="sm" len="sm"/>
            <a:tailEnd type="none" w="sm" len="sm"/>
          </a:ln>
        </p:spPr>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381000" y="2857500"/>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551035"/>
            <a:ext cx="13563600" cy="2128211"/>
          </a:xfrm>
          <a:prstGeom prst="rect">
            <a:avLst/>
          </a:prstGeom>
        </p:spPr>
        <p:txBody>
          <a:bodyPr wrap="square" lIns="0" tIns="0" rIns="0" bIns="0" rtlCol="0" anchor="t">
            <a:spAutoFit/>
          </a:bodyPr>
          <a:lstStyle/>
          <a:p>
            <a:pPr>
              <a:lnSpc>
                <a:spcPts val="5549"/>
              </a:lnSpc>
            </a:pPr>
            <a:r>
              <a:rPr lang="en-US" sz="5605" spc="112" dirty="0">
                <a:solidFill>
                  <a:srgbClr val="213A63"/>
                </a:solidFill>
                <a:latin typeface="Anton"/>
                <a:ea typeface="Anton"/>
                <a:cs typeface="Anton"/>
                <a:sym typeface="Anton"/>
              </a:rPr>
              <a:t>PERSPECTIVES 2025</a:t>
            </a:r>
          </a:p>
          <a:p>
            <a:pPr algn="l">
              <a:lnSpc>
                <a:spcPts val="5549"/>
              </a:lnSpc>
            </a:pPr>
            <a:r>
              <a:rPr lang="en-US" sz="5605" spc="112" dirty="0" err="1" smtClean="0">
                <a:solidFill>
                  <a:schemeClr val="accent6">
                    <a:lumMod val="75000"/>
                  </a:schemeClr>
                </a:solidFill>
                <a:latin typeface="Anton"/>
                <a:ea typeface="Anton"/>
                <a:cs typeface="Anton"/>
                <a:sym typeface="Anton"/>
              </a:rPr>
              <a:t>Mise</a:t>
            </a:r>
            <a:r>
              <a:rPr lang="en-US" sz="5605" spc="112" dirty="0" smtClean="0">
                <a:solidFill>
                  <a:schemeClr val="accent6">
                    <a:lumMod val="75000"/>
                  </a:schemeClr>
                </a:solidFill>
                <a:latin typeface="Anton"/>
                <a:ea typeface="Anton"/>
                <a:cs typeface="Anton"/>
                <a:sym typeface="Anton"/>
              </a:rPr>
              <a:t> </a:t>
            </a:r>
            <a:r>
              <a:rPr lang="en-US" sz="5605" spc="112" dirty="0" err="1" smtClean="0">
                <a:solidFill>
                  <a:schemeClr val="accent6">
                    <a:lumMod val="75000"/>
                  </a:schemeClr>
                </a:solidFill>
                <a:latin typeface="Anton"/>
                <a:ea typeface="Anton"/>
                <a:cs typeface="Anton"/>
                <a:sym typeface="Anton"/>
              </a:rPr>
              <a:t>en</a:t>
            </a:r>
            <a:r>
              <a:rPr lang="en-US" sz="5605" spc="112" dirty="0" smtClean="0">
                <a:solidFill>
                  <a:schemeClr val="accent6">
                    <a:lumMod val="75000"/>
                  </a:schemeClr>
                </a:solidFill>
                <a:latin typeface="Anton"/>
                <a:ea typeface="Anton"/>
                <a:cs typeface="Anton"/>
                <a:sym typeface="Anton"/>
              </a:rPr>
              <a:t> </a:t>
            </a:r>
            <a:r>
              <a:rPr lang="en-US" sz="5605" spc="112" dirty="0" err="1" smtClean="0">
                <a:solidFill>
                  <a:schemeClr val="accent6">
                    <a:lumMod val="75000"/>
                  </a:schemeClr>
                </a:solidFill>
                <a:latin typeface="Anton"/>
                <a:ea typeface="Anton"/>
                <a:cs typeface="Anton"/>
                <a:sym typeface="Anton"/>
              </a:rPr>
              <a:t>cohérence</a:t>
            </a:r>
            <a:r>
              <a:rPr lang="en-US" sz="5605" spc="112" dirty="0" smtClean="0">
                <a:solidFill>
                  <a:schemeClr val="accent6">
                    <a:lumMod val="75000"/>
                  </a:schemeClr>
                </a:solidFill>
                <a:latin typeface="Anton"/>
                <a:ea typeface="Anton"/>
                <a:cs typeface="Anton"/>
                <a:sym typeface="Anton"/>
              </a:rPr>
              <a:t> entre </a:t>
            </a:r>
            <a:r>
              <a:rPr lang="en-US" sz="5605" spc="112" dirty="0" err="1" smtClean="0">
                <a:solidFill>
                  <a:schemeClr val="accent6">
                    <a:lumMod val="75000"/>
                  </a:schemeClr>
                </a:solidFill>
                <a:latin typeface="Anton"/>
                <a:ea typeface="Anton"/>
                <a:cs typeface="Anton"/>
                <a:sym typeface="Anton"/>
              </a:rPr>
              <a:t>valeurs</a:t>
            </a:r>
            <a:r>
              <a:rPr lang="en-US" sz="5605" spc="112" dirty="0" smtClean="0">
                <a:solidFill>
                  <a:schemeClr val="accent6">
                    <a:lumMod val="75000"/>
                  </a:schemeClr>
                </a:solidFill>
                <a:latin typeface="Anton"/>
                <a:ea typeface="Anton"/>
                <a:cs typeface="Anton"/>
                <a:sym typeface="Anton"/>
              </a:rPr>
              <a:t>, </a:t>
            </a:r>
            <a:r>
              <a:rPr lang="en-US" sz="5605" spc="112" dirty="0" err="1" smtClean="0">
                <a:solidFill>
                  <a:schemeClr val="accent6">
                    <a:lumMod val="75000"/>
                  </a:schemeClr>
                </a:solidFill>
                <a:latin typeface="Anton"/>
                <a:ea typeface="Anton"/>
                <a:cs typeface="Anton"/>
                <a:sym typeface="Anton"/>
              </a:rPr>
              <a:t>discours</a:t>
            </a:r>
            <a:r>
              <a:rPr lang="en-US" sz="5605" spc="112" dirty="0" smtClean="0">
                <a:solidFill>
                  <a:schemeClr val="accent6">
                    <a:lumMod val="75000"/>
                  </a:schemeClr>
                </a:solidFill>
                <a:latin typeface="Anton"/>
                <a:ea typeface="Anton"/>
                <a:cs typeface="Anton"/>
                <a:sym typeface="Anton"/>
              </a:rPr>
              <a:t> et </a:t>
            </a:r>
            <a:r>
              <a:rPr lang="en-US" sz="5605" spc="112" dirty="0" err="1" smtClean="0">
                <a:solidFill>
                  <a:schemeClr val="accent6">
                    <a:lumMod val="75000"/>
                  </a:schemeClr>
                </a:solidFill>
                <a:latin typeface="Anton"/>
                <a:ea typeface="Anton"/>
                <a:cs typeface="Anton"/>
                <a:sym typeface="Anton"/>
              </a:rPr>
              <a:t>actes</a:t>
            </a:r>
            <a:endParaRPr lang="en-US" sz="5605" spc="112" dirty="0">
              <a:solidFill>
                <a:srgbClr val="213A63"/>
              </a:solidFill>
              <a:latin typeface="Anton"/>
              <a:ea typeface="Anton"/>
              <a:cs typeface="Anton"/>
              <a:sym typeface="Anton"/>
            </a:endParaRPr>
          </a:p>
        </p:txBody>
      </p:sp>
      <p:sp>
        <p:nvSpPr>
          <p:cNvPr id="8" name="Rectangle 7"/>
          <p:cNvSpPr/>
          <p:nvPr/>
        </p:nvSpPr>
        <p:spPr>
          <a:xfrm>
            <a:off x="381000" y="3807827"/>
            <a:ext cx="8458200" cy="4510850"/>
          </a:xfrm>
          <a:prstGeom prst="rect">
            <a:avLst/>
          </a:prstGeom>
        </p:spPr>
        <p:txBody>
          <a:bodyPr wrap="square">
            <a:spAutoFit/>
          </a:bodyPr>
          <a:lstStyle/>
          <a:p>
            <a:pPr>
              <a:lnSpc>
                <a:spcPct val="107000"/>
              </a:lnSpc>
              <a:spcBef>
                <a:spcPts val="500"/>
              </a:spcBef>
              <a:spcAft>
                <a:spcPts val="800"/>
              </a:spcAft>
            </a:pPr>
            <a:r>
              <a:rPr lang="fr-FR" sz="2800" dirty="0" smtClean="0">
                <a:latin typeface="Leelawadee UI" panose="020B0502040204020203" pitchFamily="34" charset="-34"/>
                <a:ea typeface="Times New Roman" panose="02020603050405020304" pitchFamily="18" charset="0"/>
                <a:cs typeface="Times New Roman" panose="02020603050405020304" pitchFamily="18" charset="0"/>
              </a:rPr>
              <a:t>1. </a:t>
            </a:r>
            <a:r>
              <a:rPr lang="fr-FR" sz="2800" b="1" dirty="0" smtClean="0">
                <a:latin typeface="Leelawadee UI" panose="020B0502040204020203" pitchFamily="34" charset="-34"/>
                <a:ea typeface="Times New Roman" panose="02020603050405020304" pitchFamily="18" charset="0"/>
                <a:cs typeface="Times New Roman" panose="02020603050405020304" pitchFamily="18" charset="0"/>
              </a:rPr>
              <a:t>Consolidation </a:t>
            </a:r>
            <a:r>
              <a:rPr lang="fr-FR" sz="2800" b="1" dirty="0">
                <a:latin typeface="Leelawadee UI" panose="020B0502040204020203" pitchFamily="34" charset="-34"/>
                <a:ea typeface="Times New Roman" panose="02020603050405020304" pitchFamily="18" charset="0"/>
                <a:cs typeface="Times New Roman" panose="02020603050405020304" pitchFamily="18" charset="0"/>
              </a:rPr>
              <a:t>et stabiliser les transformations </a:t>
            </a:r>
            <a:r>
              <a:rPr lang="fr-FR" sz="2800" dirty="0">
                <a:latin typeface="Leelawadee UI" panose="020B0502040204020203" pitchFamily="34" charset="-34"/>
                <a:ea typeface="Times New Roman" panose="02020603050405020304" pitchFamily="18" charset="0"/>
                <a:cs typeface="Times New Roman" panose="02020603050405020304" pitchFamily="18" charset="0"/>
              </a:rPr>
              <a:t>de pratiques d’accompagnement mise en œuvre </a:t>
            </a:r>
          </a:p>
          <a:p>
            <a:pPr>
              <a:lnSpc>
                <a:spcPct val="107000"/>
              </a:lnSpc>
              <a:spcBef>
                <a:spcPts val="500"/>
              </a:spcBef>
              <a:spcAft>
                <a:spcPts val="800"/>
              </a:spcAft>
            </a:pPr>
            <a:endParaRPr lang="fr-FR" sz="2800" dirty="0">
              <a:latin typeface="Leelawadee UI" panose="020B0502040204020203" pitchFamily="34" charset="-34"/>
              <a:ea typeface="Times New Roman" panose="02020603050405020304" pitchFamily="18" charset="0"/>
              <a:cs typeface="Times New Roman" panose="02020603050405020304" pitchFamily="18" charset="0"/>
            </a:endParaRPr>
          </a:p>
          <a:p>
            <a:pPr>
              <a:lnSpc>
                <a:spcPct val="107000"/>
              </a:lnSpc>
              <a:spcAft>
                <a:spcPts val="800"/>
              </a:spcAft>
            </a:pPr>
            <a:r>
              <a:rPr lang="fr-FR" sz="2800" dirty="0">
                <a:latin typeface="Leelawadee UI" panose="020B0502040204020203" pitchFamily="34" charset="-34"/>
                <a:ea typeface="Times New Roman" panose="02020603050405020304" pitchFamily="18" charset="0"/>
                <a:cs typeface="Times New Roman" panose="02020603050405020304" pitchFamily="18" charset="0"/>
              </a:rPr>
              <a:t>2. </a:t>
            </a:r>
            <a:r>
              <a:rPr lang="fr-FR" sz="2800" b="1" dirty="0">
                <a:latin typeface="Leelawadee UI" panose="020B0502040204020203" pitchFamily="34" charset="-34"/>
                <a:ea typeface="Times New Roman" panose="02020603050405020304" pitchFamily="18" charset="0"/>
                <a:cs typeface="Times New Roman" panose="02020603050405020304" pitchFamily="18" charset="0"/>
              </a:rPr>
              <a:t>Structuration </a:t>
            </a:r>
            <a:r>
              <a:rPr lang="fr-FR" sz="2800" dirty="0">
                <a:latin typeface="Leelawadee UI" panose="020B0502040204020203" pitchFamily="34" charset="-34"/>
                <a:ea typeface="Times New Roman" panose="02020603050405020304" pitchFamily="18" charset="0"/>
                <a:cs typeface="Times New Roman" panose="02020603050405020304" pitchFamily="18" charset="0"/>
              </a:rPr>
              <a:t>: faire converger les modes d’organisation internes d’ehs avec les exigences éthiques, politiques et opérationnelles des pratiques axées rétablissement, en plaçant la participation, la coopération et le pouvoir d’agir au cœur du fonctionnement de l'association. </a:t>
            </a:r>
          </a:p>
        </p:txBody>
      </p:sp>
      <p:sp>
        <p:nvSpPr>
          <p:cNvPr id="9" name="Rectangle 8"/>
          <p:cNvSpPr/>
          <p:nvPr/>
        </p:nvSpPr>
        <p:spPr>
          <a:xfrm>
            <a:off x="10058400" y="3771787"/>
            <a:ext cx="7162800" cy="3962367"/>
          </a:xfrm>
          <a:prstGeom prst="rect">
            <a:avLst/>
          </a:prstGeom>
        </p:spPr>
        <p:txBody>
          <a:bodyPr wrap="square">
            <a:spAutoFit/>
          </a:bodyPr>
          <a:lstStyle/>
          <a:p>
            <a:pPr lvl="0">
              <a:lnSpc>
                <a:spcPct val="107000"/>
              </a:lnSpc>
              <a:spcAft>
                <a:spcPts val="800"/>
              </a:spcAft>
            </a:pPr>
            <a:r>
              <a:rPr lang="fr-FR" sz="2800" dirty="0" smtClean="0">
                <a:latin typeface="Leelawadee UI" panose="020B0502040204020203" pitchFamily="34" charset="-34"/>
                <a:ea typeface="Times New Roman" panose="02020603050405020304" pitchFamily="18" charset="0"/>
                <a:cs typeface="Times New Roman" panose="02020603050405020304" pitchFamily="18" charset="0"/>
              </a:rPr>
              <a:t>3. </a:t>
            </a:r>
            <a:r>
              <a:rPr lang="fr-FR" sz="2800" b="1" dirty="0" smtClean="0">
                <a:latin typeface="Leelawadee UI" panose="020B0502040204020203" pitchFamily="34" charset="-34"/>
                <a:ea typeface="Times New Roman" panose="02020603050405020304" pitchFamily="18" charset="0"/>
                <a:cs typeface="Times New Roman" panose="02020603050405020304" pitchFamily="18" charset="0"/>
              </a:rPr>
              <a:t>Consolidation </a:t>
            </a:r>
            <a:r>
              <a:rPr lang="fr-FR" sz="2800" b="1" dirty="0">
                <a:latin typeface="Leelawadee UI" panose="020B0502040204020203" pitchFamily="34" charset="-34"/>
                <a:ea typeface="Times New Roman" panose="02020603050405020304" pitchFamily="18" charset="0"/>
                <a:cs typeface="Times New Roman" panose="02020603050405020304" pitchFamily="18" charset="0"/>
              </a:rPr>
              <a:t>des projets récemment ouverts </a:t>
            </a:r>
            <a:r>
              <a:rPr lang="fr-FR" sz="2800" dirty="0">
                <a:latin typeface="Leelawadee UI" panose="020B0502040204020203" pitchFamily="34" charset="-34"/>
                <a:ea typeface="Times New Roman" panose="02020603050405020304" pitchFamily="18" charset="0"/>
                <a:cs typeface="Times New Roman" panose="02020603050405020304" pitchFamily="18" charset="0"/>
              </a:rPr>
              <a:t>SAMSAH renforcé et Aide à la vie partagée </a:t>
            </a:r>
            <a:r>
              <a:rPr lang="fr-FR" sz="2800" dirty="0" smtClean="0">
                <a:latin typeface="Leelawadee UI" panose="020B0502040204020203" pitchFamily="34" charset="-34"/>
                <a:ea typeface="Times New Roman" panose="02020603050405020304" pitchFamily="18" charset="0"/>
                <a:cs typeface="Times New Roman" panose="02020603050405020304" pitchFamily="18" charset="0"/>
              </a:rPr>
              <a:t>;</a:t>
            </a:r>
          </a:p>
          <a:p>
            <a:pPr lvl="0">
              <a:lnSpc>
                <a:spcPct val="107000"/>
              </a:lnSpc>
              <a:spcAft>
                <a:spcPts val="800"/>
              </a:spcAft>
            </a:pPr>
            <a:endParaRPr lang="fr-FR" sz="2800" dirty="0" smtClean="0">
              <a:latin typeface="Calibri" panose="020F0502020204030204" pitchFamily="34" charset="0"/>
              <a:ea typeface="Times New Roman" panose="02020603050405020304" pitchFamily="18" charset="0"/>
              <a:cs typeface="Times New Roman" panose="02020603050405020304" pitchFamily="18" charset="0"/>
            </a:endParaRPr>
          </a:p>
          <a:p>
            <a:pPr lvl="0">
              <a:lnSpc>
                <a:spcPct val="107000"/>
              </a:lnSpc>
              <a:spcAft>
                <a:spcPts val="800"/>
              </a:spcAft>
            </a:pPr>
            <a:r>
              <a:rPr lang="fr-FR" sz="2800" dirty="0" smtClean="0">
                <a:latin typeface="Calibri" panose="020F0502020204030204" pitchFamily="34" charset="0"/>
                <a:ea typeface="Times New Roman" panose="02020603050405020304" pitchFamily="18" charset="0"/>
                <a:cs typeface="Times New Roman" panose="02020603050405020304" pitchFamily="18" charset="0"/>
              </a:rPr>
              <a:t>4. </a:t>
            </a:r>
            <a:r>
              <a:rPr lang="fr-FR" sz="2800" b="1" dirty="0" smtClean="0">
                <a:latin typeface="Leelawadee UI" panose="020B0502040204020203" pitchFamily="34" charset="-34"/>
                <a:ea typeface="Times New Roman" panose="02020603050405020304" pitchFamily="18" charset="0"/>
                <a:cs typeface="Times New Roman" panose="02020603050405020304" pitchFamily="18" charset="0"/>
              </a:rPr>
              <a:t>Développement </a:t>
            </a:r>
            <a:r>
              <a:rPr lang="fr-FR" sz="2800" b="1" dirty="0">
                <a:latin typeface="Leelawadee UI" panose="020B0502040204020203" pitchFamily="34" charset="-34"/>
                <a:ea typeface="Times New Roman" panose="02020603050405020304" pitchFamily="18" charset="0"/>
                <a:cs typeface="Times New Roman" panose="02020603050405020304" pitchFamily="18" charset="0"/>
              </a:rPr>
              <a:t>de la force de proposition et proposition de projets adaptés par et avec les personnes concernées</a:t>
            </a:r>
            <a:r>
              <a:rPr lang="fr-FR" sz="2800" dirty="0">
                <a:latin typeface="Leelawadee UI" panose="020B0502040204020203" pitchFamily="34" charset="-34"/>
                <a:ea typeface="Times New Roman" panose="02020603050405020304" pitchFamily="18" charset="0"/>
                <a:cs typeface="Times New Roman" panose="02020603050405020304" pitchFamily="18" charset="0"/>
              </a:rPr>
              <a:t>. </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442224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13" name="TextBox 13"/>
          <p:cNvSpPr txBox="1"/>
          <p:nvPr/>
        </p:nvSpPr>
        <p:spPr>
          <a:xfrm>
            <a:off x="16086086" y="9599377"/>
            <a:ext cx="1793638" cy="274423"/>
          </a:xfrm>
          <a:prstGeom prst="rect">
            <a:avLst/>
          </a:prstGeom>
        </p:spPr>
        <p:txBody>
          <a:bodyPr lIns="0" tIns="0" rIns="0" bIns="0" rtlCol="0" anchor="t">
            <a:spAutoFit/>
          </a:bodyPr>
          <a:lstStyle/>
          <a:p>
            <a:pPr algn="r">
              <a:lnSpc>
                <a:spcPts val="2054"/>
              </a:lnSpc>
            </a:pPr>
            <a:r>
              <a:rPr lang="en-US" sz="2075" spc="41">
                <a:solidFill>
                  <a:srgbClr val="213A63"/>
                </a:solidFill>
                <a:latin typeface="Anton"/>
                <a:ea typeface="Anton"/>
                <a:cs typeface="Anton"/>
                <a:sym typeface="Anton"/>
              </a:rPr>
              <a:t>8</a:t>
            </a:r>
          </a:p>
        </p:txBody>
      </p:sp>
      <p:pic>
        <p:nvPicPr>
          <p:cNvPr id="16" name="Imag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14478000" cy="10235945"/>
          </a:xfrm>
          <a:prstGeom prst="rect">
            <a:avLst/>
          </a:prstGeom>
        </p:spPr>
      </p:pic>
      <p:sp>
        <p:nvSpPr>
          <p:cNvPr id="4" name="TextBox 8"/>
          <p:cNvSpPr txBox="1"/>
          <p:nvPr/>
        </p:nvSpPr>
        <p:spPr>
          <a:xfrm>
            <a:off x="15011399" y="5117972"/>
            <a:ext cx="2834457" cy="2039020"/>
          </a:xfrm>
          <a:prstGeom prst="rect">
            <a:avLst/>
          </a:prstGeom>
        </p:spPr>
        <p:txBody>
          <a:bodyPr wrap="square" lIns="0" tIns="0" rIns="0" bIns="0" rtlCol="0" anchor="t">
            <a:spAutoFit/>
          </a:bodyPr>
          <a:lstStyle/>
          <a:p>
            <a:pPr marL="0" lvl="0" indent="0" algn="r">
              <a:lnSpc>
                <a:spcPts val="5256"/>
              </a:lnSpc>
              <a:spcBef>
                <a:spcPct val="0"/>
              </a:spcBef>
            </a:pPr>
            <a:r>
              <a:rPr lang="fr-FR" sz="5400" b="1" dirty="0" smtClean="0">
                <a:solidFill>
                  <a:schemeClr val="accent6">
                    <a:lumMod val="75000"/>
                  </a:schemeClr>
                </a:solidFill>
                <a:latin typeface="Leelawadee UI" panose="020B0502040204020203" pitchFamily="34" charset="-34"/>
                <a:ea typeface="Times New Roman" panose="02020603050405020304" pitchFamily="18" charset="0"/>
                <a:cs typeface="Times New Roman" panose="02020603050405020304" pitchFamily="18" charset="0"/>
                <a:sym typeface="Brilliant Signature 1"/>
              </a:rPr>
              <a:t>Notre </a:t>
            </a:r>
          </a:p>
          <a:p>
            <a:pPr marL="0" lvl="0" indent="0" algn="r">
              <a:lnSpc>
                <a:spcPts val="5256"/>
              </a:lnSpc>
              <a:spcBef>
                <a:spcPct val="0"/>
              </a:spcBef>
            </a:pPr>
            <a:r>
              <a:rPr lang="fr-FR" sz="5400" b="1" dirty="0" smtClean="0">
                <a:solidFill>
                  <a:schemeClr val="accent6">
                    <a:lumMod val="75000"/>
                  </a:schemeClr>
                </a:solidFill>
                <a:latin typeface="Leelawadee UI" panose="020B0502040204020203" pitchFamily="34" charset="-34"/>
                <a:ea typeface="Times New Roman" panose="02020603050405020304" pitchFamily="18" charset="0"/>
                <a:cs typeface="Times New Roman" panose="02020603050405020304" pitchFamily="18" charset="0"/>
                <a:sym typeface="Brilliant Signature 1"/>
              </a:rPr>
              <a:t>feuille </a:t>
            </a:r>
          </a:p>
          <a:p>
            <a:pPr marL="0" lvl="0" indent="0" algn="r">
              <a:lnSpc>
                <a:spcPts val="5256"/>
              </a:lnSpc>
              <a:spcBef>
                <a:spcPct val="0"/>
              </a:spcBef>
            </a:pPr>
            <a:r>
              <a:rPr lang="fr-FR" sz="5400" b="1" dirty="0" smtClean="0">
                <a:solidFill>
                  <a:schemeClr val="accent6">
                    <a:lumMod val="75000"/>
                  </a:schemeClr>
                </a:solidFill>
                <a:latin typeface="Leelawadee UI" panose="020B0502040204020203" pitchFamily="34" charset="-34"/>
                <a:ea typeface="Times New Roman" panose="02020603050405020304" pitchFamily="18" charset="0"/>
                <a:cs typeface="Times New Roman" panose="02020603050405020304" pitchFamily="18" charset="0"/>
                <a:sym typeface="Brilliant Signature 1"/>
              </a:rPr>
              <a:t>de route</a:t>
            </a:r>
            <a:endParaRPr lang="fr-FR" sz="5400" b="1" dirty="0">
              <a:solidFill>
                <a:schemeClr val="accent6">
                  <a:lumMod val="75000"/>
                </a:schemeClr>
              </a:solidFill>
              <a:latin typeface="Leelawadee UI" panose="020B0502040204020203" pitchFamily="34" charset="-34"/>
              <a:ea typeface="Times New Roman" panose="02020603050405020304" pitchFamily="18" charset="0"/>
              <a:cs typeface="Times New Roman" panose="02020603050405020304" pitchFamily="18" charset="0"/>
              <a:sym typeface="Brilliant Signature 1"/>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499549" y="2018110"/>
            <a:ext cx="12310549" cy="1189"/>
          </a:xfrm>
          <a:prstGeom prst="line">
            <a:avLst/>
          </a:prstGeom>
          <a:ln w="28575" cap="flat">
            <a:solidFill>
              <a:srgbClr val="213A63"/>
            </a:solidFill>
            <a:prstDash val="solid"/>
            <a:headEnd type="none" w="sm" len="sm"/>
            <a:tailEnd type="none" w="sm" len="sm"/>
          </a:ln>
        </p:spPr>
      </p:sp>
      <p:sp>
        <p:nvSpPr>
          <p:cNvPr id="6" name="TextBox 6"/>
          <p:cNvSpPr txBox="1"/>
          <p:nvPr/>
        </p:nvSpPr>
        <p:spPr>
          <a:xfrm>
            <a:off x="304800" y="593215"/>
            <a:ext cx="11506200" cy="1422890"/>
          </a:xfrm>
          <a:prstGeom prst="rect">
            <a:avLst/>
          </a:prstGeom>
        </p:spPr>
        <p:txBody>
          <a:bodyPr wrap="square" lIns="0" tIns="0" rIns="0" bIns="0" rtlCol="0" anchor="t">
            <a:spAutoFit/>
          </a:bodyPr>
          <a:lstStyle/>
          <a:p>
            <a:pPr algn="l">
              <a:lnSpc>
                <a:spcPts val="5549"/>
              </a:lnSpc>
            </a:pPr>
            <a:r>
              <a:rPr lang="en-US" sz="5605" spc="112" dirty="0" smtClean="0">
                <a:solidFill>
                  <a:srgbClr val="213A63"/>
                </a:solidFill>
                <a:latin typeface="Anton"/>
                <a:ea typeface="Anton"/>
                <a:cs typeface="Anton"/>
                <a:sym typeface="Anton"/>
              </a:rPr>
              <a:t>4. </a:t>
            </a:r>
            <a:r>
              <a:rPr lang="en-US" sz="5605" spc="112" dirty="0" err="1" smtClean="0">
                <a:solidFill>
                  <a:srgbClr val="213A63"/>
                </a:solidFill>
                <a:latin typeface="Anton"/>
                <a:ea typeface="Anton"/>
                <a:cs typeface="Anton"/>
                <a:sym typeface="Anton"/>
              </a:rPr>
              <a:t>Présentation</a:t>
            </a:r>
            <a:r>
              <a:rPr lang="en-US" sz="5605" spc="112" dirty="0" smtClean="0">
                <a:solidFill>
                  <a:srgbClr val="213A63"/>
                </a:solidFill>
                <a:latin typeface="Anton"/>
                <a:ea typeface="Anton"/>
                <a:cs typeface="Anton"/>
                <a:sym typeface="Anton"/>
              </a:rPr>
              <a:t> et approbation des </a:t>
            </a:r>
            <a:r>
              <a:rPr lang="en-US" sz="5605" spc="112" dirty="0" err="1" smtClean="0">
                <a:solidFill>
                  <a:srgbClr val="213A63"/>
                </a:solidFill>
                <a:latin typeface="Anton"/>
                <a:ea typeface="Anton"/>
                <a:cs typeface="Anton"/>
                <a:sym typeface="Anton"/>
              </a:rPr>
              <a:t>comptes</a:t>
            </a:r>
            <a:r>
              <a:rPr lang="en-US" sz="5605" spc="112" dirty="0" smtClean="0">
                <a:solidFill>
                  <a:srgbClr val="213A63"/>
                </a:solidFill>
                <a:latin typeface="Anton"/>
                <a:ea typeface="Anton"/>
                <a:cs typeface="Anton"/>
                <a:sym typeface="Anton"/>
              </a:rPr>
              <a:t> 2024</a:t>
            </a:r>
            <a:endParaRPr lang="en-US" sz="5605" spc="112" dirty="0">
              <a:solidFill>
                <a:srgbClr val="213A63"/>
              </a:solidFill>
              <a:latin typeface="Anton"/>
              <a:ea typeface="Anton"/>
              <a:cs typeface="Anton"/>
              <a:sym typeface="Anton"/>
            </a:endParaRPr>
          </a:p>
        </p:txBody>
      </p:sp>
      <p:sp>
        <p:nvSpPr>
          <p:cNvPr id="9" name="Espace réservé du contenu 3"/>
          <p:cNvSpPr txBox="1">
            <a:spLocks/>
          </p:cNvSpPr>
          <p:nvPr/>
        </p:nvSpPr>
        <p:spPr>
          <a:xfrm>
            <a:off x="990600" y="2933700"/>
            <a:ext cx="15240000" cy="6484721"/>
          </a:xfrm>
          <a:prstGeom prst="rect">
            <a:avLst/>
          </a:prstGeom>
        </p:spPr>
        <p:txBody>
          <a:bodyPr vert="horz" lIns="137160" tIns="68580" rIns="137160" bIns="6858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fr-FR" sz="2700" dirty="0">
              <a:solidFill>
                <a:schemeClr val="tx2"/>
              </a:solidFill>
            </a:endParaRPr>
          </a:p>
          <a:p>
            <a:pPr lvl="1">
              <a:lnSpc>
                <a:spcPct val="150000"/>
              </a:lnSpc>
              <a:spcAft>
                <a:spcPts val="600"/>
              </a:spcAft>
            </a:pPr>
            <a:r>
              <a:rPr lang="fr-FR" sz="4000" dirty="0" smtClean="0">
                <a:solidFill>
                  <a:schemeClr val="tx2"/>
                </a:solidFill>
                <a:latin typeface="Glacial Indifference" panose="020B0604020202020204" charset="0"/>
              </a:rPr>
              <a:t>Rapport </a:t>
            </a:r>
            <a:r>
              <a:rPr lang="fr-FR" sz="4000" dirty="0">
                <a:solidFill>
                  <a:schemeClr val="tx2"/>
                </a:solidFill>
                <a:latin typeface="Glacial Indifference" panose="020B0604020202020204" charset="0"/>
              </a:rPr>
              <a:t>financier</a:t>
            </a:r>
          </a:p>
          <a:p>
            <a:pPr lvl="1">
              <a:lnSpc>
                <a:spcPct val="150000"/>
              </a:lnSpc>
              <a:spcAft>
                <a:spcPts val="600"/>
              </a:spcAft>
            </a:pPr>
            <a:r>
              <a:rPr lang="fr-FR" sz="4000" dirty="0">
                <a:solidFill>
                  <a:schemeClr val="tx2"/>
                </a:solidFill>
                <a:latin typeface="Glacial Indifference" panose="020B0604020202020204" charset="0"/>
              </a:rPr>
              <a:t>Rapport sur les comptes annuels du Commissaire aux Comptes</a:t>
            </a:r>
          </a:p>
          <a:p>
            <a:pPr lvl="1">
              <a:lnSpc>
                <a:spcPct val="150000"/>
              </a:lnSpc>
              <a:spcAft>
                <a:spcPts val="600"/>
              </a:spcAft>
            </a:pPr>
            <a:r>
              <a:rPr lang="fr-FR" sz="4000" dirty="0">
                <a:solidFill>
                  <a:schemeClr val="tx2"/>
                </a:solidFill>
                <a:latin typeface="Glacial Indifference" panose="020B0604020202020204" charset="0"/>
              </a:rPr>
              <a:t>Approbation des comptes</a:t>
            </a:r>
          </a:p>
          <a:p>
            <a:pPr lvl="1">
              <a:lnSpc>
                <a:spcPct val="150000"/>
              </a:lnSpc>
              <a:spcAft>
                <a:spcPts val="600"/>
              </a:spcAft>
            </a:pPr>
            <a:r>
              <a:rPr lang="fr-FR" sz="4000" dirty="0">
                <a:solidFill>
                  <a:schemeClr val="tx2"/>
                </a:solidFill>
                <a:latin typeface="Glacial Indifference" panose="020B0604020202020204" charset="0"/>
              </a:rPr>
              <a:t>Affectation du résultat</a:t>
            </a:r>
          </a:p>
          <a:p>
            <a:endParaRPr lang="fr-FR" sz="2700" dirty="0">
              <a:solidFill>
                <a:schemeClr val="tx2"/>
              </a:solidFill>
            </a:endParaRPr>
          </a:p>
        </p:txBody>
      </p:sp>
    </p:spTree>
    <p:extLst>
      <p:ext uri="{BB962C8B-B14F-4D97-AF65-F5344CB8AC3E}">
        <p14:creationId xmlns:p14="http://schemas.microsoft.com/office/powerpoint/2010/main" val="146965876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381000" y="1638300"/>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551035"/>
            <a:ext cx="14478000" cy="705321"/>
          </a:xfrm>
          <a:prstGeom prst="rect">
            <a:avLst/>
          </a:prstGeom>
        </p:spPr>
        <p:txBody>
          <a:bodyPr wrap="square" lIns="0" tIns="0" rIns="0" bIns="0" rtlCol="0" anchor="t">
            <a:spAutoFit/>
          </a:bodyPr>
          <a:lstStyle/>
          <a:p>
            <a:pPr>
              <a:lnSpc>
                <a:spcPts val="5549"/>
              </a:lnSpc>
            </a:pPr>
            <a:r>
              <a:rPr lang="en-US" sz="5605" spc="112" dirty="0" smtClean="0">
                <a:solidFill>
                  <a:srgbClr val="213A63"/>
                </a:solidFill>
                <a:latin typeface="Anton"/>
                <a:ea typeface="Anton"/>
                <a:cs typeface="Anton"/>
                <a:sym typeface="Anton"/>
              </a:rPr>
              <a:t>Rapport financier 2024 – </a:t>
            </a:r>
            <a:r>
              <a:rPr lang="en-US" sz="5605" spc="112" dirty="0" err="1">
                <a:solidFill>
                  <a:srgbClr val="213A63"/>
                </a:solidFill>
                <a:latin typeface="Anton"/>
                <a:ea typeface="Anton"/>
                <a:cs typeface="Anton"/>
                <a:sym typeface="Anton"/>
              </a:rPr>
              <a:t>R</a:t>
            </a:r>
            <a:r>
              <a:rPr lang="en-US" sz="5605" spc="112" dirty="0" err="1" smtClean="0">
                <a:solidFill>
                  <a:srgbClr val="213A63"/>
                </a:solidFill>
                <a:latin typeface="Anton"/>
                <a:ea typeface="Anton"/>
                <a:cs typeface="Anton"/>
                <a:sym typeface="Anton"/>
              </a:rPr>
              <a:t>ésultats</a:t>
            </a:r>
            <a:r>
              <a:rPr lang="en-US" sz="5605" spc="112" dirty="0" smtClean="0">
                <a:solidFill>
                  <a:srgbClr val="213A63"/>
                </a:solidFill>
                <a:latin typeface="Anton"/>
                <a:ea typeface="Anton"/>
                <a:cs typeface="Anton"/>
                <a:sym typeface="Anton"/>
              </a:rPr>
              <a:t> </a:t>
            </a:r>
            <a:r>
              <a:rPr lang="en-US" sz="5605" spc="112" dirty="0" err="1" smtClean="0">
                <a:solidFill>
                  <a:srgbClr val="213A63"/>
                </a:solidFill>
                <a:latin typeface="Anton"/>
                <a:ea typeface="Anton"/>
                <a:cs typeface="Anton"/>
                <a:sym typeface="Anton"/>
              </a:rPr>
              <a:t>comptables</a:t>
            </a:r>
            <a:endParaRPr lang="en-US" sz="5605" spc="112" dirty="0">
              <a:solidFill>
                <a:srgbClr val="213A63"/>
              </a:solidFill>
              <a:latin typeface="Anton"/>
              <a:ea typeface="Anton"/>
              <a:cs typeface="Anton"/>
              <a:sym typeface="Anton"/>
            </a:endParaRPr>
          </a:p>
        </p:txBody>
      </p:sp>
      <p:sp>
        <p:nvSpPr>
          <p:cNvPr id="3" name="Rectangle 6"/>
          <p:cNvSpPr>
            <a:spLocks noChangeArrowheads="1"/>
          </p:cNvSpPr>
          <p:nvPr/>
        </p:nvSpPr>
        <p:spPr bwMode="auto">
          <a:xfrm>
            <a:off x="751523" y="3582988"/>
            <a:ext cx="9535477" cy="2019300"/>
          </a:xfrm>
          <a:prstGeom prst="rect">
            <a:avLst/>
          </a:prstGeom>
          <a:solidFill>
            <a:srgbClr val="5B9BD5"/>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200" b="1" i="0" u="none" strike="noStrike" cap="none" normalizeH="0" baseline="0" dirty="0" smtClean="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Résultat comptable : 629 827 (337 478 en 2023)</a:t>
            </a:r>
            <a:endParaRPr kumimoji="0" lang="fr-FR" altLang="fr-FR" sz="2000" b="0" i="0" u="none" strike="noStrike" cap="none" normalizeH="0" baseline="0" dirty="0" smtClean="0">
              <a:ln>
                <a:noFill/>
              </a:ln>
              <a:solidFill>
                <a:schemeClr val="bg1"/>
              </a:solidFill>
              <a:effectLst/>
            </a:endParaRPr>
          </a:p>
          <a:p>
            <a:pPr marL="457200" marR="0" lvl="0" indent="-4572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fr-FR" altLang="fr-FR" sz="2800" b="1" i="0" u="none" strike="noStrike" cap="none" normalizeH="0" baseline="0" dirty="0" smtClean="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Pour l’association un excédent de 526 k€ dont 551k€ CPOM</a:t>
            </a:r>
            <a:endParaRPr kumimoji="0" lang="fr-FR" altLang="fr-FR" sz="2000" b="0" i="0" u="none" strike="noStrike" cap="none" normalizeH="0" baseline="0" dirty="0" smtClean="0">
              <a:ln>
                <a:noFill/>
              </a:ln>
              <a:solidFill>
                <a:schemeClr val="bg1"/>
              </a:solidFill>
              <a:effectLst/>
            </a:endParaRPr>
          </a:p>
          <a:p>
            <a:pPr marL="457200" marR="0" lvl="0" indent="-457200" algn="ctr"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fr-FR" altLang="fr-FR" sz="2800" b="1" i="0" u="none" strike="noStrike" cap="none" normalizeH="0" baseline="0" dirty="0" smtClean="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Pour le périmètre des 6 GEM un excédent de 103 k€ </a:t>
            </a:r>
            <a:endParaRPr kumimoji="0" lang="fr-FR" altLang="fr-FR" sz="2000" b="0" i="0" u="none" strike="noStrike" cap="none" normalizeH="0" baseline="0" dirty="0" smtClean="0">
              <a:ln>
                <a:noFill/>
              </a:ln>
              <a:solidFill>
                <a:schemeClr val="bg1"/>
              </a:solidFill>
              <a:effectLst/>
            </a:endParaRPr>
          </a:p>
        </p:txBody>
      </p:sp>
      <p:sp>
        <p:nvSpPr>
          <p:cNvPr id="7" name="Rectangle 6"/>
          <p:cNvSpPr>
            <a:spLocks noChangeArrowheads="1"/>
          </p:cNvSpPr>
          <p:nvPr/>
        </p:nvSpPr>
        <p:spPr bwMode="auto">
          <a:xfrm>
            <a:off x="507999" y="1989803"/>
            <a:ext cx="1292738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L’exercice clos le </a:t>
            </a:r>
            <a:r>
              <a:rPr kumimoji="0" lang="fr-FR" altLang="fr-FR" sz="28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31/12/2024</a:t>
            </a:r>
            <a:r>
              <a:rPr kumimoji="0" lang="fr-FR" altLang="fr-FR" sz="2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fait ressortir un excédent comptable </a:t>
            </a:r>
            <a:r>
              <a:rPr kumimoji="0" lang="fr-FR" altLang="fr-FR" sz="28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 629 827 Euros.</a:t>
            </a:r>
            <a:endParaRPr kumimoji="0" lang="fr-FR" altLang="fr-FR" sz="2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Globalement Il se décompose de la façon suivante :</a:t>
            </a:r>
            <a:endParaRPr kumimoji="0" lang="fr-FR" altLang="fr-FR" sz="2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40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15" name="Tableau 14"/>
          <p:cNvGraphicFramePr>
            <a:graphicFrameLocks noGrp="1"/>
          </p:cNvGraphicFramePr>
          <p:nvPr>
            <p:extLst>
              <p:ext uri="{D42A27DB-BD31-4B8C-83A1-F6EECF244321}">
                <p14:modId xmlns:p14="http://schemas.microsoft.com/office/powerpoint/2010/main" val="2950551659"/>
              </p:ext>
            </p:extLst>
          </p:nvPr>
        </p:nvGraphicFramePr>
        <p:xfrm>
          <a:off x="1671160" y="6743700"/>
          <a:ext cx="11587641" cy="3276600"/>
        </p:xfrm>
        <a:graphic>
          <a:graphicData uri="http://schemas.openxmlformats.org/drawingml/2006/table">
            <a:tbl>
              <a:tblPr firstRow="1" firstCol="1" bandRow="1">
                <a:tableStyleId>{5C22544A-7EE6-4342-B048-85BDC9FD1C3A}</a:tableStyleId>
              </a:tblPr>
              <a:tblGrid>
                <a:gridCol w="4186641">
                  <a:extLst>
                    <a:ext uri="{9D8B030D-6E8A-4147-A177-3AD203B41FA5}">
                      <a16:colId xmlns:a16="http://schemas.microsoft.com/office/drawing/2014/main" val="3787982588"/>
                    </a:ext>
                  </a:extLst>
                </a:gridCol>
                <a:gridCol w="2467512">
                  <a:extLst>
                    <a:ext uri="{9D8B030D-6E8A-4147-A177-3AD203B41FA5}">
                      <a16:colId xmlns:a16="http://schemas.microsoft.com/office/drawing/2014/main" val="2700363912"/>
                    </a:ext>
                  </a:extLst>
                </a:gridCol>
                <a:gridCol w="2714415">
                  <a:extLst>
                    <a:ext uri="{9D8B030D-6E8A-4147-A177-3AD203B41FA5}">
                      <a16:colId xmlns:a16="http://schemas.microsoft.com/office/drawing/2014/main" val="3152235609"/>
                    </a:ext>
                  </a:extLst>
                </a:gridCol>
                <a:gridCol w="2219073">
                  <a:extLst>
                    <a:ext uri="{9D8B030D-6E8A-4147-A177-3AD203B41FA5}">
                      <a16:colId xmlns:a16="http://schemas.microsoft.com/office/drawing/2014/main" val="1024899653"/>
                    </a:ext>
                  </a:extLst>
                </a:gridCol>
              </a:tblGrid>
              <a:tr h="546100">
                <a:tc>
                  <a:txBody>
                    <a:bodyPr/>
                    <a:lstStyle/>
                    <a:p>
                      <a:pPr algn="just">
                        <a:lnSpc>
                          <a:spcPct val="107000"/>
                        </a:lnSpc>
                        <a:spcAft>
                          <a:spcPts val="0"/>
                        </a:spcAft>
                      </a:pPr>
                      <a:r>
                        <a:rPr lang="fr-FR" sz="3200">
                          <a:effectLst/>
                        </a:rPr>
                        <a:t>Périmètre - Gestion</a:t>
                      </a:r>
                      <a:endParaRPr lang="fr-FR" sz="4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fr-FR" sz="3200">
                          <a:effectLst/>
                        </a:rPr>
                        <a:t>Charge</a:t>
                      </a:r>
                      <a:endParaRPr lang="fr-FR" sz="4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fr-FR" sz="3200">
                          <a:effectLst/>
                        </a:rPr>
                        <a:t>Produit</a:t>
                      </a:r>
                      <a:endParaRPr lang="fr-FR" sz="4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fr-FR" sz="3200">
                          <a:effectLst/>
                        </a:rPr>
                        <a:t>Résultat</a:t>
                      </a:r>
                      <a:endParaRPr lang="fr-FR" sz="4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10236494"/>
                  </a:ext>
                </a:extLst>
              </a:tr>
              <a:tr h="546100">
                <a:tc>
                  <a:txBody>
                    <a:bodyPr/>
                    <a:lstStyle/>
                    <a:p>
                      <a:pPr algn="just">
                        <a:lnSpc>
                          <a:spcPct val="107000"/>
                        </a:lnSpc>
                        <a:spcAft>
                          <a:spcPts val="0"/>
                        </a:spcAft>
                      </a:pPr>
                      <a:r>
                        <a:rPr lang="fr-FR" sz="3200">
                          <a:effectLst/>
                        </a:rPr>
                        <a:t>Gestion Contrôlée</a:t>
                      </a:r>
                      <a:endParaRPr lang="fr-FR" sz="4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fr-FR" sz="3200">
                          <a:effectLst/>
                        </a:rPr>
                        <a:t>11 573 144</a:t>
                      </a:r>
                      <a:endParaRPr lang="fr-FR" sz="4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fr-FR" sz="3200">
                          <a:effectLst/>
                        </a:rPr>
                        <a:t>12 114 073</a:t>
                      </a:r>
                      <a:endParaRPr lang="fr-FR" sz="4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fr-FR" sz="3200">
                          <a:effectLst/>
                        </a:rPr>
                        <a:t>540 929</a:t>
                      </a:r>
                      <a:endParaRPr lang="fr-FR" sz="4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03561053"/>
                  </a:ext>
                </a:extLst>
              </a:tr>
              <a:tr h="546100">
                <a:tc>
                  <a:txBody>
                    <a:bodyPr/>
                    <a:lstStyle/>
                    <a:p>
                      <a:pPr algn="just">
                        <a:lnSpc>
                          <a:spcPct val="107000"/>
                        </a:lnSpc>
                        <a:spcAft>
                          <a:spcPts val="0"/>
                        </a:spcAft>
                      </a:pPr>
                      <a:r>
                        <a:rPr lang="fr-FR" sz="3200" dirty="0">
                          <a:effectLst/>
                        </a:rPr>
                        <a:t>Gestion libre</a:t>
                      </a:r>
                      <a:endParaRPr lang="fr-FR" sz="4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fr-FR" sz="3200">
                          <a:effectLst/>
                        </a:rPr>
                        <a:t>  1 152 473</a:t>
                      </a:r>
                      <a:endParaRPr lang="fr-FR" sz="4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fr-FR" sz="3200">
                          <a:effectLst/>
                        </a:rPr>
                        <a:t>  1 137 661</a:t>
                      </a:r>
                      <a:endParaRPr lang="fr-FR" sz="4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fr-FR" sz="3200" dirty="0">
                          <a:effectLst/>
                        </a:rPr>
                        <a:t> -14 812</a:t>
                      </a:r>
                      <a:endParaRPr lang="fr-FR" sz="4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22537104"/>
                  </a:ext>
                </a:extLst>
              </a:tr>
              <a:tr h="546100">
                <a:tc>
                  <a:txBody>
                    <a:bodyPr/>
                    <a:lstStyle/>
                    <a:p>
                      <a:pPr algn="just">
                        <a:lnSpc>
                          <a:spcPct val="107000"/>
                        </a:lnSpc>
                        <a:spcAft>
                          <a:spcPts val="0"/>
                        </a:spcAft>
                      </a:pPr>
                      <a:r>
                        <a:rPr lang="fr-FR" sz="3200">
                          <a:effectLst/>
                        </a:rPr>
                        <a:t>Total EHS</a:t>
                      </a:r>
                      <a:endParaRPr lang="fr-FR" sz="4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fr-FR" sz="3200">
                          <a:effectLst/>
                        </a:rPr>
                        <a:t>12 725 617</a:t>
                      </a:r>
                      <a:endParaRPr lang="fr-FR" sz="4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fr-FR" sz="3200">
                          <a:effectLst/>
                        </a:rPr>
                        <a:t>13 251 734</a:t>
                      </a:r>
                      <a:endParaRPr lang="fr-FR" sz="4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fr-FR" sz="3200" b="1" dirty="0">
                          <a:effectLst/>
                        </a:rPr>
                        <a:t>526 116</a:t>
                      </a:r>
                      <a:endParaRPr lang="fr-FR" sz="4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37420216"/>
                  </a:ext>
                </a:extLst>
              </a:tr>
              <a:tr h="546100">
                <a:tc>
                  <a:txBody>
                    <a:bodyPr/>
                    <a:lstStyle/>
                    <a:p>
                      <a:pPr algn="just">
                        <a:lnSpc>
                          <a:spcPct val="107000"/>
                        </a:lnSpc>
                        <a:spcAft>
                          <a:spcPts val="0"/>
                        </a:spcAft>
                      </a:pPr>
                      <a:r>
                        <a:rPr lang="fr-FR" sz="3200">
                          <a:effectLst/>
                        </a:rPr>
                        <a:t>Autre/Gem</a:t>
                      </a:r>
                      <a:endParaRPr lang="fr-FR" sz="4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fr-FR" sz="3200">
                          <a:effectLst/>
                        </a:rPr>
                        <a:t>     604 919 </a:t>
                      </a:r>
                      <a:endParaRPr lang="fr-FR" sz="4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fr-FR" sz="3200">
                          <a:effectLst/>
                        </a:rPr>
                        <a:t>     708 630 </a:t>
                      </a:r>
                      <a:endParaRPr lang="fr-FR" sz="4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fr-FR" sz="3200" b="1" dirty="0">
                          <a:effectLst/>
                        </a:rPr>
                        <a:t>103 711</a:t>
                      </a:r>
                      <a:endParaRPr lang="fr-FR" sz="40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91818051"/>
                  </a:ext>
                </a:extLst>
              </a:tr>
              <a:tr h="546100">
                <a:tc>
                  <a:txBody>
                    <a:bodyPr/>
                    <a:lstStyle/>
                    <a:p>
                      <a:pPr algn="just">
                        <a:lnSpc>
                          <a:spcPct val="107000"/>
                        </a:lnSpc>
                        <a:spcAft>
                          <a:spcPts val="0"/>
                        </a:spcAft>
                      </a:pPr>
                      <a:r>
                        <a:rPr lang="fr-FR" sz="3200">
                          <a:effectLst/>
                        </a:rPr>
                        <a:t>Résultat Global</a:t>
                      </a:r>
                      <a:endParaRPr lang="fr-FR" sz="4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fr-FR" sz="3200">
                          <a:effectLst/>
                        </a:rPr>
                        <a:t>13 330 536 </a:t>
                      </a:r>
                      <a:endParaRPr lang="fr-FR" sz="4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fr-FR" sz="3200">
                          <a:effectLst/>
                        </a:rPr>
                        <a:t>13 960 364 </a:t>
                      </a:r>
                      <a:endParaRPr lang="fr-FR" sz="4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0"/>
                        </a:spcAft>
                      </a:pPr>
                      <a:r>
                        <a:rPr lang="fr-FR" sz="3200" b="1" dirty="0">
                          <a:effectLst/>
                        </a:rPr>
                        <a:t>629 827</a:t>
                      </a:r>
                      <a:r>
                        <a:rPr lang="fr-FR" sz="2800" b="1" dirty="0">
                          <a:effectLst/>
                        </a:rPr>
                        <a:t> </a:t>
                      </a:r>
                      <a:endParaRPr lang="fr-FR" sz="3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47511141"/>
                  </a:ext>
                </a:extLst>
              </a:tr>
            </a:tbl>
          </a:graphicData>
        </a:graphic>
      </p:graphicFrame>
      <p:sp>
        <p:nvSpPr>
          <p:cNvPr id="16" name="Rectangle 12"/>
          <p:cNvSpPr>
            <a:spLocks noChangeArrowheads="1"/>
          </p:cNvSpPr>
          <p:nvPr/>
        </p:nvSpPr>
        <p:spPr bwMode="auto">
          <a:xfrm>
            <a:off x="11125200" y="4414652"/>
            <a:ext cx="6858000" cy="19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L'exercice clos le 31/12/2024 fait ressortir un exc</a:t>
            </a:r>
            <a:r>
              <a:rPr kumimoji="0" lang="fr-FR" altLang="fr-FR"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0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dent comptable de </a:t>
            </a:r>
            <a:r>
              <a:rPr kumimoji="0" lang="fr-FR" altLang="fr-FR" sz="2000" b="1"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629</a:t>
            </a:r>
            <a:r>
              <a:rPr kumimoji="0" lang="fr-FR" altLang="fr-FR" sz="24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827 Euros.</a:t>
            </a:r>
            <a:r>
              <a:rPr kumimoji="0" lang="fr-FR" altLang="fr-FR" sz="24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fr-FR" altLang="fr-FR"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Le r</a:t>
            </a:r>
            <a:r>
              <a:rPr kumimoji="0" lang="fr-FR" altLang="fr-FR"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0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sultat se d</a:t>
            </a:r>
            <a:r>
              <a:rPr kumimoji="0" lang="fr-FR" altLang="fr-FR"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0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compose de la fa</a:t>
            </a:r>
            <a:r>
              <a:rPr kumimoji="0" lang="fr-FR" altLang="fr-FR"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ç</a:t>
            </a:r>
            <a:r>
              <a:rPr kumimoji="0" lang="fr-FR" altLang="fr-FR" sz="20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on suivante :</a:t>
            </a:r>
            <a:endParaRPr kumimoji="0" lang="fr-FR" altLang="fr-FR"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0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pour l</a:t>
            </a:r>
            <a:r>
              <a:rPr kumimoji="0" lang="fr-FR" altLang="fr-FR"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a:t>
            </a:r>
            <a:r>
              <a:rPr kumimoji="0" lang="fr-FR" altLang="fr-FR" sz="20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association un exc</a:t>
            </a:r>
            <a:r>
              <a:rPr kumimoji="0" lang="fr-FR" altLang="fr-FR"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0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dent de </a:t>
            </a:r>
            <a:r>
              <a:rPr kumimoji="0" lang="fr-FR" altLang="fr-FR" sz="2000" b="1"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526 116 </a:t>
            </a:r>
            <a:r>
              <a:rPr kumimoji="0" lang="fr-FR" altLang="fr-FR" sz="20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a:t>
            </a:r>
            <a:r>
              <a:rPr kumimoji="0" lang="fr-FR" altLang="fr-FR" sz="2000" b="1"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 et</a:t>
            </a:r>
            <a:r>
              <a:rPr kumimoji="0" lang="fr-FR" altLang="fr-FR" sz="20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 </a:t>
            </a:r>
            <a:endParaRPr kumimoji="0" lang="fr-FR" altLang="fr-FR"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20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pour le p</a:t>
            </a:r>
            <a:r>
              <a:rPr kumimoji="0" lang="fr-FR" altLang="fr-FR"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0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rim</a:t>
            </a:r>
            <a:r>
              <a:rPr kumimoji="0" lang="fr-FR" altLang="fr-FR"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è</a:t>
            </a:r>
            <a:r>
              <a:rPr kumimoji="0" lang="fr-FR" altLang="fr-FR" sz="20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tre des 6 GEM un exc</a:t>
            </a:r>
            <a:r>
              <a:rPr kumimoji="0" lang="fr-FR" altLang="fr-FR"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0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dent de </a:t>
            </a:r>
            <a:r>
              <a:rPr kumimoji="0" lang="fr-FR" altLang="fr-FR" sz="2000" b="1"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103 711 €</a:t>
            </a:r>
            <a:r>
              <a:rPr kumimoji="0" lang="fr-FR" altLang="fr-FR" sz="2000" b="1" i="0" u="none" strike="noStrike" cap="none" normalizeH="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 </a:t>
            </a:r>
            <a:r>
              <a:rPr kumimoji="0" lang="fr-FR" altLang="fr-FR" sz="2000" b="0" i="0" u="none" strike="noStrike" cap="none" normalizeH="0" baseline="0" dirty="0" smtClean="0">
                <a:ln>
                  <a:noFill/>
                </a:ln>
                <a:solidFill>
                  <a:schemeClr val="tx1"/>
                </a:solidFill>
                <a:effectLst/>
                <a:latin typeface="Leelawadee UI" panose="020B0502040204020203" pitchFamily="34" charset="-34"/>
                <a:ea typeface="Times New Roman" panose="02020603050405020304" pitchFamily="18" charset="0"/>
                <a:cs typeface="Leelawadee UI" panose="020B0502040204020203" pitchFamily="34" charset="-34"/>
              </a:rPr>
              <a:t> </a:t>
            </a:r>
            <a:endParaRPr kumimoji="0" lang="fr-FR" altLang="fr-FR"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74961658"/>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6" name="TextBox 6"/>
          <p:cNvSpPr txBox="1"/>
          <p:nvPr/>
        </p:nvSpPr>
        <p:spPr>
          <a:xfrm>
            <a:off x="381000" y="551035"/>
            <a:ext cx="14325600" cy="663580"/>
          </a:xfrm>
          <a:prstGeom prst="rect">
            <a:avLst/>
          </a:prstGeom>
        </p:spPr>
        <p:txBody>
          <a:bodyPr wrap="square" lIns="0" tIns="0" rIns="0" bIns="0" rtlCol="0" anchor="t">
            <a:spAutoFit/>
          </a:bodyPr>
          <a:lstStyle/>
          <a:p>
            <a:pPr>
              <a:lnSpc>
                <a:spcPts val="5549"/>
              </a:lnSpc>
            </a:pPr>
            <a:r>
              <a:rPr lang="en-US" sz="3600" spc="112" dirty="0" smtClean="0">
                <a:solidFill>
                  <a:srgbClr val="213A63"/>
                </a:solidFill>
                <a:latin typeface="Anton"/>
                <a:ea typeface="Anton"/>
                <a:cs typeface="Anton"/>
                <a:sym typeface="Anton"/>
              </a:rPr>
              <a:t>Rapport financier 2024 – </a:t>
            </a:r>
            <a:r>
              <a:rPr lang="en-US" sz="3600" spc="112" dirty="0" err="1" smtClean="0">
                <a:solidFill>
                  <a:srgbClr val="213A63"/>
                </a:solidFill>
                <a:latin typeface="Anton"/>
                <a:ea typeface="Anton"/>
                <a:cs typeface="Anton"/>
                <a:sym typeface="Anton"/>
              </a:rPr>
              <a:t>résultats</a:t>
            </a:r>
            <a:r>
              <a:rPr lang="en-US" sz="3600" spc="112" dirty="0" smtClean="0">
                <a:solidFill>
                  <a:srgbClr val="213A63"/>
                </a:solidFill>
                <a:latin typeface="Anton"/>
                <a:ea typeface="Anton"/>
                <a:cs typeface="Anton"/>
                <a:sym typeface="Anton"/>
              </a:rPr>
              <a:t> </a:t>
            </a:r>
            <a:r>
              <a:rPr lang="en-US" sz="3600" spc="112" dirty="0" err="1" smtClean="0">
                <a:solidFill>
                  <a:srgbClr val="213A63"/>
                </a:solidFill>
                <a:latin typeface="Anton"/>
                <a:ea typeface="Anton"/>
                <a:cs typeface="Anton"/>
                <a:sym typeface="Anton"/>
              </a:rPr>
              <a:t>comptables</a:t>
            </a:r>
            <a:r>
              <a:rPr lang="en-US" sz="3600" spc="112" dirty="0" smtClean="0">
                <a:solidFill>
                  <a:srgbClr val="213A63"/>
                </a:solidFill>
                <a:latin typeface="Anton"/>
                <a:ea typeface="Anton"/>
                <a:cs typeface="Anton"/>
                <a:sym typeface="Anton"/>
              </a:rPr>
              <a:t> par </a:t>
            </a:r>
            <a:r>
              <a:rPr lang="en-US" sz="3600" spc="112" dirty="0" err="1" smtClean="0">
                <a:solidFill>
                  <a:srgbClr val="213A63"/>
                </a:solidFill>
                <a:latin typeface="Anton"/>
                <a:ea typeface="Anton"/>
                <a:cs typeface="Anton"/>
                <a:sym typeface="Anton"/>
              </a:rPr>
              <a:t>établissement</a:t>
            </a:r>
            <a:endParaRPr lang="en-US" sz="3600" spc="112" dirty="0">
              <a:solidFill>
                <a:srgbClr val="213A63"/>
              </a:solidFill>
              <a:latin typeface="Anton"/>
              <a:ea typeface="Anton"/>
              <a:cs typeface="Anton"/>
              <a:sym typeface="Anton"/>
            </a:endParaRPr>
          </a:p>
        </p:txBody>
      </p:sp>
      <p:graphicFrame>
        <p:nvGraphicFramePr>
          <p:cNvPr id="4" name="Tableau 3"/>
          <p:cNvGraphicFramePr>
            <a:graphicFrameLocks noGrp="1"/>
          </p:cNvGraphicFramePr>
          <p:nvPr>
            <p:extLst>
              <p:ext uri="{D42A27DB-BD31-4B8C-83A1-F6EECF244321}">
                <p14:modId xmlns:p14="http://schemas.microsoft.com/office/powerpoint/2010/main" val="179478683"/>
              </p:ext>
            </p:extLst>
          </p:nvPr>
        </p:nvGraphicFramePr>
        <p:xfrm>
          <a:off x="381000" y="1176515"/>
          <a:ext cx="16840198" cy="8979535"/>
        </p:xfrm>
        <a:graphic>
          <a:graphicData uri="http://schemas.openxmlformats.org/drawingml/2006/table">
            <a:tbl>
              <a:tblPr firstRow="1" firstCol="1" bandRow="1">
                <a:tableStyleId>{5C22544A-7EE6-4342-B048-85BDC9FD1C3A}</a:tableStyleId>
              </a:tblPr>
              <a:tblGrid>
                <a:gridCol w="5511020">
                  <a:extLst>
                    <a:ext uri="{9D8B030D-6E8A-4147-A177-3AD203B41FA5}">
                      <a16:colId xmlns:a16="http://schemas.microsoft.com/office/drawing/2014/main" val="2649523681"/>
                    </a:ext>
                  </a:extLst>
                </a:gridCol>
                <a:gridCol w="1785551">
                  <a:extLst>
                    <a:ext uri="{9D8B030D-6E8A-4147-A177-3AD203B41FA5}">
                      <a16:colId xmlns:a16="http://schemas.microsoft.com/office/drawing/2014/main" val="2091163519"/>
                    </a:ext>
                  </a:extLst>
                </a:gridCol>
                <a:gridCol w="2259788">
                  <a:extLst>
                    <a:ext uri="{9D8B030D-6E8A-4147-A177-3AD203B41FA5}">
                      <a16:colId xmlns:a16="http://schemas.microsoft.com/office/drawing/2014/main" val="1126842096"/>
                    </a:ext>
                  </a:extLst>
                </a:gridCol>
                <a:gridCol w="2259788">
                  <a:extLst>
                    <a:ext uri="{9D8B030D-6E8A-4147-A177-3AD203B41FA5}">
                      <a16:colId xmlns:a16="http://schemas.microsoft.com/office/drawing/2014/main" val="1900075235"/>
                    </a:ext>
                  </a:extLst>
                </a:gridCol>
                <a:gridCol w="2296391">
                  <a:extLst>
                    <a:ext uri="{9D8B030D-6E8A-4147-A177-3AD203B41FA5}">
                      <a16:colId xmlns:a16="http://schemas.microsoft.com/office/drawing/2014/main" val="498109096"/>
                    </a:ext>
                  </a:extLst>
                </a:gridCol>
                <a:gridCol w="367613">
                  <a:extLst>
                    <a:ext uri="{9D8B030D-6E8A-4147-A177-3AD203B41FA5}">
                      <a16:colId xmlns:a16="http://schemas.microsoft.com/office/drawing/2014/main" val="1530141324"/>
                    </a:ext>
                  </a:extLst>
                </a:gridCol>
                <a:gridCol w="2360047">
                  <a:extLst>
                    <a:ext uri="{9D8B030D-6E8A-4147-A177-3AD203B41FA5}">
                      <a16:colId xmlns:a16="http://schemas.microsoft.com/office/drawing/2014/main" val="3844152965"/>
                    </a:ext>
                  </a:extLst>
                </a:gridCol>
              </a:tblGrid>
              <a:tr h="761365">
                <a:tc>
                  <a:txBody>
                    <a:bodyPr/>
                    <a:lstStyle/>
                    <a:p>
                      <a:pPr>
                        <a:lnSpc>
                          <a:spcPct val="107000"/>
                        </a:lnSpc>
                      </a:pPr>
                      <a:endParaRPr lang="fr-FR" sz="28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2800">
                          <a:effectLst/>
                        </a:rPr>
                        <a:t>ETB </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2800">
                          <a:effectLst/>
                        </a:rPr>
                        <a:t>Charges </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2800">
                          <a:effectLst/>
                        </a:rPr>
                        <a:t>Produits </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2800">
                          <a:effectLst/>
                        </a:rPr>
                        <a:t> Résultat 2024</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2800">
                          <a:effectLst/>
                        </a:rPr>
                        <a:t> Résultat 2023</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extLst>
                  <a:ext uri="{0D108BD9-81ED-4DB2-BD59-A6C34878D82A}">
                    <a16:rowId xmlns:a16="http://schemas.microsoft.com/office/drawing/2014/main" val="3749114245"/>
                  </a:ext>
                </a:extLst>
              </a:tr>
              <a:tr h="49530">
                <a:tc rowSpan="7">
                  <a:txBody>
                    <a:bodyPr/>
                    <a:lstStyle/>
                    <a:p>
                      <a:pPr algn="l">
                        <a:lnSpc>
                          <a:spcPct val="107000"/>
                        </a:lnSpc>
                        <a:spcAft>
                          <a:spcPts val="0"/>
                        </a:spcAft>
                      </a:pPr>
                      <a:r>
                        <a:rPr lang="fr-FR" sz="2800" dirty="0">
                          <a:effectLst/>
                        </a:rPr>
                        <a:t>Gestion contrôlée sous </a:t>
                      </a:r>
                      <a:r>
                        <a:rPr lang="fr-FR" sz="2800" dirty="0" smtClean="0">
                          <a:effectLst/>
                        </a:rPr>
                        <a:t>CPOM</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2800" dirty="0">
                          <a:effectLst/>
                        </a:rPr>
                        <a:t>SAMSAH</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-1 955 129</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2 420 827</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465 697</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485 484</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449600433"/>
                  </a:ext>
                </a:extLst>
              </a:tr>
              <a:tr h="49530">
                <a:tc vMerge="1">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2800" dirty="0">
                          <a:effectLst/>
                        </a:rPr>
                        <a:t>SAVS</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-587 557</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664 172</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76 615</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39 245</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3922812030"/>
                  </a:ext>
                </a:extLst>
              </a:tr>
              <a:tr h="49530">
                <a:tc vMerge="1">
                  <a:txBody>
                    <a:bodyPr/>
                    <a:lstStyle/>
                    <a:p>
                      <a:pPr>
                        <a:lnSpc>
                          <a:spcPct val="107000"/>
                        </a:lnSpc>
                      </a:pPr>
                      <a:endParaRPr lang="fr-FR" sz="28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2800">
                          <a:effectLst/>
                        </a:rPr>
                        <a:t>FAM</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dirty="0">
                          <a:effectLst/>
                        </a:rPr>
                        <a:t>-3 488 797</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3 505 524</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16 727</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-112 600</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2389599961"/>
                  </a:ext>
                </a:extLst>
              </a:tr>
              <a:tr h="49530">
                <a:tc vMerge="1">
                  <a:txBody>
                    <a:bodyPr/>
                    <a:lstStyle/>
                    <a:p>
                      <a:pPr>
                        <a:lnSpc>
                          <a:spcPct val="107000"/>
                        </a:lnSpc>
                      </a:pPr>
                      <a:endParaRPr lang="fr-FR" sz="28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2800">
                          <a:effectLst/>
                        </a:rPr>
                        <a:t>FOYER</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-1 913 500</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dirty="0">
                          <a:effectLst/>
                        </a:rPr>
                        <a:t>1 914 733</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1 232</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 -54 741</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3362010588"/>
                  </a:ext>
                </a:extLst>
              </a:tr>
              <a:tr h="49530">
                <a:tc vMerge="1">
                  <a:txBody>
                    <a:bodyPr/>
                    <a:lstStyle/>
                    <a:p>
                      <a:pPr>
                        <a:lnSpc>
                          <a:spcPct val="107000"/>
                        </a:lnSpc>
                      </a:pPr>
                      <a:endParaRPr lang="fr-FR" sz="28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2800">
                          <a:effectLst/>
                        </a:rPr>
                        <a:t>ESAT</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-1 027 159</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1 028 217</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1 058</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-15 461</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310574994"/>
                  </a:ext>
                </a:extLst>
              </a:tr>
              <a:tr h="49530">
                <a:tc vMerge="1">
                  <a:txBody>
                    <a:bodyPr/>
                    <a:lstStyle/>
                    <a:p>
                      <a:pPr>
                        <a:lnSpc>
                          <a:spcPct val="107000"/>
                        </a:lnSpc>
                      </a:pPr>
                      <a:endParaRPr lang="fr-FR" sz="28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2800">
                          <a:effectLst/>
                        </a:rPr>
                        <a:t>COM</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-1 921 117</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dirty="0">
                          <a:effectLst/>
                        </a:rPr>
                        <a:t>1 911 082</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-10 035</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-26 878</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3641100207"/>
                  </a:ext>
                </a:extLst>
              </a:tr>
              <a:tr h="49530">
                <a:tc vMerge="1">
                  <a:txBody>
                    <a:bodyPr/>
                    <a:lstStyle/>
                    <a:p>
                      <a:pPr>
                        <a:lnSpc>
                          <a:spcPct val="107000"/>
                        </a:lnSpc>
                        <a:spcAft>
                          <a:spcPts val="0"/>
                        </a:spcAft>
                      </a:pP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fr-FR" sz="2800" b="1" dirty="0">
                        <a:solidFill>
                          <a:schemeClr val="bg1"/>
                        </a:solidFill>
                        <a:effectLst/>
                        <a:latin typeface="Calibri" panose="020F0502020204030204" pitchFamily="34"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-10 893 260</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11 444 555</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551 294</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nSpc>
                          <a:spcPct val="107000"/>
                        </a:lnSpc>
                      </a:pPr>
                      <a:endParaRPr lang="fr-FR" sz="2800" b="1" dirty="0">
                        <a:solidFill>
                          <a:schemeClr val="bg1"/>
                        </a:solidFill>
                        <a:effectLst/>
                        <a:latin typeface="Calibri" panose="020F0502020204030204" pitchFamily="34"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315 049</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extLst>
                  <a:ext uri="{0D108BD9-81ED-4DB2-BD59-A6C34878D82A}">
                    <a16:rowId xmlns:a16="http://schemas.microsoft.com/office/drawing/2014/main" val="465430740"/>
                  </a:ext>
                </a:extLst>
              </a:tr>
              <a:tr h="76835">
                <a:tc rowSpan="2">
                  <a:txBody>
                    <a:bodyPr/>
                    <a:lstStyle/>
                    <a:p>
                      <a:pPr>
                        <a:lnSpc>
                          <a:spcPct val="107000"/>
                        </a:lnSpc>
                        <a:spcAft>
                          <a:spcPts val="0"/>
                        </a:spcAft>
                      </a:pPr>
                      <a:r>
                        <a:rPr lang="fr-FR" sz="2800" dirty="0">
                          <a:effectLst/>
                        </a:rPr>
                        <a:t>Gestion contrôlée hors </a:t>
                      </a:r>
                      <a:r>
                        <a:rPr lang="fr-FR" sz="2800" dirty="0" smtClean="0">
                          <a:effectLst/>
                        </a:rPr>
                        <a:t>CPOM</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2800">
                          <a:effectLst/>
                        </a:rPr>
                        <a:t>SIEGE</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-679 884</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669 518</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dirty="0">
                          <a:effectLst/>
                        </a:rPr>
                        <a:t>-10 365</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-81 790</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465952773"/>
                  </a:ext>
                </a:extLst>
              </a:tr>
              <a:tr h="49530">
                <a:tc vMerge="1">
                  <a:txBody>
                    <a:bodyPr/>
                    <a:lstStyle/>
                    <a:p>
                      <a:pPr>
                        <a:lnSpc>
                          <a:spcPct val="107000"/>
                        </a:lnSpc>
                        <a:spcAft>
                          <a:spcPts val="0"/>
                        </a:spcAft>
                      </a:pP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endParaRPr lang="fr-FR" sz="2800" b="1" kern="1200" dirty="0">
                        <a:solidFill>
                          <a:schemeClr val="bg1"/>
                        </a:solidFill>
                        <a:effectLst/>
                        <a:latin typeface="+mn-lt"/>
                        <a:ea typeface="+mn-ea"/>
                        <a:cs typeface="+mn-cs"/>
                      </a:endParaRPr>
                    </a:p>
                  </a:txBody>
                  <a:tcPr marL="44450" marR="44450" marT="0" marB="0" anchor="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fr-FR" sz="2800" b="1" kern="1200" dirty="0">
                          <a:solidFill>
                            <a:schemeClr val="bg1"/>
                          </a:solidFill>
                          <a:effectLst/>
                          <a:latin typeface="+mn-lt"/>
                          <a:ea typeface="+mn-ea"/>
                          <a:cs typeface="+mn-cs"/>
                        </a:rPr>
                        <a:t>-679 884</a:t>
                      </a:r>
                    </a:p>
                  </a:txBody>
                  <a:tcPr marL="44450" marR="44450" marT="0" marB="0" anchor="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fr-FR" sz="2800" b="1" kern="1200" dirty="0">
                          <a:solidFill>
                            <a:schemeClr val="bg1"/>
                          </a:solidFill>
                          <a:effectLst/>
                          <a:latin typeface="+mn-lt"/>
                          <a:ea typeface="+mn-ea"/>
                          <a:cs typeface="+mn-cs"/>
                        </a:rPr>
                        <a:t>669 518</a:t>
                      </a:r>
                    </a:p>
                  </a:txBody>
                  <a:tcPr marL="44450" marR="44450" marT="0" marB="0" anchor="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fr-FR" sz="2800" b="1" kern="1200" dirty="0">
                          <a:solidFill>
                            <a:schemeClr val="bg1"/>
                          </a:solidFill>
                          <a:effectLst/>
                          <a:latin typeface="+mn-lt"/>
                          <a:ea typeface="+mn-ea"/>
                          <a:cs typeface="+mn-cs"/>
                        </a:rPr>
                        <a:t>-10 365</a:t>
                      </a:r>
                    </a:p>
                  </a:txBody>
                  <a:tcPr marL="44450" marR="44450" marT="0" marB="0" anchor="b">
                    <a:solidFill>
                      <a:schemeClr val="accent1">
                        <a:lumMod val="60000"/>
                        <a:lumOff val="40000"/>
                      </a:schemeClr>
                    </a:solidFill>
                  </a:tcPr>
                </a:tc>
                <a:tc>
                  <a:txBody>
                    <a:bodyPr/>
                    <a:lstStyle/>
                    <a:p>
                      <a:pPr marL="0" algn="ctr" defTabSz="914400" rtl="0" eaLnBrk="1" latinLnBrk="0" hangingPunct="1">
                        <a:lnSpc>
                          <a:spcPct val="107000"/>
                        </a:lnSpc>
                        <a:spcAft>
                          <a:spcPts val="0"/>
                        </a:spcAft>
                      </a:pPr>
                      <a:endParaRPr lang="fr-FR" sz="2800" b="1" kern="1200" dirty="0">
                        <a:solidFill>
                          <a:schemeClr val="bg1"/>
                        </a:solidFill>
                        <a:effectLst/>
                        <a:latin typeface="+mn-lt"/>
                        <a:ea typeface="+mn-ea"/>
                        <a:cs typeface="+mn-cs"/>
                      </a:endParaRPr>
                    </a:p>
                  </a:txBody>
                  <a:tcPr marL="44450" marR="44450" marT="0" marB="0" anchor="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fr-FR" sz="2800" b="1" kern="1200" dirty="0">
                          <a:solidFill>
                            <a:schemeClr val="bg1"/>
                          </a:solidFill>
                          <a:effectLst/>
                          <a:latin typeface="+mn-lt"/>
                          <a:ea typeface="+mn-ea"/>
                          <a:cs typeface="+mn-cs"/>
                        </a:rPr>
                        <a:t>-81 790</a:t>
                      </a:r>
                    </a:p>
                  </a:txBody>
                  <a:tcPr marL="44450" marR="44450" marT="0" marB="0" anchor="b">
                    <a:solidFill>
                      <a:schemeClr val="accent1">
                        <a:lumMod val="60000"/>
                        <a:lumOff val="40000"/>
                      </a:schemeClr>
                    </a:solidFill>
                  </a:tcPr>
                </a:tc>
                <a:extLst>
                  <a:ext uri="{0D108BD9-81ED-4DB2-BD59-A6C34878D82A}">
                    <a16:rowId xmlns:a16="http://schemas.microsoft.com/office/drawing/2014/main" val="458541033"/>
                  </a:ext>
                </a:extLst>
              </a:tr>
              <a:tr h="49530">
                <a:tc rowSpan="6">
                  <a:txBody>
                    <a:bodyPr/>
                    <a:lstStyle/>
                    <a:p>
                      <a:pPr>
                        <a:lnSpc>
                          <a:spcPct val="107000"/>
                        </a:lnSpc>
                        <a:spcAft>
                          <a:spcPts val="0"/>
                        </a:spcAft>
                      </a:pPr>
                      <a:r>
                        <a:rPr lang="fr-FR" sz="2800" dirty="0">
                          <a:effectLst/>
                        </a:rPr>
                        <a:t>Gestion </a:t>
                      </a:r>
                      <a:r>
                        <a:rPr lang="fr-FR" sz="2800" dirty="0" smtClean="0">
                          <a:effectLst/>
                        </a:rPr>
                        <a:t>Libre</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2800" dirty="0">
                          <a:effectLst/>
                        </a:rPr>
                        <a:t>VIEASSO</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dirty="0">
                          <a:effectLst/>
                        </a:rPr>
                        <a:t>-22 603</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62 792</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40 190</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-19 274</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1194483465"/>
                  </a:ext>
                </a:extLst>
              </a:tr>
              <a:tr h="49530">
                <a:tc vMerge="1">
                  <a:txBody>
                    <a:bodyPr/>
                    <a:lstStyle/>
                    <a:p>
                      <a:pPr>
                        <a:lnSpc>
                          <a:spcPct val="107000"/>
                        </a:lnSpc>
                      </a:pPr>
                      <a:endParaRPr lang="fr-FR" sz="28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2800">
                          <a:effectLst/>
                        </a:rPr>
                        <a:t>APPT</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-275 047</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254 667</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dirty="0">
                          <a:effectLst/>
                        </a:rPr>
                        <a:t>-20 381</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-34 007</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3795181898"/>
                  </a:ext>
                </a:extLst>
              </a:tr>
              <a:tr h="49530">
                <a:tc vMerge="1">
                  <a:txBody>
                    <a:bodyPr/>
                    <a:lstStyle/>
                    <a:p>
                      <a:pPr algn="ctr">
                        <a:lnSpc>
                          <a:spcPct val="107000"/>
                        </a:lnSpc>
                        <a:spcAft>
                          <a:spcPts val="0"/>
                        </a:spcAft>
                      </a:pP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2800" dirty="0">
                          <a:effectLst/>
                        </a:rPr>
                        <a:t>RAB</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-248 841</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227 620</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dirty="0">
                          <a:effectLst/>
                        </a:rPr>
                        <a:t>-21 221</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 </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-33 896</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1188050518"/>
                  </a:ext>
                </a:extLst>
              </a:tr>
              <a:tr h="49530">
                <a:tc vMerge="1">
                  <a:txBody>
                    <a:bodyPr/>
                    <a:lstStyle/>
                    <a:p>
                      <a:pPr algn="ctr">
                        <a:lnSpc>
                          <a:spcPct val="107000"/>
                        </a:lnSpc>
                        <a:spcAft>
                          <a:spcPts val="0"/>
                        </a:spcAft>
                      </a:pP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2800" dirty="0">
                          <a:effectLst/>
                        </a:rPr>
                        <a:t>RASD</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-352 835</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334 623</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-18 212</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dirty="0">
                          <a:effectLst/>
                        </a:rPr>
                        <a:t> </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-24 473</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2969899589"/>
                  </a:ext>
                </a:extLst>
              </a:tr>
              <a:tr h="49530">
                <a:tc vMerge="1">
                  <a:txBody>
                    <a:bodyPr/>
                    <a:lstStyle/>
                    <a:p>
                      <a:pPr algn="ctr">
                        <a:lnSpc>
                          <a:spcPct val="107000"/>
                        </a:lnSpc>
                        <a:spcAft>
                          <a:spcPts val="0"/>
                        </a:spcAft>
                      </a:pP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2800" dirty="0">
                          <a:effectLst/>
                        </a:rPr>
                        <a:t>AVP</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-253 147</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257 959</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4 812</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dirty="0">
                          <a:effectLst/>
                        </a:rPr>
                        <a:t> </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-71 070</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532221425"/>
                  </a:ext>
                </a:extLst>
              </a:tr>
              <a:tr h="49530">
                <a:tc vMerge="1">
                  <a:txBody>
                    <a:bodyPr/>
                    <a:lstStyle/>
                    <a:p>
                      <a:pPr>
                        <a:lnSpc>
                          <a:spcPct val="107000"/>
                        </a:lnSpc>
                        <a:spcAft>
                          <a:spcPts val="0"/>
                        </a:spcAft>
                      </a:pP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fr-FR" sz="2800" b="1" dirty="0">
                        <a:solidFill>
                          <a:schemeClr val="bg1"/>
                        </a:solidFill>
                        <a:effectLst/>
                        <a:latin typeface="Calibri" panose="020F0502020204030204" pitchFamily="34"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-1 152 473</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1 137 661</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-14 812</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nSpc>
                          <a:spcPct val="107000"/>
                        </a:lnSpc>
                      </a:pPr>
                      <a:endParaRPr lang="fr-FR" sz="2800" b="1" dirty="0">
                        <a:solidFill>
                          <a:schemeClr val="bg1"/>
                        </a:solidFill>
                        <a:effectLst/>
                        <a:latin typeface="Calibri" panose="020F0502020204030204" pitchFamily="34"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-182 720</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extLst>
                  <a:ext uri="{0D108BD9-81ED-4DB2-BD59-A6C34878D82A}">
                    <a16:rowId xmlns:a16="http://schemas.microsoft.com/office/drawing/2014/main" val="144434952"/>
                  </a:ext>
                </a:extLst>
              </a:tr>
              <a:tr h="49530">
                <a:tc rowSpan="2">
                  <a:txBody>
                    <a:bodyPr/>
                    <a:lstStyle/>
                    <a:p>
                      <a:pPr>
                        <a:lnSpc>
                          <a:spcPct val="107000"/>
                        </a:lnSpc>
                        <a:spcAft>
                          <a:spcPts val="0"/>
                        </a:spcAft>
                      </a:pPr>
                      <a:r>
                        <a:rPr lang="fr-FR" sz="2800" dirty="0">
                          <a:effectLst/>
                        </a:rPr>
                        <a:t>Gestion autre </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2800">
                          <a:effectLst/>
                        </a:rPr>
                        <a:t>GEM</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-604 919</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708 630</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103 711</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dirty="0">
                          <a:effectLst/>
                        </a:rPr>
                        <a:t>286 939</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3226962477"/>
                  </a:ext>
                </a:extLst>
              </a:tr>
              <a:tr h="49530">
                <a:tc vMerge="1">
                  <a:txBody>
                    <a:bodyPr/>
                    <a:lstStyle/>
                    <a:p>
                      <a:pPr>
                        <a:lnSpc>
                          <a:spcPct val="107000"/>
                        </a:lnSpc>
                        <a:spcAft>
                          <a:spcPts val="0"/>
                        </a:spcAft>
                      </a:pP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fr-FR" sz="2800" b="1" dirty="0">
                        <a:solidFill>
                          <a:schemeClr val="bg1"/>
                        </a:solidFill>
                        <a:effectLst/>
                        <a:latin typeface="Calibri" panose="020F0502020204030204" pitchFamily="34"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-604 919</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708 630</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103 711</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nSpc>
                          <a:spcPct val="107000"/>
                        </a:lnSpc>
                      </a:pPr>
                      <a:endParaRPr lang="fr-FR" sz="2800" b="1" dirty="0">
                        <a:solidFill>
                          <a:schemeClr val="bg1"/>
                        </a:solidFill>
                        <a:effectLst/>
                        <a:latin typeface="Calibri" panose="020F0502020204030204" pitchFamily="34"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286 939</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extLst>
                  <a:ext uri="{0D108BD9-81ED-4DB2-BD59-A6C34878D82A}">
                    <a16:rowId xmlns:a16="http://schemas.microsoft.com/office/drawing/2014/main" val="3324926704"/>
                  </a:ext>
                </a:extLst>
              </a:tr>
              <a:tr h="49530">
                <a:tc>
                  <a:txBody>
                    <a:bodyPr/>
                    <a:lstStyle/>
                    <a:p>
                      <a:pPr>
                        <a:lnSpc>
                          <a:spcPct val="107000"/>
                        </a:lnSpc>
                        <a:spcAft>
                          <a:spcPts val="0"/>
                        </a:spcAft>
                      </a:pPr>
                      <a:r>
                        <a:rPr lang="fr-FR" sz="2800" dirty="0">
                          <a:effectLst/>
                        </a:rPr>
                        <a:t> Résultat </a:t>
                      </a:r>
                      <a:r>
                        <a:rPr lang="fr-FR" sz="2800" dirty="0" smtClean="0">
                          <a:effectLst/>
                        </a:rPr>
                        <a:t>de l’exercice</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fr-FR" sz="2800" b="1">
                        <a:solidFill>
                          <a:schemeClr val="bg1"/>
                        </a:solidFill>
                        <a:effectLst/>
                        <a:latin typeface="Calibri" panose="020F0502020204030204" pitchFamily="34"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629 827</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nSpc>
                          <a:spcPct val="107000"/>
                        </a:lnSpc>
                      </a:pPr>
                      <a:endParaRPr lang="fr-FR" sz="2800" b="1" dirty="0">
                        <a:solidFill>
                          <a:schemeClr val="bg1"/>
                        </a:solidFill>
                        <a:effectLst/>
                        <a:latin typeface="Calibri" panose="020F0502020204030204" pitchFamily="34"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337 478</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extLst>
                  <a:ext uri="{0D108BD9-81ED-4DB2-BD59-A6C34878D82A}">
                    <a16:rowId xmlns:a16="http://schemas.microsoft.com/office/drawing/2014/main" val="2112718052"/>
                  </a:ext>
                </a:extLst>
              </a:tr>
            </a:tbl>
          </a:graphicData>
        </a:graphic>
      </p:graphicFrame>
    </p:spTree>
    <p:extLst>
      <p:ext uri="{BB962C8B-B14F-4D97-AF65-F5344CB8AC3E}">
        <p14:creationId xmlns:p14="http://schemas.microsoft.com/office/powerpoint/2010/main" val="207118754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6" name="TextBox 6"/>
          <p:cNvSpPr txBox="1"/>
          <p:nvPr/>
        </p:nvSpPr>
        <p:spPr>
          <a:xfrm>
            <a:off x="381000" y="551035"/>
            <a:ext cx="14325600" cy="1410643"/>
          </a:xfrm>
          <a:prstGeom prst="rect">
            <a:avLst/>
          </a:prstGeom>
        </p:spPr>
        <p:txBody>
          <a:bodyPr wrap="square" lIns="0" tIns="0" rIns="0" bIns="0" rtlCol="0" anchor="t">
            <a:spAutoFit/>
          </a:bodyPr>
          <a:lstStyle/>
          <a:p>
            <a:pPr>
              <a:lnSpc>
                <a:spcPts val="5549"/>
              </a:lnSpc>
            </a:pPr>
            <a:r>
              <a:rPr lang="en-US" sz="3600" spc="112" dirty="0" smtClean="0">
                <a:solidFill>
                  <a:srgbClr val="213A63"/>
                </a:solidFill>
                <a:latin typeface="Anton"/>
                <a:ea typeface="Anton"/>
                <a:cs typeface="Anton"/>
                <a:sym typeface="Anton"/>
              </a:rPr>
              <a:t>Rapport financier 2024 – </a:t>
            </a:r>
            <a:r>
              <a:rPr lang="en-US" sz="3600" spc="112" dirty="0" err="1" smtClean="0">
                <a:solidFill>
                  <a:srgbClr val="213A63"/>
                </a:solidFill>
                <a:latin typeface="Anton"/>
                <a:ea typeface="Anton"/>
                <a:cs typeface="Anton"/>
                <a:sym typeface="Anton"/>
              </a:rPr>
              <a:t>Analyse</a:t>
            </a:r>
            <a:r>
              <a:rPr lang="en-US" sz="3600" spc="112" dirty="0" smtClean="0">
                <a:solidFill>
                  <a:srgbClr val="213A63"/>
                </a:solidFill>
                <a:latin typeface="Anton"/>
                <a:ea typeface="Anton"/>
                <a:cs typeface="Anton"/>
                <a:sym typeface="Anton"/>
              </a:rPr>
              <a:t> des </a:t>
            </a:r>
            <a:r>
              <a:rPr lang="en-US" sz="3600" spc="112" dirty="0" err="1" smtClean="0">
                <a:solidFill>
                  <a:srgbClr val="213A63"/>
                </a:solidFill>
                <a:latin typeface="Anton"/>
                <a:ea typeface="Anton"/>
                <a:cs typeface="Anton"/>
                <a:sym typeface="Anton"/>
              </a:rPr>
              <a:t>résultats</a:t>
            </a:r>
            <a:r>
              <a:rPr lang="en-US" sz="3600" spc="112" dirty="0" smtClean="0">
                <a:solidFill>
                  <a:srgbClr val="213A63"/>
                </a:solidFill>
                <a:latin typeface="Anton"/>
                <a:ea typeface="Anton"/>
                <a:cs typeface="Anton"/>
                <a:sym typeface="Anton"/>
              </a:rPr>
              <a:t> </a:t>
            </a:r>
            <a:r>
              <a:rPr lang="en-US" sz="3600" spc="112" dirty="0" err="1" smtClean="0">
                <a:solidFill>
                  <a:srgbClr val="213A63"/>
                </a:solidFill>
                <a:latin typeface="Anton"/>
                <a:ea typeface="Anton"/>
                <a:cs typeface="Anton"/>
                <a:sym typeface="Anton"/>
              </a:rPr>
              <a:t>comptables</a:t>
            </a:r>
            <a:r>
              <a:rPr lang="en-US" sz="3600" spc="112" dirty="0" smtClean="0">
                <a:solidFill>
                  <a:srgbClr val="213A63"/>
                </a:solidFill>
                <a:latin typeface="Anton"/>
                <a:ea typeface="Anton"/>
                <a:cs typeface="Anton"/>
                <a:sym typeface="Anton"/>
              </a:rPr>
              <a:t> par </a:t>
            </a:r>
            <a:r>
              <a:rPr lang="en-US" sz="3600" spc="112" dirty="0" err="1" smtClean="0">
                <a:solidFill>
                  <a:srgbClr val="213A63"/>
                </a:solidFill>
                <a:latin typeface="Anton"/>
                <a:ea typeface="Anton"/>
                <a:cs typeface="Anton"/>
                <a:sym typeface="Anton"/>
              </a:rPr>
              <a:t>établissement</a:t>
            </a:r>
            <a:endParaRPr lang="en-US" sz="3600" spc="112" dirty="0">
              <a:solidFill>
                <a:srgbClr val="213A63"/>
              </a:solidFill>
              <a:latin typeface="Anton"/>
              <a:ea typeface="Anton"/>
              <a:cs typeface="Anton"/>
              <a:sym typeface="Anton"/>
            </a:endParaRPr>
          </a:p>
        </p:txBody>
      </p:sp>
      <p:sp>
        <p:nvSpPr>
          <p:cNvPr id="2" name="Rectangle 1"/>
          <p:cNvSpPr/>
          <p:nvPr/>
        </p:nvSpPr>
        <p:spPr>
          <a:xfrm>
            <a:off x="533400" y="2095500"/>
            <a:ext cx="8153400" cy="8766182"/>
          </a:xfrm>
          <a:prstGeom prst="rect">
            <a:avLst/>
          </a:prstGeom>
        </p:spPr>
        <p:txBody>
          <a:bodyPr wrap="square">
            <a:spAutoFit/>
          </a:bodyPr>
          <a:lstStyle/>
          <a:p>
            <a:pPr algn="just">
              <a:lnSpc>
                <a:spcPct val="107000"/>
              </a:lnSpc>
              <a:spcAft>
                <a:spcPts val="0"/>
              </a:spcAft>
            </a:pPr>
            <a:r>
              <a:rPr lang="fr-FR" sz="2400" b="1" dirty="0">
                <a:solidFill>
                  <a:srgbClr val="2E74B5"/>
                </a:solidFill>
                <a:latin typeface="Calibri" panose="020F0502020204030204" pitchFamily="34" charset="0"/>
                <a:ea typeface="Times New Roman" panose="02020603050405020304" pitchFamily="18" charset="0"/>
                <a:cs typeface="Calibri" panose="020F0502020204030204" pitchFamily="34" charset="0"/>
              </a:rPr>
              <a:t>Le Foyer Jean Caurant - </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52 places d’accompagnement pérenne et 2 places d’accueil temporaire, </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400" dirty="0">
                <a:solidFill>
                  <a:schemeClr val="accent6">
                    <a:lumMod val="75000"/>
                  </a:schemeClr>
                </a:solidFill>
                <a:latin typeface="Leelawadee UI" panose="020B0502040204020203" pitchFamily="34" charset="-34"/>
                <a:ea typeface="Times New Roman" panose="02020603050405020304" pitchFamily="18" charset="0"/>
                <a:cs typeface="Times New Roman" panose="02020603050405020304" pitchFamily="18" charset="0"/>
              </a:rPr>
              <a:t>Excédent de 1 232 €.</a:t>
            </a:r>
            <a:endParaRPr lang="fr-FR" sz="2400" dirty="0">
              <a:solidFill>
                <a:schemeClr val="accent6">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400" dirty="0">
                <a:latin typeface="Leelawadee UI" panose="020B0502040204020203" pitchFamily="34" charset="-34"/>
                <a:ea typeface="Times New Roman" panose="02020603050405020304" pitchFamily="18" charset="0"/>
                <a:cs typeface="Times New Roman" panose="02020603050405020304" pitchFamily="18" charset="0"/>
              </a:rPr>
              <a:t>Le taux d’activité est de 95.8% / prix de journée calculé ressort à 94.28 €.</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marL="228600" indent="-228600" algn="just">
              <a:lnSpc>
                <a:spcPct val="107000"/>
              </a:lnSpc>
              <a:spcAft>
                <a:spcPts val="0"/>
              </a:spcAft>
            </a:pPr>
            <a:r>
              <a:rPr lang="fr-FR" sz="2400" dirty="0">
                <a:solidFill>
                  <a:srgbClr val="FF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      </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400" b="1" dirty="0">
                <a:solidFill>
                  <a:srgbClr val="2E74B5"/>
                </a:solidFill>
                <a:latin typeface="Calibri" panose="020F0502020204030204" pitchFamily="34" charset="0"/>
                <a:ea typeface="Times New Roman" panose="02020603050405020304" pitchFamily="18" charset="0"/>
                <a:cs typeface="Calibri" panose="020F0502020204030204" pitchFamily="34" charset="0"/>
              </a:rPr>
              <a:t>Le Service d’Accompagnement à la Vie Sociale</a:t>
            </a:r>
            <a:r>
              <a:rPr lang="fr-FR" sz="2400" dirty="0">
                <a:solidFill>
                  <a:srgbClr val="2E74B5"/>
                </a:solidFill>
                <a:latin typeface="Calibri" panose="020F0502020204030204" pitchFamily="34" charset="0"/>
                <a:ea typeface="Times New Roman" panose="02020603050405020304" pitchFamily="18" charset="0"/>
                <a:cs typeface="Calibri" panose="020F0502020204030204" pitchFamily="34" charset="0"/>
              </a:rPr>
              <a:t> </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- 52 personnes, </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400" dirty="0">
                <a:solidFill>
                  <a:schemeClr val="accent6">
                    <a:lumMod val="75000"/>
                  </a:schemeClr>
                </a:solidFill>
                <a:latin typeface="Leelawadee UI" panose="020B0502040204020203" pitchFamily="34" charset="-34"/>
                <a:ea typeface="Times New Roman" panose="02020603050405020304" pitchFamily="18" charset="0"/>
                <a:cs typeface="Times New Roman" panose="02020603050405020304" pitchFamily="18" charset="0"/>
              </a:rPr>
              <a:t>Excédent de 76 614 €.</a:t>
            </a:r>
            <a:endParaRPr lang="fr-FR" sz="2400" dirty="0">
              <a:solidFill>
                <a:schemeClr val="accent6">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400" dirty="0">
                <a:latin typeface="Leelawadee UI" panose="020B0502040204020203" pitchFamily="34" charset="-34"/>
                <a:ea typeface="Times New Roman" panose="02020603050405020304" pitchFamily="18" charset="0"/>
                <a:cs typeface="Times New Roman" panose="02020603050405020304" pitchFamily="18" charset="0"/>
              </a:rPr>
              <a:t>Le prix de journée calculé ressort à 29.86 €.</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400" b="1" dirty="0">
                <a:solidFill>
                  <a:srgbClr val="2E74B5"/>
                </a:solidFill>
                <a:latin typeface="Calibri" panose="020F0502020204030204" pitchFamily="34" charset="0"/>
                <a:ea typeface="Times New Roman" panose="02020603050405020304" pitchFamily="18" charset="0"/>
                <a:cs typeface="Calibri" panose="020F0502020204030204" pitchFamily="34" charset="0"/>
              </a:rPr>
              <a:t>L’E.S.A.T Social </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- 55 places </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400" dirty="0">
                <a:solidFill>
                  <a:schemeClr val="accent6">
                    <a:lumMod val="75000"/>
                  </a:schemeClr>
                </a:solidFill>
                <a:latin typeface="Leelawadee UI" panose="020B0502040204020203" pitchFamily="34" charset="-34"/>
                <a:ea typeface="Times New Roman" panose="02020603050405020304" pitchFamily="18" charset="0"/>
                <a:cs typeface="Times New Roman" panose="02020603050405020304" pitchFamily="18" charset="0"/>
              </a:rPr>
              <a:t>Excédent de 1 058 €.</a:t>
            </a:r>
            <a:endParaRPr lang="fr-FR" sz="2400" dirty="0">
              <a:solidFill>
                <a:schemeClr val="accent6">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400" dirty="0">
                <a:latin typeface="Leelawadee UI" panose="020B0502040204020203" pitchFamily="34" charset="-34"/>
                <a:ea typeface="Times New Roman" panose="02020603050405020304" pitchFamily="18" charset="0"/>
                <a:cs typeface="Times New Roman" panose="02020603050405020304" pitchFamily="18" charset="0"/>
              </a:rPr>
              <a:t>Le taux d’activité est de 94.78 % / prix de journée ressort à 81.02 €</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400" dirty="0">
                <a:solidFill>
                  <a:srgbClr val="FF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 </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400" b="1" dirty="0">
                <a:solidFill>
                  <a:srgbClr val="2E74B5"/>
                </a:solidFill>
                <a:latin typeface="Calibri" panose="020F0502020204030204" pitchFamily="34" charset="0"/>
                <a:ea typeface="Times New Roman" panose="02020603050405020304" pitchFamily="18" charset="0"/>
                <a:cs typeface="Calibri" panose="020F0502020204030204" pitchFamily="34" charset="0"/>
              </a:rPr>
              <a:t>L’ESAT Commercial </a:t>
            </a:r>
            <a:r>
              <a:rPr lang="fr-FR" sz="2400" dirty="0">
                <a:latin typeface="Calibri" panose="020F0502020204030204" pitchFamily="34" charset="0"/>
                <a:ea typeface="Times New Roman" panose="02020603050405020304" pitchFamily="18" charset="0"/>
                <a:cs typeface="Times New Roman" panose="02020603050405020304" pitchFamily="18" charset="0"/>
              </a:rPr>
              <a:t>- 55 places,</a:t>
            </a:r>
          </a:p>
          <a:p>
            <a:pPr algn="just">
              <a:lnSpc>
                <a:spcPct val="107000"/>
              </a:lnSpc>
              <a:spcAft>
                <a:spcPts val="0"/>
              </a:spcAft>
            </a:pPr>
            <a:r>
              <a:rPr lang="fr-FR" sz="2400" dirty="0">
                <a:solidFill>
                  <a:schemeClr val="accent6">
                    <a:lumMod val="75000"/>
                  </a:schemeClr>
                </a:solidFill>
                <a:latin typeface="Leelawadee UI" panose="020B0502040204020203" pitchFamily="34" charset="-34"/>
                <a:ea typeface="Times New Roman" panose="02020603050405020304" pitchFamily="18" charset="0"/>
                <a:cs typeface="Times New Roman" panose="02020603050405020304" pitchFamily="18" charset="0"/>
              </a:rPr>
              <a:t>Déficit de 10 035 € </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en 2024, contre un déficit de 26 878 € en 2023, soit une amélioration notable du résultat, principalement grâce à une progression des ventes du service restauration.</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endParaRPr lang="fr-FR" sz="2400" dirty="0" smtClean="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400" dirty="0">
                <a:latin typeface="Leelawadee UI" panose="020B0502040204020203" pitchFamily="34" charset="-34"/>
                <a:ea typeface="Times New Roman" panose="02020603050405020304" pitchFamily="18" charset="0"/>
                <a:cs typeface="Times New Roman" panose="02020603050405020304" pitchFamily="18" charset="0"/>
              </a:rPr>
              <a:t> </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8991600" y="2982890"/>
            <a:ext cx="9144000" cy="6991401"/>
          </a:xfrm>
          <a:prstGeom prst="rect">
            <a:avLst/>
          </a:prstGeom>
        </p:spPr>
        <p:txBody>
          <a:bodyPr>
            <a:spAutoFit/>
          </a:bodyPr>
          <a:lstStyle/>
          <a:p>
            <a:pPr algn="just">
              <a:lnSpc>
                <a:spcPct val="107000"/>
              </a:lnSpc>
              <a:spcAft>
                <a:spcPts val="0"/>
              </a:spcAft>
            </a:pPr>
            <a:r>
              <a:rPr lang="fr-FR" sz="2000" dirty="0">
                <a:solidFill>
                  <a:srgbClr val="FF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 </a:t>
            </a:r>
            <a:endParaRPr lang="fr-FR" sz="20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000" b="1" dirty="0">
                <a:solidFill>
                  <a:srgbClr val="2E74B5"/>
                </a:solidFill>
                <a:latin typeface="Calibri" panose="020F0502020204030204" pitchFamily="34" charset="0"/>
                <a:ea typeface="Times New Roman" panose="02020603050405020304" pitchFamily="18" charset="0"/>
                <a:cs typeface="Calibri" panose="020F0502020204030204" pitchFamily="34" charset="0"/>
              </a:rPr>
              <a:t>Le Foyer d’Accueil Médicalisé La Fontaine des Vœux</a:t>
            </a:r>
            <a:r>
              <a:rPr lang="fr-FR" sz="2000" dirty="0">
                <a:solidFill>
                  <a:srgbClr val="2E74B5"/>
                </a:solidFill>
                <a:latin typeface="Calibri" panose="020F0502020204030204" pitchFamily="34" charset="0"/>
                <a:ea typeface="Times New Roman" panose="02020603050405020304" pitchFamily="18" charset="0"/>
                <a:cs typeface="Calibri" panose="020F0502020204030204" pitchFamily="34" charset="0"/>
              </a:rPr>
              <a:t> </a:t>
            </a:r>
            <a:r>
              <a:rPr lang="fr-FR" sz="2000" dirty="0">
                <a:latin typeface="Leelawadee UI" panose="020B0502040204020203" pitchFamily="34" charset="-34"/>
                <a:ea typeface="Times New Roman" panose="02020603050405020304" pitchFamily="18" charset="0"/>
                <a:cs typeface="Times New Roman" panose="02020603050405020304" pitchFamily="18" charset="0"/>
              </a:rPr>
              <a:t>- 39 places </a:t>
            </a:r>
            <a:endParaRPr lang="fr-FR" sz="20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000" dirty="0">
                <a:solidFill>
                  <a:schemeClr val="accent6">
                    <a:lumMod val="75000"/>
                  </a:schemeClr>
                </a:solidFill>
                <a:latin typeface="Leelawadee UI" panose="020B0502040204020203" pitchFamily="34" charset="-34"/>
                <a:ea typeface="Times New Roman" panose="02020603050405020304" pitchFamily="18" charset="0"/>
                <a:cs typeface="Times New Roman" panose="02020603050405020304" pitchFamily="18" charset="0"/>
              </a:rPr>
              <a:t>Excédent de 16 727 €.</a:t>
            </a:r>
            <a:endParaRPr lang="fr-FR" sz="2000" dirty="0">
              <a:solidFill>
                <a:schemeClr val="accent6">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000" dirty="0">
                <a:latin typeface="Leelawadee UI" panose="020B0502040204020203" pitchFamily="34" charset="-34"/>
                <a:ea typeface="Times New Roman" panose="02020603050405020304" pitchFamily="18" charset="0"/>
                <a:cs typeface="Times New Roman" panose="02020603050405020304" pitchFamily="18" charset="0"/>
              </a:rPr>
              <a:t>Le taux d’occupation est de 95.93 % / prix de journée s’élève à 248.55 €.</a:t>
            </a:r>
            <a:endParaRPr lang="fr-FR" sz="20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000" dirty="0">
                <a:highlight>
                  <a:srgbClr val="FFFF00"/>
                </a:highlight>
                <a:latin typeface="Calibri" panose="020F0502020204030204" pitchFamily="34" charset="0"/>
                <a:ea typeface="Times New Roman" panose="02020603050405020304" pitchFamily="18" charset="0"/>
                <a:cs typeface="Calibri" panose="020F0502020204030204" pitchFamily="34" charset="0"/>
              </a:rPr>
              <a:t> </a:t>
            </a:r>
            <a:endParaRPr lang="fr-FR" sz="20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000" b="1" dirty="0">
                <a:solidFill>
                  <a:srgbClr val="2E74B5"/>
                </a:solidFill>
                <a:latin typeface="Calibri" panose="020F0502020204030204" pitchFamily="34" charset="0"/>
                <a:ea typeface="Times New Roman" panose="02020603050405020304" pitchFamily="18" charset="0"/>
                <a:cs typeface="Calibri" panose="020F0502020204030204" pitchFamily="34" charset="0"/>
              </a:rPr>
              <a:t>Le S.A.M.S.A.H</a:t>
            </a:r>
            <a:r>
              <a:rPr lang="fr-FR" sz="2000" b="1" dirty="0">
                <a:solidFill>
                  <a:srgbClr val="538135"/>
                </a:solidFill>
                <a:latin typeface="Calibri" panose="020F0502020204030204" pitchFamily="34" charset="0"/>
                <a:ea typeface="Times New Roman" panose="02020603050405020304" pitchFamily="18" charset="0"/>
                <a:cs typeface="Calibri" panose="020F0502020204030204" pitchFamily="34" charset="0"/>
              </a:rPr>
              <a:t>.</a:t>
            </a:r>
            <a:r>
              <a:rPr lang="fr-FR" sz="2000" dirty="0">
                <a:latin typeface="Leelawadee UI" panose="020B0502040204020203" pitchFamily="34" charset="-34"/>
                <a:ea typeface="Times New Roman" panose="02020603050405020304" pitchFamily="18" charset="0"/>
                <a:cs typeface="Times New Roman" panose="02020603050405020304" pitchFamily="18" charset="0"/>
              </a:rPr>
              <a:t> – 81 places</a:t>
            </a:r>
            <a:endParaRPr lang="fr-FR" sz="20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000" dirty="0">
                <a:solidFill>
                  <a:schemeClr val="accent6">
                    <a:lumMod val="75000"/>
                  </a:schemeClr>
                </a:solidFill>
                <a:latin typeface="Leelawadee UI" panose="020B0502040204020203" pitchFamily="34" charset="-34"/>
                <a:ea typeface="Times New Roman" panose="02020603050405020304" pitchFamily="18" charset="0"/>
                <a:cs typeface="Times New Roman" panose="02020603050405020304" pitchFamily="18" charset="0"/>
              </a:rPr>
              <a:t>Excédent de 465 697€.</a:t>
            </a:r>
            <a:endParaRPr lang="fr-FR" sz="2000" dirty="0">
              <a:solidFill>
                <a:schemeClr val="accent6">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000" dirty="0">
                <a:latin typeface="Leelawadee UI" panose="020B0502040204020203" pitchFamily="34" charset="-34"/>
                <a:ea typeface="Times New Roman" panose="02020603050405020304" pitchFamily="18" charset="0"/>
                <a:cs typeface="Times New Roman" panose="02020603050405020304" pitchFamily="18" charset="0"/>
              </a:rPr>
              <a:t>Le taux d'occupation de 89,38 % (100.62% SAMSAH socle et 43.72% pour le SAMSAH renforcé) / prix de journée ressort à 81.24 € pour le socle et 81.62 € pour le renforcé.</a:t>
            </a:r>
            <a:endParaRPr lang="fr-FR" sz="20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000" dirty="0">
                <a:latin typeface="Leelawadee UI" panose="020B0502040204020203" pitchFamily="34" charset="-34"/>
                <a:ea typeface="Times New Roman" panose="02020603050405020304" pitchFamily="18" charset="0"/>
                <a:cs typeface="Times New Roman" panose="02020603050405020304" pitchFamily="18" charset="0"/>
              </a:rPr>
              <a:t> </a:t>
            </a:r>
            <a:endParaRPr lang="fr-FR" sz="20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000" b="1" dirty="0">
                <a:solidFill>
                  <a:srgbClr val="2E74B5"/>
                </a:solidFill>
                <a:latin typeface="Calibri" panose="020F0502020204030204" pitchFamily="34" charset="0"/>
                <a:ea typeface="Times New Roman" panose="02020603050405020304" pitchFamily="18" charset="0"/>
                <a:cs typeface="Calibri" panose="020F0502020204030204" pitchFamily="34" charset="0"/>
              </a:rPr>
              <a:t>Les services du siège d’Espérance Hauts-de-Seine</a:t>
            </a:r>
            <a:r>
              <a:rPr lang="fr-FR" sz="2000" dirty="0">
                <a:latin typeface="Calibri" panose="020F0502020204030204" pitchFamily="34" charset="0"/>
                <a:ea typeface="Times New Roman" panose="02020603050405020304" pitchFamily="18" charset="0"/>
                <a:cs typeface="Times New Roman" panose="02020603050405020304" pitchFamily="18" charset="0"/>
              </a:rPr>
              <a:t> </a:t>
            </a:r>
          </a:p>
          <a:p>
            <a:pPr algn="just">
              <a:lnSpc>
                <a:spcPct val="107000"/>
              </a:lnSpc>
              <a:spcAft>
                <a:spcPts val="0"/>
              </a:spcAft>
            </a:pPr>
            <a:r>
              <a:rPr lang="fr-FR" sz="2000" dirty="0">
                <a:solidFill>
                  <a:schemeClr val="accent6">
                    <a:lumMod val="75000"/>
                  </a:schemeClr>
                </a:solidFill>
                <a:latin typeface="Leelawadee UI" panose="020B0502040204020203" pitchFamily="34" charset="-34"/>
                <a:ea typeface="Times New Roman" panose="02020603050405020304" pitchFamily="18" charset="0"/>
                <a:cs typeface="Times New Roman" panose="02020603050405020304" pitchFamily="18" charset="0"/>
              </a:rPr>
              <a:t>Déficit de 10 365 € </a:t>
            </a:r>
            <a:r>
              <a:rPr lang="fr-FR" sz="2000" dirty="0">
                <a:latin typeface="Leelawadee UI" panose="020B0502040204020203" pitchFamily="34" charset="-34"/>
                <a:ea typeface="Times New Roman" panose="02020603050405020304" pitchFamily="18" charset="0"/>
                <a:cs typeface="Times New Roman" panose="02020603050405020304" pitchFamily="18" charset="0"/>
              </a:rPr>
              <a:t>en 2024, contre un déficit 81 790 € en 2023. </a:t>
            </a:r>
            <a:endParaRPr lang="fr-FR" sz="20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000" dirty="0">
                <a:latin typeface="Leelawadee UI" panose="020B0502040204020203" pitchFamily="34" charset="-34"/>
                <a:ea typeface="Times New Roman" panose="02020603050405020304" pitchFamily="18" charset="0"/>
                <a:cs typeface="Times New Roman" panose="02020603050405020304" pitchFamily="18" charset="0"/>
              </a:rPr>
              <a:t>Cette amélioration s’explique principalement par trois facteurs : </a:t>
            </a:r>
            <a:endParaRPr lang="fr-FR" sz="20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fr-FR" sz="2000" dirty="0">
                <a:latin typeface="Leelawadee UI" panose="020B0502040204020203" pitchFamily="34" charset="-34"/>
                <a:ea typeface="Times New Roman" panose="02020603050405020304" pitchFamily="18" charset="0"/>
                <a:cs typeface="Times New Roman" panose="02020603050405020304" pitchFamily="18" charset="0"/>
              </a:rPr>
              <a:t>L’application anticipée à 5.01% de frais de siège appliqués au SAMSAH, due à l’excédent, et qui n'étaient pas prévus dans le budget initial (+46k€)</a:t>
            </a:r>
            <a:endParaRPr lang="fr-FR" sz="20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fr-FR" sz="2000" dirty="0">
                <a:latin typeface="Leelawadee UI" panose="020B0502040204020203" pitchFamily="34" charset="-34"/>
                <a:ea typeface="Times New Roman" panose="02020603050405020304" pitchFamily="18" charset="0"/>
                <a:cs typeface="Times New Roman" panose="02020603050405020304" pitchFamily="18" charset="0"/>
              </a:rPr>
              <a:t>Économie réalisée : La vacance de poste de comptable a permis une économie de 15k€.</a:t>
            </a:r>
            <a:endParaRPr lang="fr-FR" sz="20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fr-FR" sz="2000" dirty="0" smtClean="0">
                <a:latin typeface="Leelawadee UI" panose="020B0502040204020203" pitchFamily="34" charset="-34"/>
                <a:ea typeface="Times New Roman" panose="02020603050405020304" pitchFamily="18" charset="0"/>
                <a:cs typeface="Times New Roman" panose="02020603050405020304" pitchFamily="18" charset="0"/>
              </a:rPr>
              <a:t>Effet ponctuel : régularisation des soldes antérieurs générant un solde positif en faveur du siège de 10k€. </a:t>
            </a:r>
            <a:endParaRPr lang="fr-FR" sz="2000" dirty="0" smtClean="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000" dirty="0">
                <a:latin typeface="Leelawadee UI" panose="020B0502040204020203" pitchFamily="34" charset="-34"/>
                <a:ea typeface="Times New Roman" panose="02020603050405020304" pitchFamily="18" charset="0"/>
                <a:cs typeface="Times New Roman" panose="02020603050405020304" pitchFamily="18" charset="0"/>
              </a:rPr>
              <a:t> </a:t>
            </a:r>
            <a:endParaRPr lang="fr-FR" sz="20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478800"/>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6" name="TextBox 6"/>
          <p:cNvSpPr txBox="1"/>
          <p:nvPr/>
        </p:nvSpPr>
        <p:spPr>
          <a:xfrm>
            <a:off x="381000" y="551035"/>
            <a:ext cx="14325600" cy="1410643"/>
          </a:xfrm>
          <a:prstGeom prst="rect">
            <a:avLst/>
          </a:prstGeom>
        </p:spPr>
        <p:txBody>
          <a:bodyPr wrap="square" lIns="0" tIns="0" rIns="0" bIns="0" rtlCol="0" anchor="t">
            <a:spAutoFit/>
          </a:bodyPr>
          <a:lstStyle/>
          <a:p>
            <a:pPr>
              <a:lnSpc>
                <a:spcPts val="5549"/>
              </a:lnSpc>
            </a:pPr>
            <a:r>
              <a:rPr lang="en-US" sz="3600" spc="112" dirty="0" smtClean="0">
                <a:solidFill>
                  <a:srgbClr val="213A63"/>
                </a:solidFill>
                <a:latin typeface="Anton"/>
                <a:ea typeface="Anton"/>
                <a:cs typeface="Anton"/>
                <a:sym typeface="Anton"/>
              </a:rPr>
              <a:t>Rapport financier 2024 – </a:t>
            </a:r>
            <a:r>
              <a:rPr lang="en-US" sz="3600" spc="112" dirty="0" err="1" smtClean="0">
                <a:solidFill>
                  <a:srgbClr val="213A63"/>
                </a:solidFill>
                <a:latin typeface="Anton"/>
                <a:ea typeface="Anton"/>
                <a:cs typeface="Anton"/>
                <a:sym typeface="Anton"/>
              </a:rPr>
              <a:t>Analyse</a:t>
            </a:r>
            <a:r>
              <a:rPr lang="en-US" sz="3600" spc="112" dirty="0" smtClean="0">
                <a:solidFill>
                  <a:srgbClr val="213A63"/>
                </a:solidFill>
                <a:latin typeface="Anton"/>
                <a:ea typeface="Anton"/>
                <a:cs typeface="Anton"/>
                <a:sym typeface="Anton"/>
              </a:rPr>
              <a:t> des </a:t>
            </a:r>
            <a:r>
              <a:rPr lang="en-US" sz="3600" spc="112" dirty="0" err="1" smtClean="0">
                <a:solidFill>
                  <a:srgbClr val="213A63"/>
                </a:solidFill>
                <a:latin typeface="Anton"/>
                <a:ea typeface="Anton"/>
                <a:cs typeface="Anton"/>
                <a:sym typeface="Anton"/>
              </a:rPr>
              <a:t>résultats</a:t>
            </a:r>
            <a:r>
              <a:rPr lang="en-US" sz="3600" spc="112" dirty="0" smtClean="0">
                <a:solidFill>
                  <a:srgbClr val="213A63"/>
                </a:solidFill>
                <a:latin typeface="Anton"/>
                <a:ea typeface="Anton"/>
                <a:cs typeface="Anton"/>
                <a:sym typeface="Anton"/>
              </a:rPr>
              <a:t> </a:t>
            </a:r>
            <a:r>
              <a:rPr lang="en-US" sz="3600" spc="112" dirty="0" err="1" smtClean="0">
                <a:solidFill>
                  <a:srgbClr val="213A63"/>
                </a:solidFill>
                <a:latin typeface="Anton"/>
                <a:ea typeface="Anton"/>
                <a:cs typeface="Anton"/>
                <a:sym typeface="Anton"/>
              </a:rPr>
              <a:t>comptables</a:t>
            </a:r>
            <a:r>
              <a:rPr lang="en-US" sz="3600" spc="112" dirty="0" smtClean="0">
                <a:solidFill>
                  <a:srgbClr val="213A63"/>
                </a:solidFill>
                <a:latin typeface="Anton"/>
                <a:ea typeface="Anton"/>
                <a:cs typeface="Anton"/>
                <a:sym typeface="Anton"/>
              </a:rPr>
              <a:t> par </a:t>
            </a:r>
            <a:r>
              <a:rPr lang="en-US" sz="3600" spc="112" dirty="0" err="1" smtClean="0">
                <a:solidFill>
                  <a:srgbClr val="213A63"/>
                </a:solidFill>
                <a:latin typeface="Anton"/>
                <a:ea typeface="Anton"/>
                <a:cs typeface="Anton"/>
                <a:sym typeface="Anton"/>
              </a:rPr>
              <a:t>établissement</a:t>
            </a:r>
            <a:endParaRPr lang="en-US" sz="3600" spc="112" dirty="0">
              <a:solidFill>
                <a:srgbClr val="213A63"/>
              </a:solidFill>
              <a:latin typeface="Anton"/>
              <a:ea typeface="Anton"/>
              <a:cs typeface="Anton"/>
              <a:sym typeface="Anton"/>
            </a:endParaRPr>
          </a:p>
        </p:txBody>
      </p:sp>
      <p:sp>
        <p:nvSpPr>
          <p:cNvPr id="5" name="Rectangle 4"/>
          <p:cNvSpPr/>
          <p:nvPr/>
        </p:nvSpPr>
        <p:spPr>
          <a:xfrm>
            <a:off x="10439400" y="3619500"/>
            <a:ext cx="7315200" cy="4933017"/>
          </a:xfrm>
          <a:prstGeom prst="rect">
            <a:avLst/>
          </a:prstGeom>
        </p:spPr>
        <p:txBody>
          <a:bodyPr wrap="square">
            <a:spAutoFit/>
          </a:bodyPr>
          <a:lstStyle/>
          <a:p>
            <a:pPr algn="just">
              <a:lnSpc>
                <a:spcPct val="107000"/>
              </a:lnSpc>
              <a:spcAft>
                <a:spcPts val="0"/>
              </a:spcAft>
            </a:pPr>
            <a:r>
              <a:rPr lang="fr-FR" sz="1100" dirty="0">
                <a:latin typeface="Leelawadee UI" panose="020B0502040204020203" pitchFamily="34" charset="-34"/>
                <a:ea typeface="Times New Roman" panose="02020603050405020304" pitchFamily="18" charset="0"/>
                <a:cs typeface="Times New Roman" panose="02020603050405020304" pitchFamily="18" charset="0"/>
              </a:rPr>
              <a:t> </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1100" dirty="0">
                <a:latin typeface="Calibri" panose="020F0502020204030204" pitchFamily="34" charset="0"/>
                <a:ea typeface="Times New Roman" panose="02020603050405020304" pitchFamily="18" charset="0"/>
                <a:cs typeface="Times New Roman" panose="02020603050405020304" pitchFamily="18" charset="0"/>
              </a:rPr>
              <a:t> </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000" b="1" dirty="0" smtClean="0">
                <a:solidFill>
                  <a:srgbClr val="2E74B5"/>
                </a:solidFill>
                <a:latin typeface="Calibri" panose="020F0502020204030204" pitchFamily="34" charset="0"/>
                <a:ea typeface="Times New Roman" panose="02020603050405020304" pitchFamily="18" charset="0"/>
                <a:cs typeface="Calibri" panose="020F0502020204030204" pitchFamily="34" charset="0"/>
              </a:rPr>
              <a:t>Les </a:t>
            </a:r>
            <a:r>
              <a:rPr lang="fr-FR" sz="2000" b="1" dirty="0">
                <a:solidFill>
                  <a:srgbClr val="2E74B5"/>
                </a:solidFill>
                <a:latin typeface="Calibri" panose="020F0502020204030204" pitchFamily="34" charset="0"/>
                <a:ea typeface="Times New Roman" panose="02020603050405020304" pitchFamily="18" charset="0"/>
                <a:cs typeface="Calibri" panose="020F0502020204030204" pitchFamily="34" charset="0"/>
              </a:rPr>
              <a:t>G.E.M. (Groupe d’Entraide Mutuelle).</a:t>
            </a:r>
            <a:r>
              <a:rPr lang="fr-FR" sz="2000" dirty="0">
                <a:solidFill>
                  <a:srgbClr val="2E74B5"/>
                </a:solidFill>
                <a:latin typeface="Calibri" panose="020F0502020204030204" pitchFamily="34" charset="0"/>
                <a:ea typeface="Times New Roman" panose="02020603050405020304" pitchFamily="18" charset="0"/>
                <a:cs typeface="Calibri" panose="020F0502020204030204" pitchFamily="34" charset="0"/>
              </a:rPr>
              <a:t> </a:t>
            </a:r>
            <a:r>
              <a:rPr lang="fr-FR" dirty="0">
                <a:latin typeface="Leelawadee UI" panose="020B0502040204020203" pitchFamily="34" charset="-34"/>
                <a:ea typeface="Times New Roman" panose="02020603050405020304" pitchFamily="18" charset="0"/>
                <a:cs typeface="Times New Roman" panose="02020603050405020304" pitchFamily="18" charset="0"/>
              </a:rPr>
              <a:t>Les six G.E.M</a:t>
            </a:r>
            <a:r>
              <a:rPr lang="fr-FR" dirty="0" smtClean="0">
                <a:latin typeface="Leelawadee UI" panose="020B0502040204020203" pitchFamily="34" charset="-34"/>
                <a:ea typeface="Times New Roman" panose="02020603050405020304" pitchFamily="18" charset="0"/>
                <a:cs typeface="Times New Roman" panose="02020603050405020304" pitchFamily="18" charset="0"/>
              </a:rPr>
              <a:t>. sont</a:t>
            </a:r>
            <a:r>
              <a:rPr lang="fr-FR" dirty="0">
                <a:latin typeface="Leelawadee UI" panose="020B0502040204020203" pitchFamily="34" charset="-34"/>
                <a:ea typeface="Times New Roman" panose="02020603050405020304" pitchFamily="18" charset="0"/>
                <a:cs typeface="Times New Roman" panose="02020603050405020304" pitchFamily="18" charset="0"/>
              </a:rPr>
              <a:t>, par convention, gérés par l’association. Leur financement est assuré par une subvention annuelle de l’A.R.S. à laquelle s’ajoutent pour les subventions du Conseil Départemental et de la C.P.A.M. </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dirty="0">
                <a:latin typeface="Leelawadee UI" panose="020B0502040204020203" pitchFamily="34" charset="-34"/>
                <a:ea typeface="Times New Roman" panose="02020603050405020304" pitchFamily="18" charset="0"/>
                <a:cs typeface="Times New Roman" panose="02020603050405020304" pitchFamily="18" charset="0"/>
              </a:rPr>
              <a:t>Globalement il ressort un </a:t>
            </a:r>
            <a:r>
              <a:rPr lang="fr-FR" dirty="0">
                <a:solidFill>
                  <a:schemeClr val="accent6">
                    <a:lumMod val="75000"/>
                  </a:schemeClr>
                </a:solidFill>
                <a:latin typeface="Leelawadee UI" panose="020B0502040204020203" pitchFamily="34" charset="-34"/>
                <a:ea typeface="Times New Roman" panose="02020603050405020304" pitchFamily="18" charset="0"/>
                <a:cs typeface="Times New Roman" panose="02020603050405020304" pitchFamily="18" charset="0"/>
              </a:rPr>
              <a:t>excédent 103 k€</a:t>
            </a:r>
            <a:r>
              <a:rPr lang="fr-FR" dirty="0">
                <a:latin typeface="Leelawadee UI" panose="020B0502040204020203" pitchFamily="34" charset="-34"/>
                <a:ea typeface="Times New Roman" panose="02020603050405020304" pitchFamily="18" charset="0"/>
                <a:cs typeface="Times New Roman" panose="02020603050405020304" pitchFamily="18" charset="0"/>
              </a:rPr>
              <a:t> en 2024, contre 286 k€ en 2023. Cette baisse s'explique par un dépassement budgétaire sur le groupe 1, principalement lié aux frais de sorties à l'extérieur.</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dirty="0">
                <a:latin typeface="Leelawadee UI" panose="020B0502040204020203" pitchFamily="34" charset="-34"/>
                <a:ea typeface="Times New Roman" panose="02020603050405020304" pitchFamily="18" charset="0"/>
                <a:cs typeface="Times New Roman" panose="02020603050405020304" pitchFamily="18" charset="0"/>
              </a:rPr>
              <a:t>L'excédent repose sur deux postes de dépenses principaux :</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fr-FR" dirty="0">
                <a:latin typeface="Leelawadee UI" panose="020B0502040204020203" pitchFamily="34" charset="-34"/>
                <a:ea typeface="Times New Roman" panose="02020603050405020304" pitchFamily="18" charset="0"/>
                <a:cs typeface="Times New Roman" panose="02020603050405020304" pitchFamily="18" charset="0"/>
              </a:rPr>
              <a:t>Un écart positif, lié au non-recrutement des postes d'animateurs.</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fr-FR" dirty="0">
                <a:latin typeface="Leelawadee UI" panose="020B0502040204020203" pitchFamily="34" charset="-34"/>
                <a:ea typeface="Times New Roman" panose="02020603050405020304" pitchFamily="18" charset="0"/>
                <a:cs typeface="Times New Roman" panose="02020603050405020304" pitchFamily="18" charset="0"/>
              </a:rPr>
              <a:t>Des financements non utilisés pour le coût de location de salles, dégagé un excédent de + 43 k€.</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dirty="0">
                <a:latin typeface="Leelawadee UI" panose="020B0502040204020203" pitchFamily="34" charset="-34"/>
                <a:ea typeface="Times New Roman" panose="02020603050405020304" pitchFamily="18" charset="0"/>
                <a:cs typeface="Times New Roman" panose="02020603050405020304" pitchFamily="18" charset="0"/>
              </a:rPr>
              <a:t> </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dirty="0">
                <a:latin typeface="Leelawadee UI" panose="020B0502040204020203" pitchFamily="34" charset="-34"/>
                <a:ea typeface="Times New Roman" panose="02020603050405020304" pitchFamily="18" charset="0"/>
                <a:cs typeface="Times New Roman" panose="02020603050405020304" pitchFamily="18" charset="0"/>
              </a:rPr>
              <a:t>Observation particulière : GEM La Porte Bonheur affiche un déficit de 24 500 € qui avait été anticipé et prévu, dans le cadre de l’utilisation d’excédents importants des années antérieurs. </a:t>
            </a:r>
            <a:endParaRPr lang="fr-FR"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609600" y="1961678"/>
            <a:ext cx="9144000" cy="8872044"/>
          </a:xfrm>
          <a:prstGeom prst="rect">
            <a:avLst/>
          </a:prstGeom>
        </p:spPr>
        <p:txBody>
          <a:bodyPr>
            <a:spAutoFit/>
          </a:bodyPr>
          <a:lstStyle/>
          <a:p>
            <a:pPr algn="just">
              <a:lnSpc>
                <a:spcPct val="107000"/>
              </a:lnSpc>
              <a:spcAft>
                <a:spcPts val="0"/>
              </a:spcAft>
            </a:pPr>
            <a:r>
              <a:rPr lang="fr-FR" sz="1100" dirty="0">
                <a:latin typeface="Leelawadee UI" panose="020B0502040204020203" pitchFamily="34" charset="-34"/>
                <a:ea typeface="Times New Roman" panose="02020603050405020304" pitchFamily="18" charset="0"/>
                <a:cs typeface="Times New Roman" panose="02020603050405020304" pitchFamily="18" charset="0"/>
              </a:rPr>
              <a:t> </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000" b="1" dirty="0" smtClean="0">
                <a:solidFill>
                  <a:srgbClr val="2E74B5"/>
                </a:solidFill>
                <a:latin typeface="Calibri" panose="020F0502020204030204" pitchFamily="34" charset="0"/>
                <a:ea typeface="Times New Roman" panose="02020603050405020304" pitchFamily="18" charset="0"/>
                <a:cs typeface="Calibri" panose="020F0502020204030204" pitchFamily="34" charset="0"/>
              </a:rPr>
              <a:t>La </a:t>
            </a:r>
            <a:r>
              <a:rPr lang="fr-FR" sz="2000" b="1" dirty="0">
                <a:solidFill>
                  <a:srgbClr val="2E74B5"/>
                </a:solidFill>
                <a:latin typeface="Calibri" panose="020F0502020204030204" pitchFamily="34" charset="0"/>
                <a:ea typeface="Times New Roman" panose="02020603050405020304" pitchFamily="18" charset="0"/>
                <a:cs typeface="Calibri" panose="020F0502020204030204" pitchFamily="34" charset="0"/>
              </a:rPr>
              <a:t>gestion des Appartements Associatifs</a:t>
            </a:r>
            <a:r>
              <a:rPr lang="fr-FR" sz="2000" dirty="0">
                <a:solidFill>
                  <a:srgbClr val="2E74B5"/>
                </a:solidFill>
                <a:latin typeface="Calibri" panose="020F0502020204030204" pitchFamily="34" charset="0"/>
                <a:ea typeface="Times New Roman" panose="02020603050405020304" pitchFamily="18" charset="0"/>
                <a:cs typeface="Calibri" panose="020F0502020204030204" pitchFamily="34" charset="0"/>
              </a:rPr>
              <a:t> </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000" dirty="0">
                <a:solidFill>
                  <a:schemeClr val="accent6">
                    <a:lumMod val="75000"/>
                  </a:schemeClr>
                </a:solidFill>
                <a:latin typeface="Calibri" panose="020F0502020204030204" pitchFamily="34" charset="0"/>
                <a:ea typeface="Times New Roman" panose="02020603050405020304" pitchFamily="18" charset="0"/>
                <a:cs typeface="Calibri" panose="020F0502020204030204" pitchFamily="34" charset="0"/>
              </a:rPr>
              <a:t>D</a:t>
            </a:r>
            <a:r>
              <a:rPr lang="fr-FR" dirty="0">
                <a:solidFill>
                  <a:schemeClr val="accent6">
                    <a:lumMod val="75000"/>
                  </a:schemeClr>
                </a:solidFill>
                <a:latin typeface="Leelawadee UI" panose="020B0502040204020203" pitchFamily="34" charset="-34"/>
                <a:ea typeface="Times New Roman" panose="02020603050405020304" pitchFamily="18" charset="0"/>
                <a:cs typeface="Times New Roman" panose="02020603050405020304" pitchFamily="18" charset="0"/>
              </a:rPr>
              <a:t>éficit de 20 381 €.</a:t>
            </a:r>
            <a:endParaRPr lang="fr-FR" dirty="0">
              <a:solidFill>
                <a:schemeClr val="accent6">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dirty="0">
                <a:latin typeface="Leelawadee UI" panose="020B0502040204020203" pitchFamily="34" charset="-34"/>
                <a:ea typeface="Times New Roman" panose="02020603050405020304" pitchFamily="18" charset="0"/>
                <a:cs typeface="Times New Roman" panose="02020603050405020304" pitchFamily="18" charset="0"/>
              </a:rPr>
              <a:t>Le nombre de places en appartements est passé de 29 en 2023 à 38 en 2024, soit une augmentation de 9 places. Parallèlement, le nombre d’appartements est passé de 14 à 17.</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1100" dirty="0">
                <a:highlight>
                  <a:srgbClr val="FFFF00"/>
                </a:highlight>
                <a:latin typeface="Calibri" panose="020F0502020204030204" pitchFamily="34" charset="0"/>
                <a:ea typeface="Times New Roman" panose="02020603050405020304" pitchFamily="18" charset="0"/>
                <a:cs typeface="Calibri" panose="020F0502020204030204" pitchFamily="34" charset="0"/>
              </a:rPr>
              <a:t> </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fr-FR" sz="2000" b="1" dirty="0">
                <a:solidFill>
                  <a:srgbClr val="2E74B5"/>
                </a:solidFill>
                <a:latin typeface="Calibri" panose="020F0502020204030204" pitchFamily="34" charset="0"/>
                <a:ea typeface="Times New Roman" panose="02020603050405020304" pitchFamily="18" charset="0"/>
                <a:cs typeface="Calibri" panose="020F0502020204030204" pitchFamily="34" charset="0"/>
              </a:rPr>
              <a:t>Aide à la Vie Partagée – Habitat inclusif : </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fr-FR" dirty="0">
                <a:solidFill>
                  <a:schemeClr val="accent6">
                    <a:lumMod val="75000"/>
                  </a:schemeClr>
                </a:solidFill>
                <a:latin typeface="Leelawadee UI" panose="020B0502040204020203" pitchFamily="34" charset="-34"/>
                <a:ea typeface="Times New Roman" panose="02020603050405020304" pitchFamily="18" charset="0"/>
                <a:cs typeface="Times New Roman" panose="02020603050405020304" pitchFamily="18" charset="0"/>
              </a:rPr>
              <a:t>Excédent de 4 812€ </a:t>
            </a:r>
            <a:r>
              <a:rPr lang="fr-FR" dirty="0">
                <a:latin typeface="Leelawadee UI" panose="020B0502040204020203" pitchFamily="34" charset="-34"/>
                <a:ea typeface="Times New Roman" panose="02020603050405020304" pitchFamily="18" charset="0"/>
                <a:cs typeface="Times New Roman" panose="02020603050405020304" pitchFamily="18" charset="0"/>
              </a:rPr>
              <a:t>sur 2024 et déficit de 71 070 € sur 2023.</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fr-FR" dirty="0">
                <a:latin typeface="Leelawadee UI" panose="020B0502040204020203" pitchFamily="34" charset="-34"/>
                <a:ea typeface="Times New Roman" panose="02020603050405020304" pitchFamily="18" charset="0"/>
                <a:cs typeface="Times New Roman" panose="02020603050405020304" pitchFamily="18" charset="0"/>
              </a:rPr>
              <a:t>Le dispositif de la Vie Partagée, qui dispose de 16 places, présente des taux d’occupation contrastés entre les deux sites. À Nanterre, sur les 9 places disponibles, le taux d’occupation atteint 88,20 %. En revanche, à Issy-les-Moulineaux, seules 8 places sont prévues, mais le taux d’occupation reste très faible (20,58 %) en raison d’un manque d’appartements captés.</a:t>
            </a:r>
            <a:br>
              <a:rPr lang="fr-FR" dirty="0">
                <a:latin typeface="Leelawadee UI" panose="020B0502040204020203" pitchFamily="34" charset="-34"/>
                <a:ea typeface="Times New Roman" panose="02020603050405020304" pitchFamily="18" charset="0"/>
                <a:cs typeface="Times New Roman" panose="02020603050405020304" pitchFamily="18" charset="0"/>
              </a:rPr>
            </a:br>
            <a:r>
              <a:rPr lang="fr-FR" dirty="0">
                <a:solidFill>
                  <a:srgbClr val="FF0000"/>
                </a:solidFill>
                <a:highlight>
                  <a:srgbClr val="FFFF00"/>
                </a:highlight>
                <a:latin typeface="Calibri" panose="020F0502020204030204" pitchFamily="34" charset="0"/>
                <a:ea typeface="Times New Roman" panose="02020603050405020304" pitchFamily="18" charset="0"/>
                <a:cs typeface="Calibri" panose="020F0502020204030204" pitchFamily="34" charset="0"/>
              </a:rPr>
              <a:t>  </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000" b="1" dirty="0">
                <a:solidFill>
                  <a:srgbClr val="2E74B5"/>
                </a:solidFill>
                <a:latin typeface="Calibri" panose="020F0502020204030204" pitchFamily="34" charset="0"/>
                <a:ea typeface="Times New Roman" panose="02020603050405020304" pitchFamily="18" charset="0"/>
                <a:cs typeface="Calibri" panose="020F0502020204030204" pitchFamily="34" charset="0"/>
              </a:rPr>
              <a:t>Résidence Accueil Belloeuvre à Malakoff </a:t>
            </a:r>
            <a:r>
              <a:rPr lang="fr-FR" b="1" dirty="0">
                <a:latin typeface="Calibri" panose="020F0502020204030204" pitchFamily="34" charset="0"/>
                <a:ea typeface="Times New Roman" panose="02020603050405020304" pitchFamily="18" charset="0"/>
                <a:cs typeface="Calibri" panose="020F0502020204030204" pitchFamily="34" charset="0"/>
              </a:rPr>
              <a:t>: </a:t>
            </a:r>
            <a:r>
              <a:rPr lang="fr-FR" dirty="0">
                <a:latin typeface="Leelawadee UI" panose="020B0502040204020203" pitchFamily="34" charset="-34"/>
                <a:ea typeface="Times New Roman" panose="02020603050405020304" pitchFamily="18" charset="0"/>
                <a:cs typeface="Times New Roman" panose="02020603050405020304" pitchFamily="18" charset="0"/>
              </a:rPr>
              <a:t>comprenant 14 places, présente un </a:t>
            </a:r>
            <a:r>
              <a:rPr lang="fr-FR" dirty="0">
                <a:solidFill>
                  <a:schemeClr val="accent6">
                    <a:lumMod val="75000"/>
                  </a:schemeClr>
                </a:solidFill>
                <a:latin typeface="Leelawadee UI" panose="020B0502040204020203" pitchFamily="34" charset="-34"/>
                <a:ea typeface="Times New Roman" panose="02020603050405020304" pitchFamily="18" charset="0"/>
                <a:cs typeface="Times New Roman" panose="02020603050405020304" pitchFamily="18" charset="0"/>
              </a:rPr>
              <a:t>déficit de 21 221 €</a:t>
            </a:r>
            <a:r>
              <a:rPr lang="fr-FR" dirty="0">
                <a:latin typeface="Leelawadee UI" panose="020B0502040204020203" pitchFamily="34" charset="-34"/>
                <a:ea typeface="Times New Roman" panose="02020603050405020304" pitchFamily="18" charset="0"/>
                <a:cs typeface="Times New Roman" panose="02020603050405020304" pitchFamily="18" charset="0"/>
              </a:rPr>
              <a:t>. Le prix de journée est de 19,50 € par jour/personne.</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000" b="1" dirty="0">
                <a:solidFill>
                  <a:srgbClr val="2E74B5"/>
                </a:solidFill>
                <a:latin typeface="Calibri" panose="020F0502020204030204" pitchFamily="34" charset="0"/>
                <a:ea typeface="Times New Roman" panose="02020603050405020304" pitchFamily="18" charset="0"/>
                <a:cs typeface="Calibri" panose="020F0502020204030204" pitchFamily="34" charset="0"/>
              </a:rPr>
              <a:t>Résidence Accueil Santos Dumont à Suresnes </a:t>
            </a:r>
            <a:r>
              <a:rPr lang="fr-FR" b="1" dirty="0">
                <a:solidFill>
                  <a:srgbClr val="538135"/>
                </a:solidFill>
                <a:latin typeface="Calibri" panose="020F0502020204030204" pitchFamily="34" charset="0"/>
                <a:ea typeface="Times New Roman" panose="02020603050405020304" pitchFamily="18" charset="0"/>
                <a:cs typeface="Calibri" panose="020F0502020204030204" pitchFamily="34" charset="0"/>
              </a:rPr>
              <a:t>:</a:t>
            </a:r>
            <a:r>
              <a:rPr lang="fr-FR" dirty="0">
                <a:solidFill>
                  <a:srgbClr val="538135"/>
                </a:solidFill>
                <a:latin typeface="Calibri" panose="020F0502020204030204" pitchFamily="34" charset="0"/>
                <a:ea typeface="Times New Roman" panose="02020603050405020304" pitchFamily="18" charset="0"/>
                <a:cs typeface="Calibri" panose="020F0502020204030204" pitchFamily="34" charset="0"/>
              </a:rPr>
              <a:t> </a:t>
            </a:r>
            <a:r>
              <a:rPr lang="fr-FR" dirty="0">
                <a:latin typeface="Leelawadee UI" panose="020B0502040204020203" pitchFamily="34" charset="-34"/>
                <a:ea typeface="Times New Roman" panose="02020603050405020304" pitchFamily="18" charset="0"/>
                <a:cs typeface="Times New Roman" panose="02020603050405020304" pitchFamily="18" charset="0"/>
              </a:rPr>
              <a:t>comprenant 24 places, dont 4 couples soit 20 logements, présente un </a:t>
            </a:r>
            <a:r>
              <a:rPr lang="fr-FR" dirty="0">
                <a:solidFill>
                  <a:schemeClr val="accent6">
                    <a:lumMod val="75000"/>
                  </a:schemeClr>
                </a:solidFill>
                <a:latin typeface="Leelawadee UI" panose="020B0502040204020203" pitchFamily="34" charset="-34"/>
                <a:ea typeface="Times New Roman" panose="02020603050405020304" pitchFamily="18" charset="0"/>
                <a:cs typeface="Times New Roman" panose="02020603050405020304" pitchFamily="18" charset="0"/>
              </a:rPr>
              <a:t>déficit de 18 212 €</a:t>
            </a:r>
            <a:r>
              <a:rPr lang="fr-FR" dirty="0">
                <a:latin typeface="Leelawadee UI" panose="020B0502040204020203" pitchFamily="34" charset="-34"/>
                <a:ea typeface="Times New Roman" panose="02020603050405020304" pitchFamily="18" charset="0"/>
                <a:cs typeface="Times New Roman" panose="02020603050405020304" pitchFamily="18" charset="0"/>
              </a:rPr>
              <a:t>. Le prix de journée de 19,50 €.</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1400" b="1" dirty="0">
                <a:solidFill>
                  <a:srgbClr val="2E74B5"/>
                </a:solidFill>
                <a:latin typeface="Calibri" panose="020F0502020204030204" pitchFamily="34" charset="0"/>
                <a:ea typeface="Times New Roman" panose="02020603050405020304" pitchFamily="18" charset="0"/>
                <a:cs typeface="Calibri" panose="020F0502020204030204" pitchFamily="34" charset="0"/>
              </a:rPr>
              <a:t> </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2000" b="1" dirty="0">
                <a:solidFill>
                  <a:srgbClr val="2E74B5"/>
                </a:solidFill>
                <a:latin typeface="Calibri" panose="020F0502020204030204" pitchFamily="34" charset="0"/>
                <a:ea typeface="Times New Roman" panose="02020603050405020304" pitchFamily="18" charset="0"/>
                <a:cs typeface="Calibri" panose="020F0502020204030204" pitchFamily="34" charset="0"/>
              </a:rPr>
              <a:t>Vie Associative</a:t>
            </a:r>
            <a:r>
              <a:rPr lang="fr-FR" sz="2000" dirty="0">
                <a:solidFill>
                  <a:srgbClr val="2E74B5"/>
                </a:solidFill>
                <a:latin typeface="Calibri" panose="020F0502020204030204" pitchFamily="34" charset="0"/>
                <a:ea typeface="Times New Roman" panose="02020603050405020304" pitchFamily="18" charset="0"/>
                <a:cs typeface="Calibri" panose="020F0502020204030204" pitchFamily="34" charset="0"/>
              </a:rPr>
              <a:t> : </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dirty="0">
                <a:solidFill>
                  <a:schemeClr val="accent6">
                    <a:lumMod val="75000"/>
                  </a:schemeClr>
                </a:solidFill>
                <a:latin typeface="Leelawadee UI" panose="020B0502040204020203" pitchFamily="34" charset="-34"/>
                <a:ea typeface="Times New Roman" panose="02020603050405020304" pitchFamily="18" charset="0"/>
                <a:cs typeface="Times New Roman" panose="02020603050405020304" pitchFamily="18" charset="0"/>
              </a:rPr>
              <a:t>Excédent de 40 190 €</a:t>
            </a:r>
            <a:r>
              <a:rPr lang="fr-FR" dirty="0">
                <a:latin typeface="Leelawadee UI" panose="020B0502040204020203" pitchFamily="34" charset="-34"/>
                <a:ea typeface="Times New Roman" panose="02020603050405020304" pitchFamily="18" charset="0"/>
                <a:cs typeface="Times New Roman" panose="02020603050405020304" pitchFamily="18" charset="0"/>
              </a:rPr>
              <a:t>, </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dirty="0">
                <a:latin typeface="Leelawadee UI" panose="020B0502040204020203" pitchFamily="34" charset="-34"/>
                <a:ea typeface="Times New Roman" panose="02020603050405020304" pitchFamily="18" charset="0"/>
                <a:cs typeface="Times New Roman" panose="02020603050405020304" pitchFamily="18" charset="0"/>
              </a:rPr>
              <a:t>En partie grâce à l'augmentation des produits financiers (+20 k€) suite au placement de trésorerie en compte à terme, les placements seront poursuivis en 2025. Une provision sur l’imposition des revenus financiers a été constituée pour un montant de 6 024 €.</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FR" dirty="0">
                <a:latin typeface="Leelawadee UI" panose="020B0502040204020203" pitchFamily="34" charset="-34"/>
                <a:ea typeface="Times New Roman" panose="02020603050405020304" pitchFamily="18" charset="0"/>
                <a:cs typeface="Times New Roman" panose="02020603050405020304" pitchFamily="18" charset="0"/>
              </a:rPr>
              <a:t>Depuis janvier 2024, les charges liées au versement des primes Ségur pour tous les salariés sont éligibles, par conséquent les fonds propres d’</a:t>
            </a:r>
            <a:r>
              <a:rPr lang="fr-FR" b="1" i="1" dirty="0">
                <a:latin typeface="Leelawadee UI" panose="020B0502040204020203" pitchFamily="34" charset="-34"/>
                <a:ea typeface="Times New Roman" panose="02020603050405020304" pitchFamily="18" charset="0"/>
                <a:cs typeface="Times New Roman" panose="02020603050405020304" pitchFamily="18" charset="0"/>
              </a:rPr>
              <a:t>ehs</a:t>
            </a:r>
            <a:r>
              <a:rPr lang="fr-FR" b="1" dirty="0">
                <a:latin typeface="Leelawadee UI" panose="020B0502040204020203" pitchFamily="34" charset="-34"/>
                <a:ea typeface="Times New Roman" panose="02020603050405020304" pitchFamily="18" charset="0"/>
                <a:cs typeface="Times New Roman" panose="02020603050405020304" pitchFamily="18" charset="0"/>
              </a:rPr>
              <a:t> </a:t>
            </a:r>
            <a:r>
              <a:rPr lang="fr-FR" dirty="0">
                <a:latin typeface="Leelawadee UI" panose="020B0502040204020203" pitchFamily="34" charset="-34"/>
                <a:ea typeface="Times New Roman" panose="02020603050405020304" pitchFamily="18" charset="0"/>
                <a:cs typeface="Times New Roman" panose="02020603050405020304" pitchFamily="18" charset="0"/>
              </a:rPr>
              <a:t>ne supportent plus ces coûts</a:t>
            </a:r>
            <a:r>
              <a:rPr lang="fr-FR" dirty="0">
                <a:latin typeface="Leelawadee UI" panose="020B0502040204020203" pitchFamily="34" charset="-34"/>
                <a:ea typeface="Calibri" panose="020F0502020204030204" pitchFamily="34" charset="0"/>
                <a:cs typeface="Times New Roman" panose="02020603050405020304" pitchFamily="18" charset="0"/>
              </a:rPr>
              <a:t>. </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fr-FR" sz="1100" dirty="0">
                <a:latin typeface="Calibri" panose="020F0502020204030204" pitchFamily="34" charset="0"/>
                <a:ea typeface="Times New Roman" panose="02020603050405020304" pitchFamily="18" charset="0"/>
                <a:cs typeface="Times New Roman" panose="02020603050405020304" pitchFamily="18" charset="0"/>
              </a:rPr>
              <a:t> </a:t>
            </a:r>
            <a:endParaRPr lang="fr-FR"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010651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304800" y="2247900"/>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551035"/>
            <a:ext cx="14325600" cy="1422890"/>
          </a:xfrm>
          <a:prstGeom prst="rect">
            <a:avLst/>
          </a:prstGeom>
        </p:spPr>
        <p:txBody>
          <a:bodyPr wrap="square" lIns="0" tIns="0" rIns="0" bIns="0" rtlCol="0" anchor="t">
            <a:spAutoFit/>
          </a:bodyPr>
          <a:lstStyle/>
          <a:p>
            <a:pPr>
              <a:lnSpc>
                <a:spcPts val="5549"/>
              </a:lnSpc>
            </a:pPr>
            <a:r>
              <a:rPr lang="en-US" sz="5605" spc="112" dirty="0" smtClean="0">
                <a:solidFill>
                  <a:srgbClr val="213A63"/>
                </a:solidFill>
                <a:latin typeface="Anton"/>
                <a:ea typeface="Anton"/>
                <a:cs typeface="Anton"/>
                <a:sym typeface="Anton"/>
              </a:rPr>
              <a:t>Rapport financier 2024 – </a:t>
            </a:r>
            <a:r>
              <a:rPr lang="en-US" sz="5605" spc="112" dirty="0" err="1" smtClean="0">
                <a:solidFill>
                  <a:srgbClr val="213A63"/>
                </a:solidFill>
                <a:latin typeface="Anton"/>
                <a:ea typeface="Anton"/>
                <a:cs typeface="Anton"/>
                <a:sym typeface="Anton"/>
              </a:rPr>
              <a:t>Analyse</a:t>
            </a:r>
            <a:r>
              <a:rPr lang="en-US" sz="5605" spc="112" dirty="0" smtClean="0">
                <a:solidFill>
                  <a:srgbClr val="213A63"/>
                </a:solidFill>
                <a:latin typeface="Anton"/>
                <a:ea typeface="Anton"/>
                <a:cs typeface="Anton"/>
                <a:sym typeface="Anton"/>
              </a:rPr>
              <a:t> des </a:t>
            </a:r>
            <a:r>
              <a:rPr lang="en-US" sz="5605" spc="112" dirty="0" err="1" smtClean="0">
                <a:solidFill>
                  <a:srgbClr val="213A63"/>
                </a:solidFill>
                <a:latin typeface="Anton"/>
                <a:ea typeface="Anton"/>
                <a:cs typeface="Anton"/>
                <a:sym typeface="Anton"/>
              </a:rPr>
              <a:t>évolutions</a:t>
            </a:r>
            <a:r>
              <a:rPr lang="en-US" sz="5605" spc="112" dirty="0" smtClean="0">
                <a:solidFill>
                  <a:srgbClr val="213A63"/>
                </a:solidFill>
                <a:latin typeface="Anton"/>
                <a:ea typeface="Anton"/>
                <a:cs typeface="Anton"/>
                <a:sym typeface="Anton"/>
              </a:rPr>
              <a:t> – </a:t>
            </a:r>
            <a:r>
              <a:rPr lang="en-US" sz="5605" spc="112" dirty="0" smtClean="0">
                <a:solidFill>
                  <a:schemeClr val="accent6">
                    <a:lumMod val="75000"/>
                  </a:schemeClr>
                </a:solidFill>
                <a:latin typeface="Anton"/>
                <a:ea typeface="Anton"/>
                <a:cs typeface="Anton"/>
                <a:sym typeface="Anton"/>
              </a:rPr>
              <a:t>PRODUITS </a:t>
            </a:r>
            <a:r>
              <a:rPr lang="en-US" sz="5605" spc="112" dirty="0" err="1" smtClean="0">
                <a:solidFill>
                  <a:schemeClr val="accent6">
                    <a:lumMod val="75000"/>
                  </a:schemeClr>
                </a:solidFill>
                <a:latin typeface="Anton"/>
                <a:ea typeface="Anton"/>
                <a:cs typeface="Anton"/>
                <a:sym typeface="Anton"/>
              </a:rPr>
              <a:t>d’EXPLOITATION</a:t>
            </a:r>
            <a:endParaRPr lang="en-US" sz="5605" spc="112" dirty="0">
              <a:solidFill>
                <a:schemeClr val="accent6">
                  <a:lumMod val="75000"/>
                </a:schemeClr>
              </a:solidFill>
              <a:latin typeface="Anton"/>
              <a:ea typeface="Anton"/>
              <a:cs typeface="Anton"/>
              <a:sym typeface="Anton"/>
            </a:endParaRPr>
          </a:p>
        </p:txBody>
      </p:sp>
      <p:sp>
        <p:nvSpPr>
          <p:cNvPr id="3" name="Rectangle 2"/>
          <p:cNvSpPr/>
          <p:nvPr/>
        </p:nvSpPr>
        <p:spPr>
          <a:xfrm>
            <a:off x="381000" y="2457132"/>
            <a:ext cx="13994285" cy="1200329"/>
          </a:xfrm>
          <a:prstGeom prst="rect">
            <a:avLst/>
          </a:prstGeom>
        </p:spPr>
        <p:txBody>
          <a:bodyPr wrap="square">
            <a:spAutoFit/>
          </a:bodyPr>
          <a:lstStyle/>
          <a:p>
            <a:pPr lvl="0">
              <a:lnSpc>
                <a:spcPct val="150000"/>
              </a:lnSpc>
              <a:buSzPts val="1000"/>
              <a:tabLst>
                <a:tab pos="457200" algn="l"/>
              </a:tabLst>
            </a:pPr>
            <a:r>
              <a:rPr lang="fr-FR" sz="2400" b="1" dirty="0">
                <a:latin typeface="Calibri" panose="020F0502020204030204" pitchFamily="34" charset="0"/>
                <a:ea typeface="Times New Roman" panose="02020603050405020304" pitchFamily="18" charset="0"/>
              </a:rPr>
              <a:t>Les produits d’exploitation</a:t>
            </a:r>
            <a:r>
              <a:rPr lang="fr-FR" sz="2400" dirty="0">
                <a:latin typeface="Calibri" panose="020F0502020204030204" pitchFamily="34" charset="0"/>
                <a:ea typeface="Times New Roman" panose="02020603050405020304" pitchFamily="18" charset="0"/>
              </a:rPr>
              <a:t> enregistrent une hausse significative de </a:t>
            </a:r>
            <a:r>
              <a:rPr lang="fr-FR" sz="2400" b="1" dirty="0">
                <a:latin typeface="Calibri" panose="020F0502020204030204" pitchFamily="34" charset="0"/>
                <a:ea typeface="Times New Roman" panose="02020603050405020304" pitchFamily="18" charset="0"/>
              </a:rPr>
              <a:t>11,2 %</a:t>
            </a:r>
            <a:r>
              <a:rPr lang="fr-FR" sz="2400" dirty="0">
                <a:latin typeface="Calibri" panose="020F0502020204030204" pitchFamily="34" charset="0"/>
                <a:ea typeface="Times New Roman" panose="02020603050405020304" pitchFamily="18" charset="0"/>
              </a:rPr>
              <a:t>, s’élevant à </a:t>
            </a:r>
            <a:r>
              <a:rPr lang="fr-FR" sz="2400" b="1" dirty="0">
                <a:latin typeface="Calibri" panose="020F0502020204030204" pitchFamily="34" charset="0"/>
                <a:ea typeface="Times New Roman" panose="02020603050405020304" pitchFamily="18" charset="0"/>
              </a:rPr>
              <a:t>13 370 263 € en 2024</a:t>
            </a:r>
            <a:r>
              <a:rPr lang="fr-FR" sz="2400" dirty="0">
                <a:latin typeface="Calibri" panose="020F0502020204030204" pitchFamily="34" charset="0"/>
                <a:ea typeface="Times New Roman" panose="02020603050405020304" pitchFamily="18" charset="0"/>
              </a:rPr>
              <a:t>, contre </a:t>
            </a:r>
            <a:r>
              <a:rPr lang="fr-FR" sz="2400" b="1" dirty="0">
                <a:latin typeface="Calibri" panose="020F0502020204030204" pitchFamily="34" charset="0"/>
                <a:ea typeface="Times New Roman" panose="02020603050405020304" pitchFamily="18" charset="0"/>
              </a:rPr>
              <a:t>12 026 730 € en 2023</a:t>
            </a:r>
            <a:r>
              <a:rPr lang="fr-FR" sz="2400" dirty="0" smtClean="0">
                <a:latin typeface="Calibri" panose="020F0502020204030204" pitchFamily="34" charset="0"/>
                <a:ea typeface="Times New Roman" panose="02020603050405020304" pitchFamily="18" charset="0"/>
              </a:rPr>
              <a:t>.</a:t>
            </a:r>
            <a:endParaRPr lang="fr-FR" sz="2400" dirty="0">
              <a:latin typeface="Times New Roman" panose="02020603050405020304" pitchFamily="18" charset="0"/>
              <a:ea typeface="Times New Roman" panose="02020603050405020304" pitchFamily="18" charset="0"/>
            </a:endParaRPr>
          </a:p>
        </p:txBody>
      </p:sp>
      <p:graphicFrame>
        <p:nvGraphicFramePr>
          <p:cNvPr id="11" name="Tableau 10"/>
          <p:cNvGraphicFramePr>
            <a:graphicFrameLocks noGrp="1"/>
          </p:cNvGraphicFramePr>
          <p:nvPr>
            <p:extLst>
              <p:ext uri="{D42A27DB-BD31-4B8C-83A1-F6EECF244321}">
                <p14:modId xmlns:p14="http://schemas.microsoft.com/office/powerpoint/2010/main" val="3702960533"/>
              </p:ext>
            </p:extLst>
          </p:nvPr>
        </p:nvGraphicFramePr>
        <p:xfrm>
          <a:off x="1219200" y="4140668"/>
          <a:ext cx="15985878" cy="5195111"/>
        </p:xfrm>
        <a:graphic>
          <a:graphicData uri="http://schemas.openxmlformats.org/drawingml/2006/table">
            <a:tbl>
              <a:tblPr/>
              <a:tblGrid>
                <a:gridCol w="7385610">
                  <a:extLst>
                    <a:ext uri="{9D8B030D-6E8A-4147-A177-3AD203B41FA5}">
                      <a16:colId xmlns:a16="http://schemas.microsoft.com/office/drawing/2014/main" val="3154070429"/>
                    </a:ext>
                  </a:extLst>
                </a:gridCol>
                <a:gridCol w="3923605">
                  <a:extLst>
                    <a:ext uri="{9D8B030D-6E8A-4147-A177-3AD203B41FA5}">
                      <a16:colId xmlns:a16="http://schemas.microsoft.com/office/drawing/2014/main" val="2532434448"/>
                    </a:ext>
                  </a:extLst>
                </a:gridCol>
                <a:gridCol w="2533304">
                  <a:extLst>
                    <a:ext uri="{9D8B030D-6E8A-4147-A177-3AD203B41FA5}">
                      <a16:colId xmlns:a16="http://schemas.microsoft.com/office/drawing/2014/main" val="1476376396"/>
                    </a:ext>
                  </a:extLst>
                </a:gridCol>
                <a:gridCol w="255165">
                  <a:extLst>
                    <a:ext uri="{9D8B030D-6E8A-4147-A177-3AD203B41FA5}">
                      <a16:colId xmlns:a16="http://schemas.microsoft.com/office/drawing/2014/main" val="2810990586"/>
                    </a:ext>
                  </a:extLst>
                </a:gridCol>
                <a:gridCol w="1684066">
                  <a:extLst>
                    <a:ext uri="{9D8B030D-6E8A-4147-A177-3AD203B41FA5}">
                      <a16:colId xmlns:a16="http://schemas.microsoft.com/office/drawing/2014/main" val="1788701700"/>
                    </a:ext>
                  </a:extLst>
                </a:gridCol>
                <a:gridCol w="204128">
                  <a:extLst>
                    <a:ext uri="{9D8B030D-6E8A-4147-A177-3AD203B41FA5}">
                      <a16:colId xmlns:a16="http://schemas.microsoft.com/office/drawing/2014/main" val="1417860788"/>
                    </a:ext>
                  </a:extLst>
                </a:gridCol>
              </a:tblGrid>
              <a:tr h="533153">
                <a:tc>
                  <a:txBody>
                    <a:bodyPr/>
                    <a:lstStyle/>
                    <a:p>
                      <a:pPr algn="l" fontAlgn="b"/>
                      <a:r>
                        <a:rPr lang="fr-FR" sz="2000" b="0" i="0" u="none" strike="noStrike" dirty="0">
                          <a:solidFill>
                            <a:srgbClr val="305496"/>
                          </a:solidFill>
                          <a:effectLst/>
                          <a:latin typeface="Calibri" panose="020F0502020204030204" pitchFamily="34" charset="0"/>
                        </a:rPr>
                        <a:t>Étiquettes de lignes</a:t>
                      </a:r>
                    </a:p>
                  </a:txBody>
                  <a:tcPr marL="0" marR="0" marT="0" marB="0" anchor="b">
                    <a:lnL>
                      <a:noFill/>
                    </a:lnL>
                    <a:lnR>
                      <a:noFill/>
                    </a:lnR>
                    <a:lnT>
                      <a:noFill/>
                    </a:lnT>
                    <a:lnB w="6350" cap="flat" cmpd="sng" algn="ctr">
                      <a:solidFill>
                        <a:srgbClr val="D9E1F2"/>
                      </a:solidFill>
                      <a:prstDash val="solid"/>
                      <a:round/>
                      <a:headEnd type="none" w="med" len="med"/>
                      <a:tailEnd type="none" w="med" len="med"/>
                    </a:lnB>
                    <a:solidFill>
                      <a:srgbClr val="305496"/>
                    </a:solidFill>
                  </a:tcPr>
                </a:tc>
                <a:tc>
                  <a:txBody>
                    <a:bodyPr/>
                    <a:lstStyle/>
                    <a:p>
                      <a:pPr algn="ctr" fontAlgn="b"/>
                      <a:r>
                        <a:rPr lang="fr-FR" sz="2800" b="1" i="0" u="none" strike="noStrike" dirty="0">
                          <a:solidFill>
                            <a:srgbClr val="FFFFFF"/>
                          </a:solidFill>
                          <a:effectLst/>
                          <a:latin typeface="Calibri" panose="020F0502020204030204" pitchFamily="34" charset="0"/>
                        </a:rPr>
                        <a:t> </a:t>
                      </a:r>
                      <a:r>
                        <a:rPr lang="fr-FR" sz="2800" b="1" i="0" u="none" strike="noStrike" dirty="0" smtClean="0">
                          <a:solidFill>
                            <a:srgbClr val="FFFFFF"/>
                          </a:solidFill>
                          <a:effectLst/>
                          <a:latin typeface="Calibri" panose="020F0502020204030204" pitchFamily="34" charset="0"/>
                        </a:rPr>
                        <a:t>2023</a:t>
                      </a:r>
                      <a:endParaRPr lang="fr-FR" sz="2800" b="1" i="0" u="none" strike="noStrike" dirty="0">
                        <a:solidFill>
                          <a:srgbClr val="FFFFFF"/>
                        </a:solidFill>
                        <a:effectLst/>
                        <a:latin typeface="Calibri" panose="020F0502020204030204" pitchFamily="34" charset="0"/>
                      </a:endParaRPr>
                    </a:p>
                  </a:txBody>
                  <a:tcPr marL="0" marR="0" marT="0" marB="0" anchor="b">
                    <a:lnL>
                      <a:noFill/>
                    </a:lnL>
                    <a:lnR>
                      <a:noFill/>
                    </a:lnR>
                    <a:lnT>
                      <a:noFill/>
                    </a:lnT>
                    <a:lnB w="6350" cap="flat" cmpd="sng" algn="ctr">
                      <a:solidFill>
                        <a:srgbClr val="D9E1F2"/>
                      </a:solidFill>
                      <a:prstDash val="solid"/>
                      <a:round/>
                      <a:headEnd type="none" w="med" len="med"/>
                      <a:tailEnd type="none" w="med" len="med"/>
                    </a:lnB>
                    <a:solidFill>
                      <a:srgbClr val="305496"/>
                    </a:solidFill>
                  </a:tcPr>
                </a:tc>
                <a:tc>
                  <a:txBody>
                    <a:bodyPr/>
                    <a:lstStyle/>
                    <a:p>
                      <a:pPr algn="ctr" fontAlgn="b"/>
                      <a:r>
                        <a:rPr lang="fr-FR" sz="2800" b="1" i="0" u="none" strike="noStrike" dirty="0" smtClean="0">
                          <a:solidFill>
                            <a:srgbClr val="FFFFFF"/>
                          </a:solidFill>
                          <a:effectLst/>
                          <a:latin typeface="Calibri" panose="020F0502020204030204" pitchFamily="34" charset="0"/>
                        </a:rPr>
                        <a:t>2024</a:t>
                      </a:r>
                      <a:endParaRPr lang="fr-FR" sz="2800" b="1" i="0" u="none" strike="noStrike" dirty="0">
                        <a:solidFill>
                          <a:srgbClr val="FFFFFF"/>
                        </a:solidFill>
                        <a:effectLst/>
                        <a:latin typeface="Calibri" panose="020F0502020204030204" pitchFamily="34" charset="0"/>
                      </a:endParaRPr>
                    </a:p>
                  </a:txBody>
                  <a:tcPr marL="0" marR="0" marT="0" marB="0" anchor="b">
                    <a:lnL>
                      <a:noFill/>
                    </a:lnL>
                    <a:lnR>
                      <a:noFill/>
                    </a:lnR>
                    <a:lnT>
                      <a:noFill/>
                    </a:lnT>
                    <a:lnB w="6350" cap="flat" cmpd="sng" algn="ctr">
                      <a:solidFill>
                        <a:srgbClr val="D9E1F2"/>
                      </a:solidFill>
                      <a:prstDash val="solid"/>
                      <a:round/>
                      <a:headEnd type="none" w="med" len="med"/>
                      <a:tailEnd type="none" w="med" len="med"/>
                    </a:lnB>
                    <a:solidFill>
                      <a:srgbClr val="305496"/>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fr-FR" sz="2000" b="1" i="0" u="none" strike="noStrike">
                          <a:solidFill>
                            <a:srgbClr val="FFFFFF"/>
                          </a:solidFill>
                          <a:effectLst/>
                          <a:latin typeface="Calibri" panose="020F0502020204030204" pitchFamily="34" charset="0"/>
                        </a:rPr>
                        <a:t>Taux d'évolution </a:t>
                      </a:r>
                    </a:p>
                  </a:txBody>
                  <a:tcPr marL="0" marR="0" marT="0" marB="0" anchor="b">
                    <a:lnL>
                      <a:noFill/>
                    </a:lnL>
                    <a:lnR>
                      <a:noFill/>
                    </a:lnR>
                    <a:lnT>
                      <a:noFill/>
                    </a:lnT>
                    <a:lnB>
                      <a:noFill/>
                    </a:lnB>
                    <a:solidFill>
                      <a:srgbClr val="2F75B5"/>
                    </a:solidFill>
                  </a:tcPr>
                </a:tc>
                <a:tc>
                  <a:txBody>
                    <a:bodyPr/>
                    <a:lstStyle/>
                    <a:p>
                      <a:pPr algn="l" fontAlgn="b"/>
                      <a:endParaRPr lang="fr-FR" sz="1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754931388"/>
                  </a:ext>
                </a:extLst>
              </a:tr>
              <a:tr h="533153">
                <a:tc>
                  <a:txBody>
                    <a:bodyPr/>
                    <a:lstStyle/>
                    <a:p>
                      <a:pPr algn="l" fontAlgn="b"/>
                      <a:r>
                        <a:rPr lang="fr-FR" sz="2800" b="0" i="0" u="none" strike="noStrike" dirty="0">
                          <a:solidFill>
                            <a:srgbClr val="FFFFFF"/>
                          </a:solidFill>
                          <a:effectLst/>
                          <a:latin typeface="Calibri" panose="020F0502020204030204" pitchFamily="34" charset="0"/>
                        </a:rPr>
                        <a:t>  Produits d'exploitation </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ctr" fontAlgn="b"/>
                      <a:r>
                        <a:rPr lang="fr-FR" sz="2400" b="0" i="0" u="none" strike="noStrike" dirty="0">
                          <a:solidFill>
                            <a:srgbClr val="FFFFFF"/>
                          </a:solidFill>
                          <a:effectLst/>
                          <a:latin typeface="Calibri" panose="020F0502020204030204" pitchFamily="34" charset="0"/>
                        </a:rPr>
                        <a:t>12 026 730</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ctr" fontAlgn="b"/>
                      <a:r>
                        <a:rPr lang="fr-FR" sz="2400" b="1" i="0" u="none" strike="noStrike" dirty="0">
                          <a:solidFill>
                            <a:srgbClr val="FFFFFF"/>
                          </a:solidFill>
                          <a:effectLst/>
                          <a:latin typeface="Calibri" panose="020F0502020204030204" pitchFamily="34" charset="0"/>
                        </a:rPr>
                        <a:t>13 370 263</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fr-FR" sz="2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fr-FR" sz="2400" b="0" i="0" u="none" strike="noStrike">
                          <a:solidFill>
                            <a:srgbClr val="000000"/>
                          </a:solidFill>
                          <a:effectLst/>
                          <a:latin typeface="Calibri" panose="020F0502020204030204" pitchFamily="34" charset="0"/>
                        </a:rPr>
                        <a:t>11,2%</a:t>
                      </a:r>
                    </a:p>
                  </a:txBody>
                  <a:tcPr marL="0" marR="0" marT="0" marB="0" anchor="b">
                    <a:lnL>
                      <a:noFill/>
                    </a:lnL>
                    <a:lnR>
                      <a:noFill/>
                    </a:lnR>
                    <a:lnT>
                      <a:noFill/>
                    </a:lnT>
                    <a:lnB>
                      <a:noFill/>
                    </a:lnB>
                    <a:solidFill>
                      <a:srgbClr val="BDD7EE"/>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498681287"/>
                  </a:ext>
                </a:extLst>
              </a:tr>
              <a:tr h="533153">
                <a:tc>
                  <a:txBody>
                    <a:bodyPr/>
                    <a:lstStyle/>
                    <a:p>
                      <a:pPr algn="l" fontAlgn="b"/>
                      <a:r>
                        <a:rPr lang="fr-FR" sz="2800" b="0" i="0" u="none" strike="noStrike" dirty="0">
                          <a:solidFill>
                            <a:srgbClr val="000000"/>
                          </a:solidFill>
                          <a:effectLst/>
                          <a:latin typeface="Calibri" panose="020F0502020204030204" pitchFamily="34" charset="0"/>
                        </a:rPr>
                        <a:t>Cotisations</a:t>
                      </a:r>
                    </a:p>
                  </a:txBody>
                  <a:tcPr marL="44119"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400" b="0" i="0" u="none" strike="noStrike" dirty="0">
                          <a:solidFill>
                            <a:srgbClr val="000000"/>
                          </a:solidFill>
                          <a:effectLst/>
                          <a:latin typeface="Calibri" panose="020F0502020204030204" pitchFamily="34" charset="0"/>
                        </a:rPr>
                        <a:t>4 053</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400" b="0" i="0" u="none" strike="noStrike" dirty="0">
                          <a:solidFill>
                            <a:srgbClr val="000000"/>
                          </a:solidFill>
                          <a:effectLst/>
                          <a:latin typeface="Calibri" panose="020F0502020204030204" pitchFamily="34" charset="0"/>
                        </a:rPr>
                        <a:t>4 645</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l" fontAlgn="b"/>
                      <a:endParaRPr lang="fr-FR" sz="2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fr-FR" sz="2400" b="0" i="0" u="none" strike="noStrike">
                          <a:solidFill>
                            <a:srgbClr val="000000"/>
                          </a:solidFill>
                          <a:effectLst/>
                          <a:latin typeface="Calibri" panose="020F0502020204030204" pitchFamily="34" charset="0"/>
                        </a:rPr>
                        <a:t>14,6%</a:t>
                      </a:r>
                    </a:p>
                  </a:txBody>
                  <a:tcPr marL="0" marR="0" marT="0" marB="0" anchor="b">
                    <a:lnL>
                      <a:noFill/>
                    </a:lnL>
                    <a:lnR>
                      <a:noFill/>
                    </a:lnR>
                    <a:lnT>
                      <a:noFill/>
                    </a:lnT>
                    <a:lnB>
                      <a:noFill/>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176687516"/>
                  </a:ext>
                </a:extLst>
              </a:tr>
              <a:tr h="533153">
                <a:tc>
                  <a:txBody>
                    <a:bodyPr/>
                    <a:lstStyle/>
                    <a:p>
                      <a:pPr algn="l" fontAlgn="b"/>
                      <a:r>
                        <a:rPr lang="fr-FR" sz="2800" b="0" i="0" u="none" strike="noStrike">
                          <a:solidFill>
                            <a:srgbClr val="000000"/>
                          </a:solidFill>
                          <a:effectLst/>
                          <a:latin typeface="Calibri" panose="020F0502020204030204" pitchFamily="34" charset="0"/>
                        </a:rPr>
                        <a:t>Ventes de prestations de service</a:t>
                      </a:r>
                    </a:p>
                  </a:txBody>
                  <a:tcPr marL="44119"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400" b="0" i="0" u="none" strike="noStrike" dirty="0">
                          <a:solidFill>
                            <a:srgbClr val="000000"/>
                          </a:solidFill>
                          <a:effectLst/>
                          <a:latin typeface="Calibri" panose="020F0502020204030204" pitchFamily="34" charset="0"/>
                        </a:rPr>
                        <a:t>1 532 546</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400" b="0" i="0" u="none" strike="noStrike">
                          <a:solidFill>
                            <a:srgbClr val="000000"/>
                          </a:solidFill>
                          <a:effectLst/>
                          <a:latin typeface="Calibri" panose="020F0502020204030204" pitchFamily="34" charset="0"/>
                        </a:rPr>
                        <a:t>1 697 644</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l" fontAlgn="b"/>
                      <a:endParaRPr lang="fr-FR" sz="2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fr-FR" sz="2400" b="0" i="0" u="none" strike="noStrike">
                          <a:solidFill>
                            <a:srgbClr val="000000"/>
                          </a:solidFill>
                          <a:effectLst/>
                          <a:latin typeface="Calibri" panose="020F0502020204030204" pitchFamily="34" charset="0"/>
                        </a:rPr>
                        <a:t>10,8%</a:t>
                      </a:r>
                    </a:p>
                  </a:txBody>
                  <a:tcPr marL="0" marR="0" marT="0" marB="0" anchor="b">
                    <a:lnL>
                      <a:noFill/>
                    </a:lnL>
                    <a:lnR>
                      <a:noFill/>
                    </a:lnR>
                    <a:lnT>
                      <a:noFill/>
                    </a:lnT>
                    <a:lnB>
                      <a:noFill/>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130739469"/>
                  </a:ext>
                </a:extLst>
              </a:tr>
              <a:tr h="533153">
                <a:tc>
                  <a:txBody>
                    <a:bodyPr/>
                    <a:lstStyle/>
                    <a:p>
                      <a:pPr algn="l" fontAlgn="b"/>
                      <a:r>
                        <a:rPr lang="fr-FR" sz="2800" b="0" i="0" u="none" strike="noStrike" dirty="0">
                          <a:solidFill>
                            <a:srgbClr val="000000"/>
                          </a:solidFill>
                          <a:effectLst/>
                          <a:latin typeface="Calibri" panose="020F0502020204030204" pitchFamily="34" charset="0"/>
                        </a:rPr>
                        <a:t>    Concours publics et subventions d'exploitation</a:t>
                      </a:r>
                    </a:p>
                  </a:txBody>
                  <a:tcPr marL="44119"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400" b="0" i="0" u="none" strike="noStrike" dirty="0">
                          <a:solidFill>
                            <a:srgbClr val="000000"/>
                          </a:solidFill>
                          <a:effectLst/>
                          <a:latin typeface="Calibri" panose="020F0502020204030204" pitchFamily="34" charset="0"/>
                        </a:rPr>
                        <a:t>9 168 689</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400" b="0" i="0" u="none" strike="noStrike">
                          <a:solidFill>
                            <a:srgbClr val="000000"/>
                          </a:solidFill>
                          <a:effectLst/>
                          <a:latin typeface="Calibri" panose="020F0502020204030204" pitchFamily="34" charset="0"/>
                        </a:rPr>
                        <a:t>10 232 971</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l" fontAlgn="b"/>
                      <a:endParaRPr lang="fr-FR" sz="2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fr-FR" sz="2400" b="0" i="0" u="none" strike="noStrike">
                          <a:solidFill>
                            <a:srgbClr val="000000"/>
                          </a:solidFill>
                          <a:effectLst/>
                          <a:latin typeface="Calibri" panose="020F0502020204030204" pitchFamily="34" charset="0"/>
                        </a:rPr>
                        <a:t>11,6%</a:t>
                      </a:r>
                    </a:p>
                  </a:txBody>
                  <a:tcPr marL="0" marR="0" marT="0" marB="0" anchor="b">
                    <a:lnL>
                      <a:noFill/>
                    </a:lnL>
                    <a:lnR>
                      <a:noFill/>
                    </a:lnR>
                    <a:lnT>
                      <a:noFill/>
                    </a:lnT>
                    <a:lnB>
                      <a:noFill/>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7079993"/>
                  </a:ext>
                </a:extLst>
              </a:tr>
              <a:tr h="533153">
                <a:tc>
                  <a:txBody>
                    <a:bodyPr/>
                    <a:lstStyle/>
                    <a:p>
                      <a:pPr algn="l" fontAlgn="b"/>
                      <a:r>
                        <a:rPr lang="fr-FR" sz="2800" b="0" i="0" u="none" strike="noStrike" dirty="0">
                          <a:solidFill>
                            <a:srgbClr val="000000"/>
                          </a:solidFill>
                          <a:effectLst/>
                          <a:latin typeface="Calibri" panose="020F0502020204030204" pitchFamily="34" charset="0"/>
                        </a:rPr>
                        <a:t>         Dons manuels</a:t>
                      </a:r>
                    </a:p>
                  </a:txBody>
                  <a:tcPr marL="44119"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400" b="0" i="0" u="none" strike="noStrike" dirty="0">
                          <a:solidFill>
                            <a:srgbClr val="000000"/>
                          </a:solidFill>
                          <a:effectLst/>
                          <a:latin typeface="Calibri" panose="020F0502020204030204" pitchFamily="34" charset="0"/>
                        </a:rPr>
                        <a:t>3 829</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400" b="0" i="0" u="none" strike="noStrike">
                          <a:solidFill>
                            <a:srgbClr val="000000"/>
                          </a:solidFill>
                          <a:effectLst/>
                          <a:latin typeface="Calibri" panose="020F0502020204030204" pitchFamily="34" charset="0"/>
                        </a:rPr>
                        <a:t>1 717</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l" fontAlgn="b"/>
                      <a:endParaRPr lang="fr-FR" sz="2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fr-FR" sz="2400" b="0" i="0" u="none" strike="noStrike">
                          <a:solidFill>
                            <a:srgbClr val="000000"/>
                          </a:solidFill>
                          <a:effectLst/>
                          <a:latin typeface="Calibri" panose="020F0502020204030204" pitchFamily="34" charset="0"/>
                        </a:rPr>
                        <a:t>-55,2%</a:t>
                      </a:r>
                    </a:p>
                  </a:txBody>
                  <a:tcPr marL="0" marR="0" marT="0" marB="0" anchor="b">
                    <a:lnL>
                      <a:noFill/>
                    </a:lnL>
                    <a:lnR>
                      <a:noFill/>
                    </a:lnR>
                    <a:lnT>
                      <a:noFill/>
                    </a:lnT>
                    <a:lnB>
                      <a:noFill/>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9837664"/>
                  </a:ext>
                </a:extLst>
              </a:tr>
              <a:tr h="533153">
                <a:tc>
                  <a:txBody>
                    <a:bodyPr/>
                    <a:lstStyle/>
                    <a:p>
                      <a:pPr algn="l" fontAlgn="b"/>
                      <a:r>
                        <a:rPr lang="fr-FR" sz="2800" b="0" i="0" u="none" strike="noStrike">
                          <a:solidFill>
                            <a:srgbClr val="000000"/>
                          </a:solidFill>
                          <a:effectLst/>
                          <a:latin typeface="Calibri" panose="020F0502020204030204" pitchFamily="34" charset="0"/>
                        </a:rPr>
                        <a:t>Reprises sur amortissements, dépréciations, provisions et transferts de charges</a:t>
                      </a:r>
                    </a:p>
                  </a:txBody>
                  <a:tcPr marL="44119"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400" b="0" i="0" u="none" strike="noStrike" dirty="0">
                          <a:solidFill>
                            <a:srgbClr val="000000"/>
                          </a:solidFill>
                          <a:effectLst/>
                          <a:latin typeface="Calibri" panose="020F0502020204030204" pitchFamily="34" charset="0"/>
                        </a:rPr>
                        <a:t>206 658</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400" b="0" i="0" u="none" strike="noStrike" dirty="0">
                          <a:solidFill>
                            <a:srgbClr val="000000"/>
                          </a:solidFill>
                          <a:effectLst/>
                          <a:latin typeface="Calibri" panose="020F0502020204030204" pitchFamily="34" charset="0"/>
                        </a:rPr>
                        <a:t>347 365</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l" fontAlgn="b"/>
                      <a:endParaRPr lang="fr-FR" sz="2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fr-FR" sz="2400" b="0" i="0" u="none" strike="noStrike">
                          <a:solidFill>
                            <a:srgbClr val="000000"/>
                          </a:solidFill>
                          <a:effectLst/>
                          <a:latin typeface="Calibri" panose="020F0502020204030204" pitchFamily="34" charset="0"/>
                        </a:rPr>
                        <a:t>68,1%</a:t>
                      </a:r>
                    </a:p>
                  </a:txBody>
                  <a:tcPr marL="0" marR="0" marT="0" marB="0" anchor="b">
                    <a:lnL>
                      <a:noFill/>
                    </a:lnL>
                    <a:lnR>
                      <a:noFill/>
                    </a:lnR>
                    <a:lnT>
                      <a:noFill/>
                    </a:lnT>
                    <a:lnB>
                      <a:noFill/>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660858463"/>
                  </a:ext>
                </a:extLst>
              </a:tr>
              <a:tr h="533153">
                <a:tc>
                  <a:txBody>
                    <a:bodyPr/>
                    <a:lstStyle/>
                    <a:p>
                      <a:pPr algn="l" fontAlgn="b"/>
                      <a:r>
                        <a:rPr lang="fr-FR" sz="2800" b="0" i="0" u="none" strike="noStrike">
                          <a:solidFill>
                            <a:srgbClr val="000000"/>
                          </a:solidFill>
                          <a:effectLst/>
                          <a:latin typeface="Calibri" panose="020F0502020204030204" pitchFamily="34" charset="0"/>
                        </a:rPr>
                        <a:t>Utilisation des fonds dédiés</a:t>
                      </a:r>
                    </a:p>
                  </a:txBody>
                  <a:tcPr marL="44119"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400" b="0" i="0" u="none" strike="noStrike">
                          <a:solidFill>
                            <a:srgbClr val="000000"/>
                          </a:solidFill>
                          <a:effectLst/>
                          <a:latin typeface="Calibri" panose="020F0502020204030204" pitchFamily="34" charset="0"/>
                        </a:rPr>
                        <a:t>145 021</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400" b="0" i="0" u="none" strike="noStrike" dirty="0">
                          <a:solidFill>
                            <a:srgbClr val="000000"/>
                          </a:solidFill>
                          <a:effectLst/>
                          <a:latin typeface="Calibri" panose="020F0502020204030204" pitchFamily="34" charset="0"/>
                        </a:rPr>
                        <a:t>88 656</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l" fontAlgn="b"/>
                      <a:endParaRPr lang="fr-FR" sz="24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fr-FR" sz="2400" b="0" i="0" u="none" strike="noStrike">
                          <a:solidFill>
                            <a:srgbClr val="000000"/>
                          </a:solidFill>
                          <a:effectLst/>
                          <a:latin typeface="Calibri" panose="020F0502020204030204" pitchFamily="34" charset="0"/>
                        </a:rPr>
                        <a:t>-38,9%</a:t>
                      </a:r>
                    </a:p>
                  </a:txBody>
                  <a:tcPr marL="0" marR="0" marT="0" marB="0" anchor="b">
                    <a:lnL>
                      <a:noFill/>
                    </a:lnL>
                    <a:lnR>
                      <a:noFill/>
                    </a:lnR>
                    <a:lnT>
                      <a:noFill/>
                    </a:lnT>
                    <a:lnB>
                      <a:noFill/>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129568574"/>
                  </a:ext>
                </a:extLst>
              </a:tr>
              <a:tr h="533153">
                <a:tc>
                  <a:txBody>
                    <a:bodyPr/>
                    <a:lstStyle/>
                    <a:p>
                      <a:pPr algn="l" fontAlgn="b"/>
                      <a:r>
                        <a:rPr lang="fr-FR" sz="2800" b="0" i="0" u="none" strike="noStrike" dirty="0">
                          <a:solidFill>
                            <a:srgbClr val="000000"/>
                          </a:solidFill>
                          <a:effectLst/>
                          <a:latin typeface="Calibri" panose="020F0502020204030204" pitchFamily="34" charset="0"/>
                        </a:rPr>
                        <a:t>Autres produits</a:t>
                      </a:r>
                    </a:p>
                  </a:txBody>
                  <a:tcPr marL="44119"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FFFF"/>
                    </a:solidFill>
                  </a:tcPr>
                </a:tc>
                <a:tc>
                  <a:txBody>
                    <a:bodyPr/>
                    <a:lstStyle/>
                    <a:p>
                      <a:pPr algn="ctr" fontAlgn="b"/>
                      <a:r>
                        <a:rPr lang="fr-FR" sz="2400" b="0" i="0" u="none" strike="noStrike" dirty="0">
                          <a:solidFill>
                            <a:srgbClr val="000000"/>
                          </a:solidFill>
                          <a:effectLst/>
                          <a:latin typeface="Calibri" panose="020F0502020204030204" pitchFamily="34" charset="0"/>
                        </a:rPr>
                        <a:t>965 934</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FFFF"/>
                    </a:solidFill>
                  </a:tcPr>
                </a:tc>
                <a:tc>
                  <a:txBody>
                    <a:bodyPr/>
                    <a:lstStyle/>
                    <a:p>
                      <a:pPr algn="ctr" fontAlgn="b"/>
                      <a:r>
                        <a:rPr lang="fr-FR" sz="2400" b="0" i="0" u="none" strike="noStrike">
                          <a:solidFill>
                            <a:srgbClr val="000000"/>
                          </a:solidFill>
                          <a:effectLst/>
                          <a:latin typeface="Calibri" panose="020F0502020204030204" pitchFamily="34" charset="0"/>
                        </a:rPr>
                        <a:t>997 266</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FFFF"/>
                    </a:solidFill>
                  </a:tcPr>
                </a:tc>
                <a:tc>
                  <a:txBody>
                    <a:bodyPr/>
                    <a:lstStyle/>
                    <a:p>
                      <a:pPr algn="l" fontAlgn="b"/>
                      <a:endParaRPr lang="fr-FR" sz="24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fr-FR" sz="2400" b="0" i="0" u="none" strike="noStrike" dirty="0">
                          <a:solidFill>
                            <a:srgbClr val="000000"/>
                          </a:solidFill>
                          <a:effectLst/>
                          <a:latin typeface="Calibri" panose="020F0502020204030204" pitchFamily="34" charset="0"/>
                        </a:rPr>
                        <a:t>3,2%</a:t>
                      </a:r>
                    </a:p>
                  </a:txBody>
                  <a:tcPr marL="0" marR="0" marT="0" marB="0" anchor="b">
                    <a:lnL>
                      <a:noFill/>
                    </a:lnL>
                    <a:lnR>
                      <a:noFill/>
                    </a:lnR>
                    <a:lnT>
                      <a:noFill/>
                    </a:lnT>
                    <a:lnB>
                      <a:noFill/>
                    </a:lnB>
                    <a:solidFill>
                      <a:srgbClr val="FFFFFF"/>
                    </a:solidFill>
                  </a:tcPr>
                </a:tc>
                <a:tc>
                  <a:txBody>
                    <a:bodyPr/>
                    <a:lstStyle/>
                    <a:p>
                      <a:pPr algn="l" fontAlgn="b"/>
                      <a:endParaRPr lang="fr-FR" sz="20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061698476"/>
                  </a:ext>
                </a:extLst>
              </a:tr>
            </a:tbl>
          </a:graphicData>
        </a:graphic>
      </p:graphicFrame>
    </p:spTree>
    <p:extLst>
      <p:ext uri="{BB962C8B-B14F-4D97-AF65-F5344CB8AC3E}">
        <p14:creationId xmlns:p14="http://schemas.microsoft.com/office/powerpoint/2010/main" val="90731326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381000" y="1319856"/>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551035"/>
            <a:ext cx="14325600" cy="717569"/>
          </a:xfrm>
          <a:prstGeom prst="rect">
            <a:avLst/>
          </a:prstGeom>
        </p:spPr>
        <p:txBody>
          <a:bodyPr wrap="square" lIns="0" tIns="0" rIns="0" bIns="0" rtlCol="0" anchor="t">
            <a:spAutoFit/>
          </a:bodyPr>
          <a:lstStyle/>
          <a:p>
            <a:pPr>
              <a:lnSpc>
                <a:spcPts val="5549"/>
              </a:lnSpc>
            </a:pPr>
            <a:r>
              <a:rPr lang="en-US" sz="5605" spc="112" dirty="0" err="1" smtClean="0">
                <a:solidFill>
                  <a:srgbClr val="213A63"/>
                </a:solidFill>
                <a:latin typeface="Anton"/>
                <a:ea typeface="Anton"/>
                <a:cs typeface="Anton"/>
                <a:sym typeface="Anton"/>
              </a:rPr>
              <a:t>Analyse</a:t>
            </a:r>
            <a:r>
              <a:rPr lang="en-US" sz="5605" spc="112" dirty="0" smtClean="0">
                <a:solidFill>
                  <a:srgbClr val="213A63"/>
                </a:solidFill>
                <a:latin typeface="Anton"/>
                <a:ea typeface="Anton"/>
                <a:cs typeface="Anton"/>
                <a:sym typeface="Anton"/>
              </a:rPr>
              <a:t> des </a:t>
            </a:r>
            <a:r>
              <a:rPr lang="en-US" sz="5605" spc="112" dirty="0" err="1">
                <a:solidFill>
                  <a:schemeClr val="accent6">
                    <a:lumMod val="75000"/>
                  </a:schemeClr>
                </a:solidFill>
                <a:latin typeface="Anton"/>
                <a:ea typeface="Anton"/>
                <a:cs typeface="Anton"/>
                <a:sym typeface="Anton"/>
              </a:rPr>
              <a:t>R</a:t>
            </a:r>
            <a:r>
              <a:rPr lang="en-US" sz="5605" spc="112" dirty="0" err="1" smtClean="0">
                <a:solidFill>
                  <a:schemeClr val="accent6">
                    <a:lumMod val="75000"/>
                  </a:schemeClr>
                </a:solidFill>
                <a:latin typeface="Anton"/>
                <a:ea typeface="Anton"/>
                <a:cs typeface="Anton"/>
                <a:sym typeface="Anton"/>
              </a:rPr>
              <a:t>essources</a:t>
            </a:r>
            <a:endParaRPr lang="en-US" sz="5605" spc="112" dirty="0">
              <a:solidFill>
                <a:schemeClr val="accent6">
                  <a:lumMod val="75000"/>
                </a:schemeClr>
              </a:solidFill>
              <a:latin typeface="Anton"/>
              <a:ea typeface="Anton"/>
              <a:cs typeface="Anton"/>
              <a:sym typeface="Anton"/>
            </a:endParaRPr>
          </a:p>
        </p:txBody>
      </p:sp>
      <p:pic>
        <p:nvPicPr>
          <p:cNvPr id="13" name="Image 12"/>
          <p:cNvPicPr>
            <a:picLocks noChangeAspect="1"/>
          </p:cNvPicPr>
          <p:nvPr/>
        </p:nvPicPr>
        <p:blipFill>
          <a:blip r:embed="rId2"/>
          <a:stretch>
            <a:fillRect/>
          </a:stretch>
        </p:blipFill>
        <p:spPr>
          <a:xfrm>
            <a:off x="762000" y="2171700"/>
            <a:ext cx="12237292" cy="6927711"/>
          </a:xfrm>
          <a:prstGeom prst="rect">
            <a:avLst/>
          </a:prstGeom>
        </p:spPr>
      </p:pic>
      <p:sp>
        <p:nvSpPr>
          <p:cNvPr id="14" name="Rectangle 13"/>
          <p:cNvSpPr/>
          <p:nvPr/>
        </p:nvSpPr>
        <p:spPr>
          <a:xfrm>
            <a:off x="13716000" y="3848100"/>
            <a:ext cx="3886200" cy="5262979"/>
          </a:xfrm>
          <a:prstGeom prst="rect">
            <a:avLst/>
          </a:prstGeom>
        </p:spPr>
        <p:txBody>
          <a:bodyPr wrap="square">
            <a:spAutoFit/>
          </a:bodyPr>
          <a:lstStyle/>
          <a:p>
            <a:r>
              <a:rPr lang="fr-FR" sz="2400" dirty="0" smtClean="0">
                <a:latin typeface="Calibri" panose="020F0502020204030204" pitchFamily="34" charset="0"/>
                <a:ea typeface="Times New Roman" panose="02020603050405020304" pitchFamily="18" charset="0"/>
              </a:rPr>
              <a:t>1</a:t>
            </a:r>
            <a:r>
              <a:rPr lang="fr-FR" sz="2400" baseline="30000" dirty="0" smtClean="0">
                <a:latin typeface="Calibri" panose="020F0502020204030204" pitchFamily="34" charset="0"/>
                <a:ea typeface="Times New Roman" panose="02020603050405020304" pitchFamily="18" charset="0"/>
              </a:rPr>
              <a:t>er</a:t>
            </a:r>
            <a:r>
              <a:rPr lang="fr-FR" sz="2400" dirty="0" smtClean="0">
                <a:latin typeface="Calibri" panose="020F0502020204030204" pitchFamily="34" charset="0"/>
                <a:ea typeface="Times New Roman" panose="02020603050405020304" pitchFamily="18" charset="0"/>
              </a:rPr>
              <a:t> poste : </a:t>
            </a:r>
            <a:r>
              <a:rPr lang="fr-FR" sz="2400" b="1" dirty="0" smtClean="0">
                <a:latin typeface="Calibri" panose="020F0502020204030204" pitchFamily="34" charset="0"/>
                <a:ea typeface="Times New Roman" panose="02020603050405020304" pitchFamily="18" charset="0"/>
              </a:rPr>
              <a:t>financements « concours publics et subvention d’exploitation </a:t>
            </a:r>
            <a:r>
              <a:rPr lang="fr-FR" sz="2400" dirty="0">
                <a:latin typeface="Calibri" panose="020F0502020204030204" pitchFamily="34" charset="0"/>
                <a:ea typeface="Times New Roman" panose="02020603050405020304" pitchFamily="18" charset="0"/>
              </a:rPr>
              <a:t>représentant plus de </a:t>
            </a:r>
            <a:r>
              <a:rPr lang="fr-FR" sz="2400" b="1" dirty="0">
                <a:latin typeface="Calibri" panose="020F0502020204030204" pitchFamily="34" charset="0"/>
                <a:ea typeface="Times New Roman" panose="02020603050405020304" pitchFamily="18" charset="0"/>
              </a:rPr>
              <a:t>73 %</a:t>
            </a:r>
            <a:r>
              <a:rPr lang="fr-FR" sz="2400" dirty="0">
                <a:latin typeface="Calibri" panose="020F0502020204030204" pitchFamily="34" charset="0"/>
                <a:ea typeface="Times New Roman" panose="02020603050405020304" pitchFamily="18" charset="0"/>
              </a:rPr>
              <a:t> des produits de l’association. </a:t>
            </a:r>
            <a:endParaRPr lang="fr-FR" sz="2400" dirty="0" smtClean="0">
              <a:latin typeface="Calibri" panose="020F0502020204030204" pitchFamily="34" charset="0"/>
              <a:ea typeface="Times New Roman" panose="02020603050405020304" pitchFamily="18" charset="0"/>
            </a:endParaRPr>
          </a:p>
          <a:p>
            <a:endParaRPr lang="fr-FR" sz="2400" dirty="0">
              <a:latin typeface="Calibri" panose="020F0502020204030204" pitchFamily="34" charset="0"/>
              <a:ea typeface="Times New Roman" panose="02020603050405020304" pitchFamily="18" charset="0"/>
            </a:endParaRPr>
          </a:p>
          <a:p>
            <a:r>
              <a:rPr lang="fr-FR" sz="2400" dirty="0" smtClean="0">
                <a:latin typeface="Calibri" panose="020F0502020204030204" pitchFamily="34" charset="0"/>
                <a:ea typeface="Times New Roman" panose="02020603050405020304" pitchFamily="18" charset="0"/>
              </a:rPr>
              <a:t>2</a:t>
            </a:r>
            <a:r>
              <a:rPr lang="fr-FR" sz="2400" baseline="30000" dirty="0" smtClean="0">
                <a:latin typeface="Calibri" panose="020F0502020204030204" pitchFamily="34" charset="0"/>
                <a:ea typeface="Times New Roman" panose="02020603050405020304" pitchFamily="18" charset="0"/>
              </a:rPr>
              <a:t>ème</a:t>
            </a:r>
            <a:r>
              <a:rPr lang="fr-FR" sz="2400" dirty="0" smtClean="0">
                <a:latin typeface="Calibri" panose="020F0502020204030204" pitchFamily="34" charset="0"/>
                <a:ea typeface="Times New Roman" panose="02020603050405020304" pitchFamily="18" charset="0"/>
              </a:rPr>
              <a:t> poste : </a:t>
            </a:r>
            <a:r>
              <a:rPr lang="fr-FR" sz="2400" b="1" dirty="0" smtClean="0">
                <a:latin typeface="Calibri" panose="020F0502020204030204" pitchFamily="34" charset="0"/>
                <a:ea typeface="Times New Roman" panose="02020603050405020304" pitchFamily="18" charset="0"/>
              </a:rPr>
              <a:t>ventes </a:t>
            </a:r>
            <a:r>
              <a:rPr lang="fr-FR" sz="2400" b="1" dirty="0">
                <a:latin typeface="Calibri" panose="020F0502020204030204" pitchFamily="34" charset="0"/>
                <a:ea typeface="Times New Roman" panose="02020603050405020304" pitchFamily="18" charset="0"/>
              </a:rPr>
              <a:t>de prestations de service</a:t>
            </a:r>
            <a:r>
              <a:rPr lang="fr-FR" sz="2400" dirty="0">
                <a:latin typeface="Calibri" panose="020F0502020204030204" pitchFamily="34" charset="0"/>
                <a:ea typeface="Times New Roman" panose="02020603050405020304" pitchFamily="18" charset="0"/>
              </a:rPr>
              <a:t>, qui représentent </a:t>
            </a:r>
            <a:r>
              <a:rPr lang="fr-FR" sz="2400" b="1" dirty="0">
                <a:latin typeface="Calibri" panose="020F0502020204030204" pitchFamily="34" charset="0"/>
                <a:ea typeface="Times New Roman" panose="02020603050405020304" pitchFamily="18" charset="0"/>
              </a:rPr>
              <a:t>16 %</a:t>
            </a:r>
            <a:r>
              <a:rPr lang="fr-FR" sz="2400" dirty="0">
                <a:latin typeface="Calibri" panose="020F0502020204030204" pitchFamily="34" charset="0"/>
                <a:ea typeface="Times New Roman" panose="02020603050405020304" pitchFamily="18" charset="0"/>
              </a:rPr>
              <a:t> des produits. </a:t>
            </a:r>
            <a:r>
              <a:rPr lang="fr-FR" sz="2400" dirty="0" smtClean="0">
                <a:latin typeface="Calibri" panose="020F0502020204030204" pitchFamily="34" charset="0"/>
                <a:ea typeface="Times New Roman" panose="02020603050405020304" pitchFamily="18" charset="0"/>
              </a:rPr>
              <a:t>Provenant des </a:t>
            </a:r>
            <a:r>
              <a:rPr lang="fr-FR" sz="2400" dirty="0">
                <a:latin typeface="Calibri" panose="020F0502020204030204" pitchFamily="34" charset="0"/>
                <a:ea typeface="Times New Roman" panose="02020603050405020304" pitchFamily="18" charset="0"/>
              </a:rPr>
              <a:t>activités commerciales de l’ESAT ainsi que des loyers facturés aux résidents du pôle logement.</a:t>
            </a:r>
            <a:endParaRPr lang="fr-FR"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935311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304800" y="2247900"/>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551035"/>
            <a:ext cx="14325600" cy="1422890"/>
          </a:xfrm>
          <a:prstGeom prst="rect">
            <a:avLst/>
          </a:prstGeom>
        </p:spPr>
        <p:txBody>
          <a:bodyPr wrap="square" lIns="0" tIns="0" rIns="0" bIns="0" rtlCol="0" anchor="t">
            <a:spAutoFit/>
          </a:bodyPr>
          <a:lstStyle/>
          <a:p>
            <a:pPr>
              <a:lnSpc>
                <a:spcPts val="5549"/>
              </a:lnSpc>
            </a:pPr>
            <a:r>
              <a:rPr lang="en-US" sz="5605" spc="112" dirty="0" smtClean="0">
                <a:solidFill>
                  <a:srgbClr val="213A63"/>
                </a:solidFill>
                <a:latin typeface="Anton"/>
                <a:ea typeface="Anton"/>
                <a:cs typeface="Anton"/>
                <a:sym typeface="Anton"/>
              </a:rPr>
              <a:t>Rapport financier 2024 – </a:t>
            </a:r>
            <a:r>
              <a:rPr lang="en-US" sz="5605" spc="112" dirty="0" err="1" smtClean="0">
                <a:solidFill>
                  <a:srgbClr val="213A63"/>
                </a:solidFill>
                <a:latin typeface="Anton"/>
                <a:ea typeface="Anton"/>
                <a:cs typeface="Anton"/>
                <a:sym typeface="Anton"/>
              </a:rPr>
              <a:t>Analyse</a:t>
            </a:r>
            <a:r>
              <a:rPr lang="en-US" sz="5605" spc="112" dirty="0" smtClean="0">
                <a:solidFill>
                  <a:srgbClr val="213A63"/>
                </a:solidFill>
                <a:latin typeface="Anton"/>
                <a:ea typeface="Anton"/>
                <a:cs typeface="Anton"/>
                <a:sym typeface="Anton"/>
              </a:rPr>
              <a:t> des </a:t>
            </a:r>
            <a:r>
              <a:rPr lang="en-US" sz="5605" spc="112" dirty="0" err="1" smtClean="0">
                <a:solidFill>
                  <a:srgbClr val="213A63"/>
                </a:solidFill>
                <a:latin typeface="Anton"/>
                <a:ea typeface="Anton"/>
                <a:cs typeface="Anton"/>
                <a:sym typeface="Anton"/>
              </a:rPr>
              <a:t>évolutions</a:t>
            </a:r>
            <a:r>
              <a:rPr lang="en-US" sz="5605" spc="112" dirty="0" smtClean="0">
                <a:solidFill>
                  <a:srgbClr val="213A63"/>
                </a:solidFill>
                <a:latin typeface="Anton"/>
                <a:ea typeface="Anton"/>
                <a:cs typeface="Anton"/>
                <a:sym typeface="Anton"/>
              </a:rPr>
              <a:t> – </a:t>
            </a:r>
            <a:r>
              <a:rPr lang="en-US" sz="5605" spc="112" dirty="0" smtClean="0">
                <a:solidFill>
                  <a:schemeClr val="accent6">
                    <a:lumMod val="75000"/>
                  </a:schemeClr>
                </a:solidFill>
                <a:latin typeface="Anton"/>
                <a:ea typeface="Anton"/>
                <a:cs typeface="Anton"/>
                <a:sym typeface="Anton"/>
              </a:rPr>
              <a:t>CHARGES </a:t>
            </a:r>
            <a:r>
              <a:rPr lang="en-US" sz="5605" spc="112" dirty="0" err="1" smtClean="0">
                <a:solidFill>
                  <a:schemeClr val="accent6">
                    <a:lumMod val="75000"/>
                  </a:schemeClr>
                </a:solidFill>
                <a:latin typeface="Anton"/>
                <a:ea typeface="Anton"/>
                <a:cs typeface="Anton"/>
                <a:sym typeface="Anton"/>
              </a:rPr>
              <a:t>d’EXLOITATION</a:t>
            </a:r>
            <a:endParaRPr lang="en-US" sz="5605" spc="112" dirty="0">
              <a:solidFill>
                <a:schemeClr val="accent6">
                  <a:lumMod val="75000"/>
                </a:schemeClr>
              </a:solidFill>
              <a:latin typeface="Anton"/>
              <a:ea typeface="Anton"/>
              <a:cs typeface="Anton"/>
              <a:sym typeface="Anton"/>
            </a:endParaRPr>
          </a:p>
        </p:txBody>
      </p:sp>
      <p:sp>
        <p:nvSpPr>
          <p:cNvPr id="7" name="Rectangle 6"/>
          <p:cNvSpPr/>
          <p:nvPr/>
        </p:nvSpPr>
        <p:spPr>
          <a:xfrm>
            <a:off x="609600" y="2510363"/>
            <a:ext cx="13563600" cy="1200329"/>
          </a:xfrm>
          <a:prstGeom prst="rect">
            <a:avLst/>
          </a:prstGeom>
        </p:spPr>
        <p:txBody>
          <a:bodyPr wrap="square">
            <a:spAutoFit/>
          </a:bodyPr>
          <a:lstStyle/>
          <a:p>
            <a:pPr lvl="0">
              <a:lnSpc>
                <a:spcPct val="150000"/>
              </a:lnSpc>
              <a:buSzPts val="1000"/>
              <a:tabLst>
                <a:tab pos="457200" algn="l"/>
              </a:tabLst>
            </a:pPr>
            <a:r>
              <a:rPr lang="fr-FR" sz="2400" b="1" dirty="0" smtClean="0">
                <a:latin typeface="Calibri" panose="020F0502020204030204" pitchFamily="34" charset="0"/>
                <a:ea typeface="Times New Roman" panose="02020603050405020304" pitchFamily="18" charset="0"/>
              </a:rPr>
              <a:t>Les </a:t>
            </a:r>
            <a:r>
              <a:rPr lang="fr-FR" sz="2400" b="1" dirty="0">
                <a:latin typeface="Calibri" panose="020F0502020204030204" pitchFamily="34" charset="0"/>
                <a:ea typeface="Times New Roman" panose="02020603050405020304" pitchFamily="18" charset="0"/>
              </a:rPr>
              <a:t>charges d’exploitation</a:t>
            </a:r>
            <a:r>
              <a:rPr lang="fr-FR" sz="2400" dirty="0">
                <a:latin typeface="Calibri" panose="020F0502020204030204" pitchFamily="34" charset="0"/>
                <a:ea typeface="Times New Roman" panose="02020603050405020304" pitchFamily="18" charset="0"/>
              </a:rPr>
              <a:t> augmentent </a:t>
            </a:r>
            <a:r>
              <a:rPr lang="fr-FR" sz="2400" dirty="0" smtClean="0">
                <a:latin typeface="Calibri" panose="020F0502020204030204" pitchFamily="34" charset="0"/>
                <a:ea typeface="Times New Roman" panose="02020603050405020304" pitchFamily="18" charset="0"/>
              </a:rPr>
              <a:t>également avec </a:t>
            </a:r>
            <a:r>
              <a:rPr lang="fr-FR" sz="2400" dirty="0">
                <a:latin typeface="Calibri" panose="020F0502020204030204" pitchFamily="34" charset="0"/>
                <a:ea typeface="Times New Roman" panose="02020603050405020304" pitchFamily="18" charset="0"/>
              </a:rPr>
              <a:t>une progression de </a:t>
            </a:r>
            <a:r>
              <a:rPr lang="fr-FR" sz="2400" b="1" dirty="0">
                <a:latin typeface="Calibri" panose="020F0502020204030204" pitchFamily="34" charset="0"/>
                <a:ea typeface="Times New Roman" panose="02020603050405020304" pitchFamily="18" charset="0"/>
              </a:rPr>
              <a:t>9,3 %</a:t>
            </a:r>
            <a:r>
              <a:rPr lang="fr-FR" sz="2400" dirty="0">
                <a:latin typeface="Calibri" panose="020F0502020204030204" pitchFamily="34" charset="0"/>
                <a:ea typeface="Times New Roman" panose="02020603050405020304" pitchFamily="18" charset="0"/>
              </a:rPr>
              <a:t>, atteignant </a:t>
            </a:r>
            <a:r>
              <a:rPr lang="fr-FR" sz="2400" b="1" dirty="0">
                <a:latin typeface="Calibri" panose="020F0502020204030204" pitchFamily="34" charset="0"/>
                <a:ea typeface="Times New Roman" panose="02020603050405020304" pitchFamily="18" charset="0"/>
              </a:rPr>
              <a:t>12 641 310 € en 2024</a:t>
            </a:r>
            <a:r>
              <a:rPr lang="fr-FR" sz="2400" dirty="0">
                <a:latin typeface="Calibri" panose="020F0502020204030204" pitchFamily="34" charset="0"/>
                <a:ea typeface="Times New Roman" panose="02020603050405020304" pitchFamily="18" charset="0"/>
              </a:rPr>
              <a:t>.</a:t>
            </a:r>
            <a:endParaRPr lang="fr-FR" sz="2400" dirty="0">
              <a:latin typeface="Times New Roman" panose="02020603050405020304" pitchFamily="18" charset="0"/>
              <a:ea typeface="Times New Roman" panose="02020603050405020304" pitchFamily="18"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2466829163"/>
              </p:ext>
            </p:extLst>
          </p:nvPr>
        </p:nvGraphicFramePr>
        <p:xfrm>
          <a:off x="990600" y="4001600"/>
          <a:ext cx="14673266" cy="4878572"/>
        </p:xfrm>
        <a:graphic>
          <a:graphicData uri="http://schemas.openxmlformats.org/drawingml/2006/table">
            <a:tbl>
              <a:tblPr/>
              <a:tblGrid>
                <a:gridCol w="8536959">
                  <a:extLst>
                    <a:ext uri="{9D8B030D-6E8A-4147-A177-3AD203B41FA5}">
                      <a16:colId xmlns:a16="http://schemas.microsoft.com/office/drawing/2014/main" val="2883337936"/>
                    </a:ext>
                  </a:extLst>
                </a:gridCol>
                <a:gridCol w="2318682">
                  <a:extLst>
                    <a:ext uri="{9D8B030D-6E8A-4147-A177-3AD203B41FA5}">
                      <a16:colId xmlns:a16="http://schemas.microsoft.com/office/drawing/2014/main" val="1889810470"/>
                    </a:ext>
                  </a:extLst>
                </a:gridCol>
                <a:gridCol w="1850260">
                  <a:extLst>
                    <a:ext uri="{9D8B030D-6E8A-4147-A177-3AD203B41FA5}">
                      <a16:colId xmlns:a16="http://schemas.microsoft.com/office/drawing/2014/main" val="509363146"/>
                    </a:ext>
                  </a:extLst>
                </a:gridCol>
                <a:gridCol w="234210">
                  <a:extLst>
                    <a:ext uri="{9D8B030D-6E8A-4147-A177-3AD203B41FA5}">
                      <a16:colId xmlns:a16="http://schemas.microsoft.com/office/drawing/2014/main" val="2091316988"/>
                    </a:ext>
                  </a:extLst>
                </a:gridCol>
                <a:gridCol w="1545787">
                  <a:extLst>
                    <a:ext uri="{9D8B030D-6E8A-4147-A177-3AD203B41FA5}">
                      <a16:colId xmlns:a16="http://schemas.microsoft.com/office/drawing/2014/main" val="2204695841"/>
                    </a:ext>
                  </a:extLst>
                </a:gridCol>
                <a:gridCol w="187368">
                  <a:extLst>
                    <a:ext uri="{9D8B030D-6E8A-4147-A177-3AD203B41FA5}">
                      <a16:colId xmlns:a16="http://schemas.microsoft.com/office/drawing/2014/main" val="2699508075"/>
                    </a:ext>
                  </a:extLst>
                </a:gridCol>
              </a:tblGrid>
              <a:tr h="630804">
                <a:tc>
                  <a:txBody>
                    <a:bodyPr/>
                    <a:lstStyle/>
                    <a:p>
                      <a:pPr algn="l" fontAlgn="b"/>
                      <a:r>
                        <a:rPr lang="fr-FR" sz="1800" b="0" i="0" u="none" strike="noStrike" dirty="0">
                          <a:solidFill>
                            <a:srgbClr val="305496"/>
                          </a:solidFill>
                          <a:effectLst/>
                          <a:latin typeface="Calibri" panose="020F0502020204030204" pitchFamily="34" charset="0"/>
                        </a:rPr>
                        <a:t>Étiquettes de lignes</a:t>
                      </a:r>
                    </a:p>
                  </a:txBody>
                  <a:tcPr marL="0" marR="0" marT="0" marB="0" anchor="b">
                    <a:lnL>
                      <a:noFill/>
                    </a:lnL>
                    <a:lnR>
                      <a:noFill/>
                    </a:lnR>
                    <a:lnT>
                      <a:noFill/>
                    </a:lnT>
                    <a:lnB w="6350" cap="flat" cmpd="sng" algn="ctr">
                      <a:solidFill>
                        <a:srgbClr val="D9E1F2"/>
                      </a:solidFill>
                      <a:prstDash val="solid"/>
                      <a:round/>
                      <a:headEnd type="none" w="med" len="med"/>
                      <a:tailEnd type="none" w="med" len="med"/>
                    </a:lnB>
                    <a:solidFill>
                      <a:srgbClr val="305496"/>
                    </a:solidFill>
                  </a:tcPr>
                </a:tc>
                <a:tc>
                  <a:txBody>
                    <a:bodyPr/>
                    <a:lstStyle/>
                    <a:p>
                      <a:pPr algn="ctr" fontAlgn="b"/>
                      <a:r>
                        <a:rPr lang="fr-FR" sz="2400" b="1" i="0" u="none" strike="noStrike" dirty="0" smtClean="0">
                          <a:solidFill>
                            <a:srgbClr val="FFFFFF"/>
                          </a:solidFill>
                          <a:effectLst/>
                          <a:latin typeface="Calibri" panose="020F0502020204030204" pitchFamily="34" charset="0"/>
                        </a:rPr>
                        <a:t>2023</a:t>
                      </a:r>
                      <a:endParaRPr lang="fr-FR" sz="2400" b="1" i="0" u="none" strike="noStrike" dirty="0">
                        <a:solidFill>
                          <a:srgbClr val="FFFFFF"/>
                        </a:solidFill>
                        <a:effectLst/>
                        <a:latin typeface="Calibri" panose="020F0502020204030204" pitchFamily="34" charset="0"/>
                      </a:endParaRPr>
                    </a:p>
                  </a:txBody>
                  <a:tcPr marL="0" marR="0" marT="0" marB="0" anchor="b">
                    <a:lnL>
                      <a:noFill/>
                    </a:lnL>
                    <a:lnR>
                      <a:noFill/>
                    </a:lnR>
                    <a:lnT>
                      <a:noFill/>
                    </a:lnT>
                    <a:lnB w="6350" cap="flat" cmpd="sng" algn="ctr">
                      <a:solidFill>
                        <a:srgbClr val="D9E1F2"/>
                      </a:solidFill>
                      <a:prstDash val="solid"/>
                      <a:round/>
                      <a:headEnd type="none" w="med" len="med"/>
                      <a:tailEnd type="none" w="med" len="med"/>
                    </a:lnB>
                    <a:solidFill>
                      <a:srgbClr val="305496"/>
                    </a:solidFill>
                  </a:tcPr>
                </a:tc>
                <a:tc>
                  <a:txBody>
                    <a:bodyPr/>
                    <a:lstStyle/>
                    <a:p>
                      <a:pPr algn="ctr" fontAlgn="b"/>
                      <a:r>
                        <a:rPr lang="fr-FR" sz="2400" b="1" i="0" u="none" strike="noStrike" dirty="0" smtClean="0">
                          <a:solidFill>
                            <a:srgbClr val="FFFFFF"/>
                          </a:solidFill>
                          <a:effectLst/>
                          <a:latin typeface="Calibri" panose="020F0502020204030204" pitchFamily="34" charset="0"/>
                        </a:rPr>
                        <a:t>2024</a:t>
                      </a:r>
                      <a:endParaRPr lang="fr-FR" sz="2400" b="1" i="0" u="none" strike="noStrike" dirty="0">
                        <a:solidFill>
                          <a:srgbClr val="FFFFFF"/>
                        </a:solidFill>
                        <a:effectLst/>
                        <a:latin typeface="Calibri" panose="020F0502020204030204" pitchFamily="34" charset="0"/>
                      </a:endParaRPr>
                    </a:p>
                  </a:txBody>
                  <a:tcPr marL="0" marR="0" marT="0" marB="0" anchor="b">
                    <a:lnL>
                      <a:noFill/>
                    </a:lnL>
                    <a:lnR>
                      <a:noFill/>
                    </a:lnR>
                    <a:lnT>
                      <a:noFill/>
                    </a:lnT>
                    <a:lnB w="6350" cap="flat" cmpd="sng" algn="ctr">
                      <a:solidFill>
                        <a:srgbClr val="D9E1F2"/>
                      </a:solidFill>
                      <a:prstDash val="solid"/>
                      <a:round/>
                      <a:headEnd type="none" w="med" len="med"/>
                      <a:tailEnd type="none" w="med" len="med"/>
                    </a:lnB>
                    <a:solidFill>
                      <a:srgbClr val="305496"/>
                    </a:solidFill>
                  </a:tcPr>
                </a:tc>
                <a:tc>
                  <a:txBody>
                    <a:bodyPr/>
                    <a:lstStyle/>
                    <a:p>
                      <a:pPr algn="l" fontAlgn="b"/>
                      <a:endParaRPr lang="fr-FR" sz="1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fr-FR" sz="1800" b="1" i="0" u="none" strike="noStrike">
                          <a:solidFill>
                            <a:srgbClr val="FFFFFF"/>
                          </a:solidFill>
                          <a:effectLst/>
                          <a:latin typeface="Calibri" panose="020F0502020204030204" pitchFamily="34" charset="0"/>
                        </a:rPr>
                        <a:t>Taux d'évolution </a:t>
                      </a:r>
                    </a:p>
                  </a:txBody>
                  <a:tcPr marL="0" marR="0" marT="0" marB="0" anchor="b">
                    <a:lnL>
                      <a:noFill/>
                    </a:lnL>
                    <a:lnR>
                      <a:noFill/>
                    </a:lnR>
                    <a:lnT>
                      <a:noFill/>
                    </a:lnT>
                    <a:lnB>
                      <a:noFill/>
                    </a:lnB>
                    <a:solidFill>
                      <a:srgbClr val="2F75B5"/>
                    </a:solidFill>
                  </a:tcPr>
                </a:tc>
                <a:tc>
                  <a:txBody>
                    <a:bodyPr/>
                    <a:lstStyle/>
                    <a:p>
                      <a:pPr algn="l" fontAlgn="b"/>
                      <a:endParaRPr lang="fr-FR" sz="1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41688094"/>
                  </a:ext>
                </a:extLst>
              </a:tr>
              <a:tr h="420536">
                <a:tc>
                  <a:txBody>
                    <a:bodyPr/>
                    <a:lstStyle/>
                    <a:p>
                      <a:pPr algn="l" fontAlgn="b"/>
                      <a:r>
                        <a:rPr lang="fr-FR" sz="2400" b="0" i="0" u="none" strike="noStrike">
                          <a:solidFill>
                            <a:srgbClr val="FFFFFF"/>
                          </a:solidFill>
                          <a:effectLst/>
                          <a:latin typeface="Calibri" panose="020F0502020204030204" pitchFamily="34" charset="0"/>
                        </a:rPr>
                        <a:t>  Charges d'exploitation </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ctr" fontAlgn="b"/>
                      <a:r>
                        <a:rPr lang="fr-FR" sz="2000" b="0" i="0" u="none" strike="noStrike">
                          <a:solidFill>
                            <a:srgbClr val="FFFFFF"/>
                          </a:solidFill>
                          <a:effectLst/>
                          <a:latin typeface="Calibri" panose="020F0502020204030204" pitchFamily="34" charset="0"/>
                        </a:rPr>
                        <a:t>11 565 247</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ctr" fontAlgn="b"/>
                      <a:r>
                        <a:rPr lang="fr-FR" sz="2000" b="0" i="0" u="none" strike="noStrike" dirty="0">
                          <a:solidFill>
                            <a:srgbClr val="FFFFFF"/>
                          </a:solidFill>
                          <a:effectLst/>
                          <a:latin typeface="Calibri" panose="020F0502020204030204" pitchFamily="34" charset="0"/>
                        </a:rPr>
                        <a:t>12 641 310</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8EA9DB"/>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fr-FR" sz="2000" b="0" i="0" u="none" strike="noStrike">
                          <a:solidFill>
                            <a:srgbClr val="000000"/>
                          </a:solidFill>
                          <a:effectLst/>
                          <a:latin typeface="Calibri" panose="020F0502020204030204" pitchFamily="34" charset="0"/>
                        </a:rPr>
                        <a:t>9,3%</a:t>
                      </a:r>
                    </a:p>
                  </a:txBody>
                  <a:tcPr marL="0" marR="0" marT="0" marB="0" anchor="b">
                    <a:lnL>
                      <a:noFill/>
                    </a:lnL>
                    <a:lnR>
                      <a:noFill/>
                    </a:lnR>
                    <a:lnT>
                      <a:noFill/>
                    </a:lnT>
                    <a:lnB>
                      <a:noFill/>
                    </a:lnB>
                    <a:solidFill>
                      <a:srgbClr val="BDD7EE"/>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101393875"/>
                  </a:ext>
                </a:extLst>
              </a:tr>
              <a:tr h="420536">
                <a:tc>
                  <a:txBody>
                    <a:bodyPr/>
                    <a:lstStyle/>
                    <a:p>
                      <a:pPr algn="l" fontAlgn="b"/>
                      <a:r>
                        <a:rPr lang="fr-FR" sz="2400" b="0" i="0" u="none" strike="noStrike" dirty="0">
                          <a:solidFill>
                            <a:srgbClr val="000000"/>
                          </a:solidFill>
                          <a:effectLst/>
                          <a:latin typeface="Calibri" panose="020F0502020204030204" pitchFamily="34" charset="0"/>
                        </a:rPr>
                        <a:t>Achats de matières premières et autres approvisionnement</a:t>
                      </a:r>
                    </a:p>
                  </a:txBody>
                  <a:tcPr marL="44119"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000" b="0" i="0" u="none" strike="noStrike">
                          <a:solidFill>
                            <a:srgbClr val="000000"/>
                          </a:solidFill>
                          <a:effectLst/>
                          <a:latin typeface="Calibri" panose="020F0502020204030204" pitchFamily="34" charset="0"/>
                        </a:rPr>
                        <a:t>948 174</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000" b="0" i="0" u="none" strike="noStrike">
                          <a:solidFill>
                            <a:srgbClr val="000000"/>
                          </a:solidFill>
                          <a:effectLst/>
                          <a:latin typeface="Calibri" panose="020F0502020204030204" pitchFamily="34" charset="0"/>
                        </a:rPr>
                        <a:t>1 103 011</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fr-FR" sz="2000" b="0" i="0" u="none" strike="noStrike">
                          <a:solidFill>
                            <a:srgbClr val="000000"/>
                          </a:solidFill>
                          <a:effectLst/>
                          <a:latin typeface="Calibri" panose="020F0502020204030204" pitchFamily="34" charset="0"/>
                        </a:rPr>
                        <a:t>16,3%</a:t>
                      </a:r>
                    </a:p>
                  </a:txBody>
                  <a:tcPr marL="0" marR="0" marT="0" marB="0" anchor="b">
                    <a:lnL>
                      <a:noFill/>
                    </a:lnL>
                    <a:lnR>
                      <a:noFill/>
                    </a:lnR>
                    <a:lnT>
                      <a:noFill/>
                    </a:lnT>
                    <a:lnB>
                      <a:noFill/>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966871292"/>
                  </a:ext>
                </a:extLst>
              </a:tr>
              <a:tr h="420536">
                <a:tc>
                  <a:txBody>
                    <a:bodyPr/>
                    <a:lstStyle/>
                    <a:p>
                      <a:pPr algn="l" fontAlgn="b"/>
                      <a:r>
                        <a:rPr lang="fr-FR" sz="2400" b="0" i="0" u="none" strike="noStrike">
                          <a:solidFill>
                            <a:srgbClr val="000000"/>
                          </a:solidFill>
                          <a:effectLst/>
                          <a:latin typeface="Calibri" panose="020F0502020204030204" pitchFamily="34" charset="0"/>
                        </a:rPr>
                        <a:t>Variation de stock</a:t>
                      </a:r>
                    </a:p>
                  </a:txBody>
                  <a:tcPr marL="44119"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000" b="0" i="0" u="none" strike="noStrike">
                          <a:solidFill>
                            <a:srgbClr val="000000"/>
                          </a:solidFill>
                          <a:effectLst/>
                          <a:latin typeface="Calibri" panose="020F0502020204030204" pitchFamily="34" charset="0"/>
                        </a:rPr>
                        <a:t>-4 019</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000" b="0" i="0" u="none" strike="noStrike">
                          <a:solidFill>
                            <a:srgbClr val="000000"/>
                          </a:solidFill>
                          <a:effectLst/>
                          <a:latin typeface="Calibri" panose="020F0502020204030204" pitchFamily="34" charset="0"/>
                        </a:rPr>
                        <a:t>-6 806</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fr-FR" sz="2000" b="0" i="0" u="none" strike="noStrike">
                          <a:solidFill>
                            <a:srgbClr val="000000"/>
                          </a:solidFill>
                          <a:effectLst/>
                          <a:latin typeface="Calibri" panose="020F0502020204030204" pitchFamily="34" charset="0"/>
                        </a:rPr>
                        <a:t>69,3%</a:t>
                      </a:r>
                    </a:p>
                  </a:txBody>
                  <a:tcPr marL="0" marR="0" marT="0" marB="0" anchor="b">
                    <a:lnL>
                      <a:noFill/>
                    </a:lnL>
                    <a:lnR>
                      <a:noFill/>
                    </a:lnR>
                    <a:lnT>
                      <a:noFill/>
                    </a:lnT>
                    <a:lnB>
                      <a:noFill/>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501623681"/>
                  </a:ext>
                </a:extLst>
              </a:tr>
              <a:tr h="420536">
                <a:tc>
                  <a:txBody>
                    <a:bodyPr/>
                    <a:lstStyle/>
                    <a:p>
                      <a:pPr algn="l" fontAlgn="b"/>
                      <a:r>
                        <a:rPr lang="fr-FR" sz="2400" b="0" i="0" u="none" strike="noStrike">
                          <a:solidFill>
                            <a:srgbClr val="000000"/>
                          </a:solidFill>
                          <a:effectLst/>
                          <a:latin typeface="Calibri" panose="020F0502020204030204" pitchFamily="34" charset="0"/>
                        </a:rPr>
                        <a:t>Autres achats et charges externes</a:t>
                      </a:r>
                    </a:p>
                  </a:txBody>
                  <a:tcPr marL="44119"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000" b="0" i="0" u="none" strike="noStrike">
                          <a:solidFill>
                            <a:srgbClr val="000000"/>
                          </a:solidFill>
                          <a:effectLst/>
                          <a:latin typeface="Calibri" panose="020F0502020204030204" pitchFamily="34" charset="0"/>
                        </a:rPr>
                        <a:t>2 888 270</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000" b="0" i="0" u="none" strike="noStrike">
                          <a:solidFill>
                            <a:srgbClr val="000000"/>
                          </a:solidFill>
                          <a:effectLst/>
                          <a:latin typeface="Calibri" panose="020F0502020204030204" pitchFamily="34" charset="0"/>
                        </a:rPr>
                        <a:t>2 799 193</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fr-FR" sz="2000" b="0" i="0" u="none" strike="noStrike">
                          <a:solidFill>
                            <a:srgbClr val="000000"/>
                          </a:solidFill>
                          <a:effectLst/>
                          <a:latin typeface="Calibri" panose="020F0502020204030204" pitchFamily="34" charset="0"/>
                        </a:rPr>
                        <a:t>-3,1%</a:t>
                      </a:r>
                    </a:p>
                  </a:txBody>
                  <a:tcPr marL="0" marR="0" marT="0" marB="0" anchor="b">
                    <a:lnL>
                      <a:noFill/>
                    </a:lnL>
                    <a:lnR>
                      <a:noFill/>
                    </a:lnR>
                    <a:lnT>
                      <a:noFill/>
                    </a:lnT>
                    <a:lnB>
                      <a:noFill/>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309868169"/>
                  </a:ext>
                </a:extLst>
              </a:tr>
              <a:tr h="420536">
                <a:tc>
                  <a:txBody>
                    <a:bodyPr/>
                    <a:lstStyle/>
                    <a:p>
                      <a:pPr algn="l" fontAlgn="b"/>
                      <a:r>
                        <a:rPr lang="fr-FR" sz="2400" b="0" i="0" u="none" strike="noStrike">
                          <a:solidFill>
                            <a:srgbClr val="000000"/>
                          </a:solidFill>
                          <a:effectLst/>
                          <a:latin typeface="Calibri" panose="020F0502020204030204" pitchFamily="34" charset="0"/>
                        </a:rPr>
                        <a:t>Impôts, taxes et versements assimilés</a:t>
                      </a:r>
                    </a:p>
                  </a:txBody>
                  <a:tcPr marL="44119"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000" b="0" i="0" u="none" strike="noStrike">
                          <a:solidFill>
                            <a:srgbClr val="000000"/>
                          </a:solidFill>
                          <a:effectLst/>
                          <a:latin typeface="Calibri" panose="020F0502020204030204" pitchFamily="34" charset="0"/>
                        </a:rPr>
                        <a:t>515 320</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000" b="0" i="0" u="none" strike="noStrike">
                          <a:solidFill>
                            <a:srgbClr val="000000"/>
                          </a:solidFill>
                          <a:effectLst/>
                          <a:latin typeface="Calibri" panose="020F0502020204030204" pitchFamily="34" charset="0"/>
                        </a:rPr>
                        <a:t>560 227</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fr-FR" sz="2000" b="0" i="0" u="none" strike="noStrike">
                          <a:solidFill>
                            <a:srgbClr val="000000"/>
                          </a:solidFill>
                          <a:effectLst/>
                          <a:latin typeface="Calibri" panose="020F0502020204030204" pitchFamily="34" charset="0"/>
                        </a:rPr>
                        <a:t>8,7%</a:t>
                      </a:r>
                    </a:p>
                  </a:txBody>
                  <a:tcPr marL="0" marR="0" marT="0" marB="0" anchor="b">
                    <a:lnL>
                      <a:noFill/>
                    </a:lnL>
                    <a:lnR>
                      <a:noFill/>
                    </a:lnR>
                    <a:lnT>
                      <a:noFill/>
                    </a:lnT>
                    <a:lnB>
                      <a:noFill/>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411544964"/>
                  </a:ext>
                </a:extLst>
              </a:tr>
              <a:tr h="420536">
                <a:tc>
                  <a:txBody>
                    <a:bodyPr/>
                    <a:lstStyle/>
                    <a:p>
                      <a:pPr algn="l" fontAlgn="b"/>
                      <a:r>
                        <a:rPr lang="fr-FR" sz="2400" b="0" i="0" u="none" strike="noStrike">
                          <a:solidFill>
                            <a:srgbClr val="000000"/>
                          </a:solidFill>
                          <a:effectLst/>
                          <a:latin typeface="Calibri" panose="020F0502020204030204" pitchFamily="34" charset="0"/>
                        </a:rPr>
                        <a:t>Salaires et traitements</a:t>
                      </a:r>
                    </a:p>
                  </a:txBody>
                  <a:tcPr marL="44119"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000" b="0" i="0" u="none" strike="noStrike">
                          <a:solidFill>
                            <a:srgbClr val="000000"/>
                          </a:solidFill>
                          <a:effectLst/>
                          <a:latin typeface="Calibri" panose="020F0502020204030204" pitchFamily="34" charset="0"/>
                        </a:rPr>
                        <a:t>4 383 664</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000" b="0" i="0" u="none" strike="noStrike">
                          <a:solidFill>
                            <a:srgbClr val="000000"/>
                          </a:solidFill>
                          <a:effectLst/>
                          <a:latin typeface="Calibri" panose="020F0502020204030204" pitchFamily="34" charset="0"/>
                        </a:rPr>
                        <a:t>4 793 716</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fr-FR" sz="2000" b="0" i="0" u="none" strike="noStrike" dirty="0">
                          <a:solidFill>
                            <a:srgbClr val="000000"/>
                          </a:solidFill>
                          <a:effectLst/>
                          <a:latin typeface="Calibri" panose="020F0502020204030204" pitchFamily="34" charset="0"/>
                        </a:rPr>
                        <a:t>9,4%</a:t>
                      </a:r>
                    </a:p>
                  </a:txBody>
                  <a:tcPr marL="0" marR="0" marT="0" marB="0" anchor="b">
                    <a:lnL>
                      <a:noFill/>
                    </a:lnL>
                    <a:lnR>
                      <a:noFill/>
                    </a:lnR>
                    <a:lnT>
                      <a:noFill/>
                    </a:lnT>
                    <a:lnB>
                      <a:noFill/>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693174403"/>
                  </a:ext>
                </a:extLst>
              </a:tr>
              <a:tr h="420536">
                <a:tc>
                  <a:txBody>
                    <a:bodyPr/>
                    <a:lstStyle/>
                    <a:p>
                      <a:pPr algn="l" fontAlgn="b"/>
                      <a:r>
                        <a:rPr lang="fr-FR" sz="2400" b="0" i="0" u="none" strike="noStrike">
                          <a:solidFill>
                            <a:srgbClr val="000000"/>
                          </a:solidFill>
                          <a:effectLst/>
                          <a:latin typeface="Calibri" panose="020F0502020204030204" pitchFamily="34" charset="0"/>
                        </a:rPr>
                        <a:t>Charges sociales</a:t>
                      </a:r>
                    </a:p>
                  </a:txBody>
                  <a:tcPr marL="44119"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000" b="0" i="0" u="none" strike="noStrike">
                          <a:solidFill>
                            <a:srgbClr val="000000"/>
                          </a:solidFill>
                          <a:effectLst/>
                          <a:latin typeface="Calibri" panose="020F0502020204030204" pitchFamily="34" charset="0"/>
                        </a:rPr>
                        <a:t>1 964 471</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000" b="0" i="0" u="none" strike="noStrike">
                          <a:solidFill>
                            <a:srgbClr val="000000"/>
                          </a:solidFill>
                          <a:effectLst/>
                          <a:latin typeface="Calibri" panose="020F0502020204030204" pitchFamily="34" charset="0"/>
                        </a:rPr>
                        <a:t>2 085 486</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fr-FR" sz="2000" b="0" i="0" u="none" strike="noStrike">
                          <a:solidFill>
                            <a:srgbClr val="000000"/>
                          </a:solidFill>
                          <a:effectLst/>
                          <a:latin typeface="Calibri" panose="020F0502020204030204" pitchFamily="34" charset="0"/>
                        </a:rPr>
                        <a:t>6,2%</a:t>
                      </a:r>
                    </a:p>
                  </a:txBody>
                  <a:tcPr marL="0" marR="0" marT="0" marB="0" anchor="b">
                    <a:lnL>
                      <a:noFill/>
                    </a:lnL>
                    <a:lnR>
                      <a:noFill/>
                    </a:lnR>
                    <a:lnT>
                      <a:noFill/>
                    </a:lnT>
                    <a:lnB>
                      <a:noFill/>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594068134"/>
                  </a:ext>
                </a:extLst>
              </a:tr>
              <a:tr h="462944">
                <a:tc>
                  <a:txBody>
                    <a:bodyPr/>
                    <a:lstStyle/>
                    <a:p>
                      <a:pPr algn="l" fontAlgn="b"/>
                      <a:r>
                        <a:rPr lang="fr-FR" sz="2400" b="0" i="0" u="none" strike="noStrike" dirty="0">
                          <a:solidFill>
                            <a:srgbClr val="000000"/>
                          </a:solidFill>
                          <a:effectLst/>
                          <a:latin typeface="Calibri" panose="020F0502020204030204" pitchFamily="34" charset="0"/>
                        </a:rPr>
                        <a:t>Dotations aux amortissements, aux dépréciations et aux provisions</a:t>
                      </a:r>
                    </a:p>
                  </a:txBody>
                  <a:tcPr marL="44119"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000" b="0" i="0" u="none" strike="noStrike">
                          <a:solidFill>
                            <a:srgbClr val="000000"/>
                          </a:solidFill>
                          <a:effectLst/>
                          <a:latin typeface="Calibri" panose="020F0502020204030204" pitchFamily="34" charset="0"/>
                        </a:rPr>
                        <a:t>836 639</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000" b="0" i="0" u="none" strike="noStrike">
                          <a:solidFill>
                            <a:srgbClr val="000000"/>
                          </a:solidFill>
                          <a:effectLst/>
                          <a:latin typeface="Calibri" panose="020F0502020204030204" pitchFamily="34" charset="0"/>
                        </a:rPr>
                        <a:t>1 102 420</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fr-FR" sz="2000" b="0" i="0" u="none" strike="noStrike">
                          <a:solidFill>
                            <a:srgbClr val="000000"/>
                          </a:solidFill>
                          <a:effectLst/>
                          <a:latin typeface="Calibri" panose="020F0502020204030204" pitchFamily="34" charset="0"/>
                        </a:rPr>
                        <a:t>31,8%</a:t>
                      </a:r>
                    </a:p>
                  </a:txBody>
                  <a:tcPr marL="0" marR="0" marT="0" marB="0" anchor="b">
                    <a:lnL>
                      <a:noFill/>
                    </a:lnL>
                    <a:lnR>
                      <a:noFill/>
                    </a:lnR>
                    <a:lnT>
                      <a:noFill/>
                    </a:lnT>
                    <a:lnB>
                      <a:noFill/>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138774738"/>
                  </a:ext>
                </a:extLst>
              </a:tr>
              <a:tr h="420536">
                <a:tc>
                  <a:txBody>
                    <a:bodyPr/>
                    <a:lstStyle/>
                    <a:p>
                      <a:pPr algn="l" fontAlgn="b"/>
                      <a:r>
                        <a:rPr lang="fr-FR" sz="2400" b="0" i="0" u="none" strike="noStrike" dirty="0">
                          <a:solidFill>
                            <a:srgbClr val="000000"/>
                          </a:solidFill>
                          <a:effectLst/>
                          <a:latin typeface="Calibri" panose="020F0502020204030204" pitchFamily="34" charset="0"/>
                        </a:rPr>
                        <a:t>Autres charges</a:t>
                      </a:r>
                    </a:p>
                  </a:txBody>
                  <a:tcPr marL="44119"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000" b="0" i="0" u="none" strike="noStrike">
                          <a:solidFill>
                            <a:srgbClr val="000000"/>
                          </a:solidFill>
                          <a:effectLst/>
                          <a:latin typeface="Calibri" panose="020F0502020204030204" pitchFamily="34" charset="0"/>
                        </a:rPr>
                        <a:t>12 103</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ctr" fontAlgn="b"/>
                      <a:r>
                        <a:rPr lang="fr-FR" sz="2000" b="0" i="0" u="none" strike="noStrike">
                          <a:solidFill>
                            <a:srgbClr val="000000"/>
                          </a:solidFill>
                          <a:effectLst/>
                          <a:latin typeface="Calibri" panose="020F0502020204030204" pitchFamily="34" charset="0"/>
                        </a:rPr>
                        <a:t>138 313</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fr-FR" sz="2000" b="0" i="0" u="none" strike="noStrike">
                          <a:solidFill>
                            <a:srgbClr val="000000"/>
                          </a:solidFill>
                          <a:effectLst/>
                          <a:latin typeface="Calibri" panose="020F0502020204030204" pitchFamily="34" charset="0"/>
                        </a:rPr>
                        <a:t>1042,8%</a:t>
                      </a:r>
                    </a:p>
                  </a:txBody>
                  <a:tcPr marL="0" marR="0" marT="0" marB="0" anchor="b">
                    <a:lnL>
                      <a:noFill/>
                    </a:lnL>
                    <a:lnR>
                      <a:noFill/>
                    </a:lnR>
                    <a:lnT>
                      <a:noFill/>
                    </a:lnT>
                    <a:lnB>
                      <a:noFill/>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330514096"/>
                  </a:ext>
                </a:extLst>
              </a:tr>
              <a:tr h="420536">
                <a:tc>
                  <a:txBody>
                    <a:bodyPr/>
                    <a:lstStyle/>
                    <a:p>
                      <a:pPr algn="l" fontAlgn="b"/>
                      <a:r>
                        <a:rPr lang="fr-FR" sz="2400" b="0" i="0" u="none" strike="noStrike" dirty="0">
                          <a:solidFill>
                            <a:srgbClr val="000000"/>
                          </a:solidFill>
                          <a:effectLst/>
                          <a:latin typeface="Calibri" panose="020F0502020204030204" pitchFamily="34" charset="0"/>
                        </a:rPr>
                        <a:t>Reports en fonds dédiés</a:t>
                      </a:r>
                    </a:p>
                  </a:txBody>
                  <a:tcPr marL="44119"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FFFF"/>
                    </a:solidFill>
                  </a:tcPr>
                </a:tc>
                <a:tc>
                  <a:txBody>
                    <a:bodyPr/>
                    <a:lstStyle/>
                    <a:p>
                      <a:pPr algn="ctr" fontAlgn="b"/>
                      <a:r>
                        <a:rPr lang="fr-FR" sz="2000" b="0" i="0" u="none" strike="noStrike">
                          <a:solidFill>
                            <a:srgbClr val="000000"/>
                          </a:solidFill>
                          <a:effectLst/>
                          <a:latin typeface="Calibri" panose="020F0502020204030204" pitchFamily="34" charset="0"/>
                        </a:rPr>
                        <a:t>20 625</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FFFF"/>
                    </a:solidFill>
                  </a:tcPr>
                </a:tc>
                <a:tc>
                  <a:txBody>
                    <a:bodyPr/>
                    <a:lstStyle/>
                    <a:p>
                      <a:pPr algn="ctr" fontAlgn="b"/>
                      <a:r>
                        <a:rPr lang="fr-FR" sz="2000" b="0" i="0" u="none" strike="noStrike">
                          <a:solidFill>
                            <a:srgbClr val="000000"/>
                          </a:solidFill>
                          <a:effectLst/>
                          <a:latin typeface="Calibri" panose="020F0502020204030204" pitchFamily="34" charset="0"/>
                        </a:rPr>
                        <a:t>65 750</a:t>
                      </a:r>
                    </a:p>
                  </a:txBody>
                  <a:tcPr marL="0" marR="0" marT="0" marB="0" anchor="b">
                    <a:lnL>
                      <a:noFill/>
                    </a:lnL>
                    <a:lnR>
                      <a:noFill/>
                    </a:lnR>
                    <a:lnT w="6350" cap="flat" cmpd="sng" algn="ctr">
                      <a:solidFill>
                        <a:srgbClr val="D9E1F2"/>
                      </a:solidFill>
                      <a:prstDash val="solid"/>
                      <a:round/>
                      <a:headEnd type="none" w="med" len="med"/>
                      <a:tailEnd type="none" w="med" len="med"/>
                    </a:lnT>
                    <a:lnB w="6350" cap="flat" cmpd="sng" algn="ctr">
                      <a:solidFill>
                        <a:srgbClr val="4472C4"/>
                      </a:solidFill>
                      <a:prstDash val="solid"/>
                      <a:round/>
                      <a:headEnd type="none" w="med" len="med"/>
                      <a:tailEnd type="none" w="med" len="med"/>
                    </a:lnB>
                    <a:solidFill>
                      <a:srgbClr val="FFFFFF"/>
                    </a:solidFill>
                  </a:tcPr>
                </a:tc>
                <a:tc>
                  <a:txBody>
                    <a:bodyPr/>
                    <a:lstStyle/>
                    <a:p>
                      <a:pPr algn="l" fontAlgn="b"/>
                      <a:endParaRPr lang="fr-FR" sz="20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fr-FR" sz="2000" b="0" i="0" u="none" strike="noStrike" dirty="0">
                          <a:solidFill>
                            <a:srgbClr val="000000"/>
                          </a:solidFill>
                          <a:effectLst/>
                          <a:latin typeface="Calibri" panose="020F0502020204030204" pitchFamily="34" charset="0"/>
                        </a:rPr>
                        <a:t>218,8%</a:t>
                      </a:r>
                    </a:p>
                  </a:txBody>
                  <a:tcPr marL="0" marR="0" marT="0" marB="0" anchor="b">
                    <a:lnL>
                      <a:noFill/>
                    </a:lnL>
                    <a:lnR>
                      <a:noFill/>
                    </a:lnR>
                    <a:lnT>
                      <a:noFill/>
                    </a:lnT>
                    <a:lnB>
                      <a:noFill/>
                    </a:lnB>
                    <a:solidFill>
                      <a:srgbClr val="FFFFFF"/>
                    </a:solidFill>
                  </a:tcPr>
                </a:tc>
                <a:tc>
                  <a:txBody>
                    <a:bodyPr/>
                    <a:lstStyle/>
                    <a:p>
                      <a:pPr algn="l" fontAlgn="b"/>
                      <a:endParaRPr lang="fr-FR" sz="20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736935916"/>
                  </a:ext>
                </a:extLst>
              </a:tr>
            </a:tbl>
          </a:graphicData>
        </a:graphic>
      </p:graphicFrame>
    </p:spTree>
    <p:extLst>
      <p:ext uri="{BB962C8B-B14F-4D97-AF65-F5344CB8AC3E}">
        <p14:creationId xmlns:p14="http://schemas.microsoft.com/office/powerpoint/2010/main" val="114334023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flipV="1">
            <a:off x="0" y="5372099"/>
            <a:ext cx="14020800" cy="1"/>
          </a:xfrm>
          <a:prstGeom prst="line">
            <a:avLst/>
          </a:prstGeom>
          <a:ln w="28575" cap="flat">
            <a:solidFill>
              <a:srgbClr val="213A63"/>
            </a:solidFill>
            <a:prstDash val="solid"/>
            <a:headEnd type="none" w="sm" len="sm"/>
            <a:tailEnd type="none" w="sm" len="sm"/>
          </a:ln>
        </p:spPr>
      </p:sp>
      <p:sp>
        <p:nvSpPr>
          <p:cNvPr id="6" name="TextBox 6"/>
          <p:cNvSpPr txBox="1"/>
          <p:nvPr/>
        </p:nvSpPr>
        <p:spPr>
          <a:xfrm>
            <a:off x="762000" y="3086100"/>
            <a:ext cx="12649200" cy="2115964"/>
          </a:xfrm>
          <a:prstGeom prst="rect">
            <a:avLst/>
          </a:prstGeom>
        </p:spPr>
        <p:txBody>
          <a:bodyPr wrap="square" lIns="0" tIns="0" rIns="0" bIns="0" rtlCol="0" anchor="t">
            <a:spAutoFit/>
          </a:bodyPr>
          <a:lstStyle/>
          <a:p>
            <a:pPr>
              <a:lnSpc>
                <a:spcPts val="5549"/>
              </a:lnSpc>
            </a:pPr>
            <a:r>
              <a:rPr lang="en-US" sz="5605" spc="112" dirty="0" smtClean="0">
                <a:solidFill>
                  <a:srgbClr val="213A63"/>
                </a:solidFill>
                <a:latin typeface="Anton"/>
                <a:ea typeface="Anton"/>
                <a:cs typeface="Anton"/>
                <a:sym typeface="Anton"/>
              </a:rPr>
              <a:t>1. </a:t>
            </a:r>
            <a:r>
              <a:rPr lang="fr-FR" sz="6000" dirty="0">
                <a:solidFill>
                  <a:schemeClr val="tx2"/>
                </a:solidFill>
                <a:latin typeface="Glacial Indifference" panose="020B0604020202020204" charset="0"/>
              </a:rPr>
              <a:t>Approbation du PV de l'Assemblée Générale du 20 juin 2024</a:t>
            </a:r>
          </a:p>
          <a:p>
            <a:pPr algn="l">
              <a:lnSpc>
                <a:spcPts val="5549"/>
              </a:lnSpc>
            </a:pPr>
            <a:endParaRPr lang="en-US" sz="5605" spc="112" dirty="0">
              <a:solidFill>
                <a:srgbClr val="213A63"/>
              </a:solidFill>
              <a:latin typeface="Anton"/>
              <a:ea typeface="Anton"/>
              <a:cs typeface="Anton"/>
              <a:sym typeface="Anton"/>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381000" y="1319856"/>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04800" y="640385"/>
            <a:ext cx="14325600" cy="717569"/>
          </a:xfrm>
          <a:prstGeom prst="rect">
            <a:avLst/>
          </a:prstGeom>
        </p:spPr>
        <p:txBody>
          <a:bodyPr wrap="square" lIns="0" tIns="0" rIns="0" bIns="0" rtlCol="0" anchor="t">
            <a:spAutoFit/>
          </a:bodyPr>
          <a:lstStyle/>
          <a:p>
            <a:pPr>
              <a:lnSpc>
                <a:spcPts val="5549"/>
              </a:lnSpc>
            </a:pPr>
            <a:r>
              <a:rPr lang="en-US" sz="5605" spc="112" dirty="0" err="1" smtClean="0">
                <a:solidFill>
                  <a:srgbClr val="213A63"/>
                </a:solidFill>
                <a:latin typeface="Anton"/>
                <a:ea typeface="Anton"/>
                <a:cs typeface="Anton"/>
                <a:sym typeface="Anton"/>
              </a:rPr>
              <a:t>Analyse</a:t>
            </a:r>
            <a:r>
              <a:rPr lang="en-US" sz="5605" spc="112" dirty="0" smtClean="0">
                <a:solidFill>
                  <a:srgbClr val="213A63"/>
                </a:solidFill>
                <a:latin typeface="Anton"/>
                <a:ea typeface="Anton"/>
                <a:cs typeface="Anton"/>
                <a:sym typeface="Anton"/>
              </a:rPr>
              <a:t> des </a:t>
            </a:r>
            <a:r>
              <a:rPr lang="en-US" sz="5605" spc="112" dirty="0" err="1" smtClean="0">
                <a:solidFill>
                  <a:schemeClr val="accent6">
                    <a:lumMod val="75000"/>
                  </a:schemeClr>
                </a:solidFill>
                <a:latin typeface="Anton"/>
                <a:ea typeface="Anton"/>
                <a:cs typeface="Anton"/>
                <a:sym typeface="Anton"/>
              </a:rPr>
              <a:t>principales</a:t>
            </a:r>
            <a:r>
              <a:rPr lang="en-US" sz="5605" spc="112" dirty="0" smtClean="0">
                <a:solidFill>
                  <a:schemeClr val="accent6">
                    <a:lumMod val="75000"/>
                  </a:schemeClr>
                </a:solidFill>
                <a:latin typeface="Anton"/>
                <a:ea typeface="Anton"/>
                <a:cs typeface="Anton"/>
                <a:sym typeface="Anton"/>
              </a:rPr>
              <a:t> </a:t>
            </a:r>
            <a:r>
              <a:rPr lang="en-US" sz="5605" spc="112" dirty="0" err="1" smtClean="0">
                <a:solidFill>
                  <a:schemeClr val="accent6">
                    <a:lumMod val="75000"/>
                  </a:schemeClr>
                </a:solidFill>
                <a:latin typeface="Anton"/>
                <a:ea typeface="Anton"/>
                <a:cs typeface="Anton"/>
                <a:sym typeface="Anton"/>
              </a:rPr>
              <a:t>dépenses</a:t>
            </a:r>
            <a:endParaRPr lang="en-US" sz="5605" spc="112" dirty="0">
              <a:solidFill>
                <a:schemeClr val="accent6">
                  <a:lumMod val="75000"/>
                </a:schemeClr>
              </a:solidFill>
              <a:latin typeface="Anton"/>
              <a:ea typeface="Anton"/>
              <a:cs typeface="Anton"/>
              <a:sym typeface="Anton"/>
            </a:endParaRPr>
          </a:p>
        </p:txBody>
      </p:sp>
      <p:sp>
        <p:nvSpPr>
          <p:cNvPr id="14" name="Rectangle 13"/>
          <p:cNvSpPr/>
          <p:nvPr/>
        </p:nvSpPr>
        <p:spPr>
          <a:xfrm>
            <a:off x="567131" y="1763070"/>
            <a:ext cx="13068947" cy="2462213"/>
          </a:xfrm>
          <a:prstGeom prst="rect">
            <a:avLst/>
          </a:prstGeom>
        </p:spPr>
        <p:txBody>
          <a:bodyPr wrap="square">
            <a:spAutoFit/>
          </a:bodyPr>
          <a:lstStyle/>
          <a:p>
            <a:r>
              <a:rPr lang="fr-FR" sz="2400" dirty="0" smtClean="0">
                <a:latin typeface="Calibri" panose="020F0502020204030204" pitchFamily="34" charset="0"/>
                <a:ea typeface="Times New Roman" panose="02020603050405020304" pitchFamily="18" charset="0"/>
              </a:rPr>
              <a:t>1</a:t>
            </a:r>
            <a:r>
              <a:rPr lang="fr-FR" sz="2400" baseline="30000" dirty="0" smtClean="0">
                <a:latin typeface="Calibri" panose="020F0502020204030204" pitchFamily="34" charset="0"/>
                <a:ea typeface="Times New Roman" panose="02020603050405020304" pitchFamily="18" charset="0"/>
              </a:rPr>
              <a:t>er</a:t>
            </a:r>
            <a:r>
              <a:rPr lang="fr-FR" sz="2400" dirty="0" smtClean="0">
                <a:latin typeface="Calibri" panose="020F0502020204030204" pitchFamily="34" charset="0"/>
                <a:ea typeface="Times New Roman" panose="02020603050405020304" pitchFamily="18" charset="0"/>
              </a:rPr>
              <a:t> poste : Les charges de personnel représentent 55% de nos dépenses, dans la même proportion qu’en 2023</a:t>
            </a:r>
          </a:p>
          <a:p>
            <a:endParaRPr lang="fr-FR" dirty="0">
              <a:latin typeface="Calibri" panose="020F0502020204030204" pitchFamily="34" charset="0"/>
              <a:ea typeface="Times New Roman" panose="02020603050405020304" pitchFamily="18" charset="0"/>
            </a:endParaRPr>
          </a:p>
          <a:p>
            <a:r>
              <a:rPr lang="fr-FR" sz="2400" dirty="0" smtClean="0">
                <a:latin typeface="Calibri" panose="020F0502020204030204" pitchFamily="34" charset="0"/>
                <a:ea typeface="Times New Roman" panose="02020603050405020304" pitchFamily="18" charset="0"/>
              </a:rPr>
              <a:t>2</a:t>
            </a:r>
            <a:r>
              <a:rPr lang="fr-FR" sz="2400" baseline="30000" dirty="0" smtClean="0">
                <a:latin typeface="Calibri" panose="020F0502020204030204" pitchFamily="34" charset="0"/>
                <a:ea typeface="Times New Roman" panose="02020603050405020304" pitchFamily="18" charset="0"/>
              </a:rPr>
              <a:t>ème</a:t>
            </a:r>
            <a:r>
              <a:rPr lang="fr-FR" sz="2400" dirty="0" smtClean="0">
                <a:latin typeface="Calibri" panose="020F0502020204030204" pitchFamily="34" charset="0"/>
                <a:ea typeface="Times New Roman" panose="02020603050405020304" pitchFamily="18" charset="0"/>
              </a:rPr>
              <a:t> poste : Autres achats et charges externes constitués principalement (locations immobilières et intérim) </a:t>
            </a:r>
          </a:p>
          <a:p>
            <a:endParaRPr lang="fr-FR" sz="1600" dirty="0">
              <a:latin typeface="Calibri" panose="020F0502020204030204" pitchFamily="34" charset="0"/>
              <a:ea typeface="Times New Roman" panose="02020603050405020304" pitchFamily="18" charset="0"/>
            </a:endParaRPr>
          </a:p>
          <a:p>
            <a:r>
              <a:rPr lang="fr-FR" sz="2400" dirty="0" smtClean="0">
                <a:latin typeface="Calibri" panose="020F0502020204030204" pitchFamily="34" charset="0"/>
                <a:ea typeface="Times New Roman" panose="02020603050405020304" pitchFamily="18" charset="0"/>
              </a:rPr>
              <a:t>3</a:t>
            </a:r>
            <a:r>
              <a:rPr lang="fr-FR" sz="2400" baseline="30000" dirty="0" smtClean="0">
                <a:latin typeface="Calibri" panose="020F0502020204030204" pitchFamily="34" charset="0"/>
                <a:ea typeface="Times New Roman" panose="02020603050405020304" pitchFamily="18" charset="0"/>
              </a:rPr>
              <a:t>ème</a:t>
            </a:r>
            <a:r>
              <a:rPr lang="fr-FR" sz="2400" dirty="0" smtClean="0">
                <a:latin typeface="Calibri" panose="020F0502020204030204" pitchFamily="34" charset="0"/>
                <a:ea typeface="Times New Roman" panose="02020603050405020304" pitchFamily="18" charset="0"/>
              </a:rPr>
              <a:t> poste : Achats matières premières : part +1 point en raison de l’augmentation des coûts d’électricité</a:t>
            </a:r>
            <a:endParaRPr lang="fr-FR" sz="2400" dirty="0">
              <a:latin typeface="Times New Roman" panose="02020603050405020304" pitchFamily="18" charset="0"/>
              <a:ea typeface="Times New Roman" panose="02020603050405020304" pitchFamily="18" charset="0"/>
            </a:endParaRPr>
          </a:p>
        </p:txBody>
      </p:sp>
      <p:sp>
        <p:nvSpPr>
          <p:cNvPr id="9" name="Rectangle 5"/>
          <p:cNvSpPr>
            <a:spLocks noChangeArrowheads="1"/>
          </p:cNvSpPr>
          <p:nvPr/>
        </p:nvSpPr>
        <p:spPr bwMode="auto">
          <a:xfrm>
            <a:off x="1371600" y="6631555"/>
            <a:ext cx="219918" cy="8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sz="3200"/>
          </a:p>
        </p:txBody>
      </p:sp>
      <p:sp>
        <p:nvSpPr>
          <p:cNvPr id="11" name="Rectangle 6"/>
          <p:cNvSpPr>
            <a:spLocks noChangeArrowheads="1"/>
          </p:cNvSpPr>
          <p:nvPr/>
        </p:nvSpPr>
        <p:spPr bwMode="auto">
          <a:xfrm>
            <a:off x="1371600" y="9304905"/>
            <a:ext cx="219918" cy="8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sz="3200"/>
          </a:p>
        </p:txBody>
      </p:sp>
      <p:graphicFrame>
        <p:nvGraphicFramePr>
          <p:cNvPr id="16" name="Graphique 15"/>
          <p:cNvGraphicFramePr/>
          <p:nvPr>
            <p:extLst>
              <p:ext uri="{D42A27DB-BD31-4B8C-83A1-F6EECF244321}">
                <p14:modId xmlns:p14="http://schemas.microsoft.com/office/powerpoint/2010/main" val="1362851558"/>
              </p:ext>
            </p:extLst>
          </p:nvPr>
        </p:nvGraphicFramePr>
        <p:xfrm>
          <a:off x="304800" y="5930700"/>
          <a:ext cx="10195560" cy="42156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Objet 2"/>
          <p:cNvGraphicFramePr>
            <a:graphicFrameLocks noChangeAspect="1"/>
          </p:cNvGraphicFramePr>
          <p:nvPr>
            <p:extLst>
              <p:ext uri="{D42A27DB-BD31-4B8C-83A1-F6EECF244321}">
                <p14:modId xmlns:p14="http://schemas.microsoft.com/office/powerpoint/2010/main" val="2627337135"/>
              </p:ext>
            </p:extLst>
          </p:nvPr>
        </p:nvGraphicFramePr>
        <p:xfrm>
          <a:off x="10496349" y="6782215"/>
          <a:ext cx="7614327" cy="2966261"/>
        </p:xfrm>
        <a:graphic>
          <a:graphicData uri="http://schemas.openxmlformats.org/presentationml/2006/ole">
            <mc:AlternateContent xmlns:mc="http://schemas.openxmlformats.org/markup-compatibility/2006">
              <mc:Choice xmlns:v="urn:schemas-microsoft-com:vml" Requires="v">
                <p:oleObj spid="_x0000_s1029" name="Feuille de calcul" r:id="rId4" imgW="5619862" imgH="1800395" progId="Excel.Sheet.12">
                  <p:embed/>
                </p:oleObj>
              </mc:Choice>
              <mc:Fallback>
                <p:oleObj name="Feuille de calcul" r:id="rId4" imgW="5619862" imgH="1800395" progId="Excel.Sheet.12">
                  <p:embed/>
                  <p:pic>
                    <p:nvPicPr>
                      <p:cNvPr id="0" name=""/>
                      <p:cNvPicPr/>
                      <p:nvPr/>
                    </p:nvPicPr>
                    <p:blipFill>
                      <a:blip r:embed="rId5"/>
                      <a:stretch>
                        <a:fillRect/>
                      </a:stretch>
                    </p:blipFill>
                    <p:spPr>
                      <a:xfrm>
                        <a:off x="10496349" y="6782215"/>
                        <a:ext cx="7614327" cy="2966261"/>
                      </a:xfrm>
                      <a:prstGeom prst="rect">
                        <a:avLst/>
                      </a:prstGeom>
                    </p:spPr>
                  </p:pic>
                </p:oleObj>
              </mc:Fallback>
            </mc:AlternateContent>
          </a:graphicData>
        </a:graphic>
      </p:graphicFrame>
      <p:sp>
        <p:nvSpPr>
          <p:cNvPr id="8" name="Rectangle 7"/>
          <p:cNvSpPr/>
          <p:nvPr/>
        </p:nvSpPr>
        <p:spPr>
          <a:xfrm>
            <a:off x="11207332" y="4195204"/>
            <a:ext cx="6166266" cy="236472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endParaRPr lang="fr-FR" sz="700" dirty="0"/>
          </a:p>
          <a:p>
            <a:pPr lvl="0"/>
            <a:r>
              <a:rPr lang="fr-FR" b="1" dirty="0"/>
              <a:t>Coûts de l’énergie</a:t>
            </a:r>
            <a:r>
              <a:rPr lang="fr-FR" dirty="0"/>
              <a:t> (électricité, eau, gaz) :</a:t>
            </a:r>
            <a:br>
              <a:rPr lang="fr-FR" dirty="0"/>
            </a:br>
            <a:r>
              <a:rPr lang="fr-FR" dirty="0"/>
              <a:t>➤ </a:t>
            </a:r>
            <a:r>
              <a:rPr lang="fr-FR" b="1" dirty="0" smtClean="0"/>
              <a:t>la part des coûts d’électricité sur l’ensemble de nos charges + </a:t>
            </a:r>
            <a:r>
              <a:rPr lang="fr-FR" b="1" dirty="0" smtClean="0"/>
              <a:t>1</a:t>
            </a:r>
            <a:r>
              <a:rPr lang="fr-FR" b="1" dirty="0"/>
              <a:t> </a:t>
            </a:r>
            <a:r>
              <a:rPr lang="fr-FR" b="1" dirty="0" smtClean="0"/>
              <a:t>%</a:t>
            </a:r>
            <a:r>
              <a:rPr lang="fr-FR" dirty="0" smtClean="0"/>
              <a:t> </a:t>
            </a:r>
            <a:r>
              <a:rPr lang="fr-FR" dirty="0"/>
              <a:t>par rapport à 2023</a:t>
            </a:r>
            <a:br>
              <a:rPr lang="fr-FR" dirty="0"/>
            </a:br>
            <a:r>
              <a:rPr lang="fr-FR" dirty="0"/>
              <a:t>➤ Représentent </a:t>
            </a:r>
            <a:r>
              <a:rPr lang="fr-FR" b="1" dirty="0"/>
              <a:t>3 % des charges totales</a:t>
            </a:r>
            <a:r>
              <a:rPr lang="fr-FR" dirty="0"/>
              <a:t> (stable)</a:t>
            </a:r>
          </a:p>
          <a:p>
            <a:pPr lvl="0"/>
            <a:r>
              <a:rPr lang="fr-FR" b="1" dirty="0"/>
              <a:t>Coût de l’intérim</a:t>
            </a:r>
            <a:r>
              <a:rPr lang="fr-FR" dirty="0"/>
              <a:t> :</a:t>
            </a:r>
            <a:br>
              <a:rPr lang="fr-FR" dirty="0"/>
            </a:br>
            <a:r>
              <a:rPr lang="fr-FR" dirty="0"/>
              <a:t>➤ En baisse significative, de </a:t>
            </a:r>
            <a:r>
              <a:rPr lang="fr-FR" b="1" dirty="0"/>
              <a:t>469 k€ à 249 k€</a:t>
            </a:r>
            <a:r>
              <a:rPr lang="fr-FR" dirty="0"/>
              <a:t/>
            </a:r>
            <a:br>
              <a:rPr lang="fr-FR" dirty="0"/>
            </a:br>
            <a:r>
              <a:rPr lang="fr-FR" dirty="0"/>
              <a:t>➤ Représente désormais </a:t>
            </a:r>
            <a:r>
              <a:rPr lang="fr-FR" b="1" dirty="0"/>
              <a:t>2 % des charges</a:t>
            </a:r>
            <a:r>
              <a:rPr lang="fr-FR" dirty="0"/>
              <a:t>, contre </a:t>
            </a:r>
            <a:r>
              <a:rPr lang="fr-FR" b="1" dirty="0"/>
              <a:t>4 % en 2023</a:t>
            </a:r>
            <a:endParaRPr lang="fr-FR" dirty="0"/>
          </a:p>
        </p:txBody>
      </p:sp>
    </p:spTree>
    <p:extLst>
      <p:ext uri="{BB962C8B-B14F-4D97-AF65-F5344CB8AC3E}">
        <p14:creationId xmlns:p14="http://schemas.microsoft.com/office/powerpoint/2010/main" val="120652123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228600" y="1431062"/>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914400" y="669274"/>
            <a:ext cx="14325600" cy="705321"/>
          </a:xfrm>
          <a:prstGeom prst="rect">
            <a:avLst/>
          </a:prstGeom>
        </p:spPr>
        <p:txBody>
          <a:bodyPr wrap="square" lIns="0" tIns="0" rIns="0" bIns="0" rtlCol="0" anchor="t">
            <a:spAutoFit/>
          </a:bodyPr>
          <a:lstStyle/>
          <a:p>
            <a:pPr>
              <a:lnSpc>
                <a:spcPts val="5549"/>
              </a:lnSpc>
            </a:pPr>
            <a:r>
              <a:rPr lang="fr-FR" sz="5605" spc="112" dirty="0" smtClean="0">
                <a:solidFill>
                  <a:schemeClr val="accent6">
                    <a:lumMod val="75000"/>
                  </a:schemeClr>
                </a:solidFill>
                <a:latin typeface="Anton"/>
                <a:ea typeface="Anton"/>
                <a:cs typeface="Anton"/>
              </a:rPr>
              <a:t>Évolution </a:t>
            </a:r>
            <a:r>
              <a:rPr lang="fr-FR" sz="5605" spc="112" dirty="0">
                <a:solidFill>
                  <a:schemeClr val="accent6">
                    <a:lumMod val="75000"/>
                  </a:schemeClr>
                </a:solidFill>
                <a:latin typeface="Anton"/>
                <a:ea typeface="Anton"/>
                <a:cs typeface="Anton"/>
              </a:rPr>
              <a:t>des effectifs </a:t>
            </a:r>
            <a:r>
              <a:rPr lang="fr-FR" sz="5605" spc="112" dirty="0" smtClean="0">
                <a:solidFill>
                  <a:schemeClr val="accent6">
                    <a:lumMod val="75000"/>
                  </a:schemeClr>
                </a:solidFill>
                <a:latin typeface="Anton"/>
                <a:ea typeface="Anton"/>
                <a:cs typeface="Anton"/>
              </a:rPr>
              <a:t>:</a:t>
            </a:r>
            <a:endParaRPr lang="en-US" sz="5605" spc="112" dirty="0">
              <a:solidFill>
                <a:schemeClr val="accent6">
                  <a:lumMod val="75000"/>
                </a:schemeClr>
              </a:solidFill>
              <a:latin typeface="Anton"/>
              <a:ea typeface="Anton"/>
              <a:cs typeface="Anton"/>
              <a:sym typeface="Anton"/>
            </a:endParaRPr>
          </a:p>
        </p:txBody>
      </p:sp>
      <p:sp>
        <p:nvSpPr>
          <p:cNvPr id="9" name="Rectangle 5"/>
          <p:cNvSpPr>
            <a:spLocks noChangeArrowheads="1"/>
          </p:cNvSpPr>
          <p:nvPr/>
        </p:nvSpPr>
        <p:spPr bwMode="auto">
          <a:xfrm>
            <a:off x="1371600" y="6631555"/>
            <a:ext cx="219918" cy="8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sz="3200"/>
          </a:p>
        </p:txBody>
      </p:sp>
      <p:sp>
        <p:nvSpPr>
          <p:cNvPr id="11" name="Rectangle 6"/>
          <p:cNvSpPr>
            <a:spLocks noChangeArrowheads="1"/>
          </p:cNvSpPr>
          <p:nvPr/>
        </p:nvSpPr>
        <p:spPr bwMode="auto">
          <a:xfrm>
            <a:off x="1371600" y="9304905"/>
            <a:ext cx="219918" cy="8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sz="3200"/>
          </a:p>
        </p:txBody>
      </p:sp>
      <p:graphicFrame>
        <p:nvGraphicFramePr>
          <p:cNvPr id="10" name="Graphique 9"/>
          <p:cNvGraphicFramePr>
            <a:graphicFrameLocks/>
          </p:cNvGraphicFramePr>
          <p:nvPr>
            <p:extLst>
              <p:ext uri="{D42A27DB-BD31-4B8C-83A1-F6EECF244321}">
                <p14:modId xmlns:p14="http://schemas.microsoft.com/office/powerpoint/2010/main" val="1270155507"/>
              </p:ext>
            </p:extLst>
          </p:nvPr>
        </p:nvGraphicFramePr>
        <p:xfrm>
          <a:off x="612458" y="4674716"/>
          <a:ext cx="4876800" cy="41967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11"/>
          <p:cNvGraphicFramePr>
            <a:graphicFrameLocks/>
          </p:cNvGraphicFramePr>
          <p:nvPr>
            <p:extLst>
              <p:ext uri="{D42A27DB-BD31-4B8C-83A1-F6EECF244321}">
                <p14:modId xmlns:p14="http://schemas.microsoft.com/office/powerpoint/2010/main" val="2889994486"/>
              </p:ext>
            </p:extLst>
          </p:nvPr>
        </p:nvGraphicFramePr>
        <p:xfrm>
          <a:off x="5857693" y="4674716"/>
          <a:ext cx="5423596" cy="41967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aphique 12"/>
          <p:cNvGraphicFramePr>
            <a:graphicFrameLocks/>
          </p:cNvGraphicFramePr>
          <p:nvPr>
            <p:extLst>
              <p:ext uri="{D42A27DB-BD31-4B8C-83A1-F6EECF244321}">
                <p14:modId xmlns:p14="http://schemas.microsoft.com/office/powerpoint/2010/main" val="2129746437"/>
              </p:ext>
            </p:extLst>
          </p:nvPr>
        </p:nvGraphicFramePr>
        <p:xfrm>
          <a:off x="11887200" y="5400043"/>
          <a:ext cx="4899869" cy="4171390"/>
        </p:xfrm>
        <a:graphic>
          <a:graphicData uri="http://schemas.openxmlformats.org/drawingml/2006/chart">
            <c:chart xmlns:c="http://schemas.openxmlformats.org/drawingml/2006/chart" xmlns:r="http://schemas.openxmlformats.org/officeDocument/2006/relationships" r:id="rId5"/>
          </a:graphicData>
        </a:graphic>
      </p:graphicFrame>
      <p:sp>
        <p:nvSpPr>
          <p:cNvPr id="7" name="Rectangle 6"/>
          <p:cNvSpPr/>
          <p:nvPr/>
        </p:nvSpPr>
        <p:spPr>
          <a:xfrm>
            <a:off x="724241" y="2752626"/>
            <a:ext cx="4432314"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fr-FR" sz="2400" dirty="0"/>
              <a:t>Le nombre d’agents est passé de 113 en 2021 à 131 en 2024, soit une augmentation </a:t>
            </a:r>
            <a:r>
              <a:rPr lang="fr-FR" sz="2400" dirty="0" smtClean="0"/>
              <a:t>de </a:t>
            </a:r>
            <a:r>
              <a:rPr lang="fr-FR" sz="2400" b="1" dirty="0"/>
              <a:t>16 </a:t>
            </a:r>
            <a:r>
              <a:rPr lang="fr-FR" sz="2400" b="1" dirty="0" smtClean="0"/>
              <a:t>%.</a:t>
            </a:r>
            <a:endParaRPr lang="fr-FR" sz="2400" b="1" dirty="0"/>
          </a:p>
        </p:txBody>
      </p:sp>
      <p:sp>
        <p:nvSpPr>
          <p:cNvPr id="17" name="Rectangle 16"/>
          <p:cNvSpPr/>
          <p:nvPr/>
        </p:nvSpPr>
        <p:spPr>
          <a:xfrm>
            <a:off x="6003578" y="2734049"/>
            <a:ext cx="5101028"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fr-FR" sz="2400" dirty="0"/>
              <a:t>L’évolution des ETP est passée de 106,93 en 2021 à 126,24 en 2024, soit une augmentation de 19,31 ETP, ce qui représente une croissance </a:t>
            </a:r>
            <a:r>
              <a:rPr lang="fr-FR" sz="2400" dirty="0" smtClean="0"/>
              <a:t>de </a:t>
            </a:r>
            <a:r>
              <a:rPr lang="fr-FR" sz="2400" b="1" dirty="0" smtClean="0"/>
              <a:t>18 %</a:t>
            </a:r>
            <a:endParaRPr lang="fr-FR" sz="2400" dirty="0"/>
          </a:p>
        </p:txBody>
      </p:sp>
      <p:sp>
        <p:nvSpPr>
          <p:cNvPr id="18" name="Rectangle 17"/>
          <p:cNvSpPr/>
          <p:nvPr/>
        </p:nvSpPr>
        <p:spPr>
          <a:xfrm>
            <a:off x="12018159" y="3334213"/>
            <a:ext cx="4637950" cy="19389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fr-FR" sz="2400" dirty="0"/>
              <a:t>Nous constatons que le nombre d’hommes est passé de 25 en 2021 à 35 en 2024, soit une augmentation de </a:t>
            </a:r>
            <a:r>
              <a:rPr lang="fr-FR" sz="2400" b="1" dirty="0"/>
              <a:t>40 %</a:t>
            </a:r>
            <a:r>
              <a:rPr lang="fr-FR" sz="2400" dirty="0"/>
              <a:t> sur la période</a:t>
            </a:r>
            <a:r>
              <a:rPr lang="fr-FR" sz="2400" dirty="0" smtClean="0"/>
              <a:t>.</a:t>
            </a:r>
            <a:endParaRPr lang="fr-FR" sz="2400" dirty="0"/>
          </a:p>
        </p:txBody>
      </p:sp>
      <p:sp>
        <p:nvSpPr>
          <p:cNvPr id="3" name="Rectangle 2"/>
          <p:cNvSpPr/>
          <p:nvPr/>
        </p:nvSpPr>
        <p:spPr>
          <a:xfrm>
            <a:off x="1768320" y="9242513"/>
            <a:ext cx="3124200" cy="523220"/>
          </a:xfrm>
          <a:prstGeom prst="rect">
            <a:avLst/>
          </a:prstGeom>
        </p:spPr>
        <p:txBody>
          <a:bodyPr wrap="square">
            <a:spAutoFit/>
          </a:bodyPr>
          <a:lstStyle/>
          <a:p>
            <a:r>
              <a:rPr lang="fr-FR" sz="2800" spc="112" dirty="0">
                <a:solidFill>
                  <a:schemeClr val="accent6">
                    <a:lumMod val="75000"/>
                  </a:schemeClr>
                </a:solidFill>
                <a:latin typeface="Anton"/>
                <a:ea typeface="Anton"/>
                <a:cs typeface="Anton"/>
              </a:rPr>
              <a:t>nombre </a:t>
            </a:r>
            <a:r>
              <a:rPr lang="fr-FR" sz="2800" spc="112" dirty="0" smtClean="0">
                <a:solidFill>
                  <a:schemeClr val="accent6">
                    <a:lumMod val="75000"/>
                  </a:schemeClr>
                </a:solidFill>
                <a:latin typeface="Anton"/>
                <a:ea typeface="Anton"/>
                <a:cs typeface="Anton"/>
              </a:rPr>
              <a:t>d’agents</a:t>
            </a:r>
            <a:endParaRPr lang="fr-FR" sz="2800" dirty="0"/>
          </a:p>
        </p:txBody>
      </p:sp>
      <p:sp>
        <p:nvSpPr>
          <p:cNvPr id="14" name="Rectangle 13"/>
          <p:cNvSpPr/>
          <p:nvPr/>
        </p:nvSpPr>
        <p:spPr>
          <a:xfrm>
            <a:off x="8193522" y="9242513"/>
            <a:ext cx="751937" cy="584775"/>
          </a:xfrm>
          <a:prstGeom prst="rect">
            <a:avLst/>
          </a:prstGeom>
        </p:spPr>
        <p:txBody>
          <a:bodyPr wrap="none">
            <a:spAutoFit/>
          </a:bodyPr>
          <a:lstStyle/>
          <a:p>
            <a:r>
              <a:rPr lang="fr-FR" sz="3200" spc="112" dirty="0" smtClean="0">
                <a:solidFill>
                  <a:schemeClr val="accent6">
                    <a:lumMod val="75000"/>
                  </a:schemeClr>
                </a:solidFill>
                <a:latin typeface="Anton"/>
                <a:ea typeface="Anton"/>
                <a:cs typeface="Anton"/>
              </a:rPr>
              <a:t>ETP</a:t>
            </a:r>
            <a:endParaRPr lang="fr-FR" dirty="0"/>
          </a:p>
        </p:txBody>
      </p:sp>
      <p:sp>
        <p:nvSpPr>
          <p:cNvPr id="15" name="Rectangle 14"/>
          <p:cNvSpPr/>
          <p:nvPr/>
        </p:nvSpPr>
        <p:spPr>
          <a:xfrm>
            <a:off x="12087000" y="9772118"/>
            <a:ext cx="4700069" cy="461665"/>
          </a:xfrm>
          <a:prstGeom prst="rect">
            <a:avLst/>
          </a:prstGeom>
        </p:spPr>
        <p:txBody>
          <a:bodyPr wrap="none">
            <a:spAutoFit/>
          </a:bodyPr>
          <a:lstStyle/>
          <a:p>
            <a:r>
              <a:rPr lang="fr-FR" sz="2400" spc="112" dirty="0">
                <a:solidFill>
                  <a:schemeClr val="accent6">
                    <a:lumMod val="75000"/>
                  </a:schemeClr>
                </a:solidFill>
                <a:latin typeface="Anton"/>
                <a:ea typeface="Anton"/>
                <a:cs typeface="Anton"/>
              </a:rPr>
              <a:t>R</a:t>
            </a:r>
            <a:r>
              <a:rPr lang="fr-FR" sz="2400" spc="112" dirty="0" smtClean="0">
                <a:solidFill>
                  <a:schemeClr val="accent6">
                    <a:lumMod val="75000"/>
                  </a:schemeClr>
                </a:solidFill>
                <a:latin typeface="Anton"/>
                <a:ea typeface="Anton"/>
                <a:cs typeface="Anton"/>
              </a:rPr>
              <a:t>épartition </a:t>
            </a:r>
            <a:r>
              <a:rPr lang="fr-FR" sz="2400" spc="112" dirty="0">
                <a:solidFill>
                  <a:schemeClr val="accent6">
                    <a:lumMod val="75000"/>
                  </a:schemeClr>
                </a:solidFill>
                <a:latin typeface="Anton"/>
                <a:ea typeface="Anton"/>
                <a:cs typeface="Anton"/>
              </a:rPr>
              <a:t>par Hommes/Femmes</a:t>
            </a:r>
            <a:endParaRPr lang="fr-FR" sz="2400" dirty="0"/>
          </a:p>
        </p:txBody>
      </p:sp>
    </p:spTree>
    <p:extLst>
      <p:ext uri="{BB962C8B-B14F-4D97-AF65-F5344CB8AC3E}">
        <p14:creationId xmlns:p14="http://schemas.microsoft.com/office/powerpoint/2010/main" val="69322089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653701" y="2040176"/>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914400" y="669274"/>
            <a:ext cx="14325600" cy="1422890"/>
          </a:xfrm>
          <a:prstGeom prst="rect">
            <a:avLst/>
          </a:prstGeom>
        </p:spPr>
        <p:txBody>
          <a:bodyPr wrap="square" lIns="0" tIns="0" rIns="0" bIns="0" rtlCol="0" anchor="t">
            <a:spAutoFit/>
          </a:bodyPr>
          <a:lstStyle/>
          <a:p>
            <a:pPr>
              <a:lnSpc>
                <a:spcPts val="5549"/>
              </a:lnSpc>
            </a:pPr>
            <a:r>
              <a:rPr lang="fr-FR" sz="5605" spc="112" dirty="0" smtClean="0">
                <a:solidFill>
                  <a:schemeClr val="accent6">
                    <a:lumMod val="75000"/>
                  </a:schemeClr>
                </a:solidFill>
                <a:latin typeface="Anton"/>
                <a:ea typeface="Anton"/>
                <a:cs typeface="Anton"/>
              </a:rPr>
              <a:t>Évolution taux d’absentéisme &amp; Taux vacances de poste </a:t>
            </a:r>
            <a:endParaRPr lang="en-US" sz="5605" spc="112" dirty="0">
              <a:solidFill>
                <a:schemeClr val="accent6">
                  <a:lumMod val="75000"/>
                </a:schemeClr>
              </a:solidFill>
              <a:latin typeface="Anton"/>
              <a:ea typeface="Anton"/>
              <a:cs typeface="Anton"/>
              <a:sym typeface="Anton"/>
            </a:endParaRPr>
          </a:p>
        </p:txBody>
      </p:sp>
      <p:sp>
        <p:nvSpPr>
          <p:cNvPr id="9" name="Rectangle 5"/>
          <p:cNvSpPr>
            <a:spLocks noChangeArrowheads="1"/>
          </p:cNvSpPr>
          <p:nvPr/>
        </p:nvSpPr>
        <p:spPr bwMode="auto">
          <a:xfrm>
            <a:off x="1371600" y="6631555"/>
            <a:ext cx="219918" cy="8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sz="3200"/>
          </a:p>
        </p:txBody>
      </p:sp>
      <p:sp>
        <p:nvSpPr>
          <p:cNvPr id="11" name="Rectangle 6"/>
          <p:cNvSpPr>
            <a:spLocks noChangeArrowheads="1"/>
          </p:cNvSpPr>
          <p:nvPr/>
        </p:nvSpPr>
        <p:spPr bwMode="auto">
          <a:xfrm>
            <a:off x="1371600" y="9304905"/>
            <a:ext cx="219918" cy="8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sz="3200"/>
          </a:p>
        </p:txBody>
      </p:sp>
      <p:graphicFrame>
        <p:nvGraphicFramePr>
          <p:cNvPr id="8" name="Graphique 7"/>
          <p:cNvGraphicFramePr>
            <a:graphicFrameLocks/>
          </p:cNvGraphicFramePr>
          <p:nvPr>
            <p:extLst>
              <p:ext uri="{D42A27DB-BD31-4B8C-83A1-F6EECF244321}">
                <p14:modId xmlns:p14="http://schemas.microsoft.com/office/powerpoint/2010/main" val="3318681616"/>
              </p:ext>
            </p:extLst>
          </p:nvPr>
        </p:nvGraphicFramePr>
        <p:xfrm>
          <a:off x="1143000" y="3418282"/>
          <a:ext cx="8812628" cy="445595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11201400" y="4050702"/>
            <a:ext cx="6324600" cy="3416320"/>
          </a:xfrm>
          <a:prstGeom prst="rect">
            <a:avLst/>
          </a:prstGeom>
        </p:spPr>
        <p:txBody>
          <a:bodyPr wrap="square">
            <a:spAutoFit/>
          </a:bodyPr>
          <a:lstStyle/>
          <a:p>
            <a:pPr fontAlgn="base"/>
            <a:r>
              <a:rPr lang="fr-FR" sz="2400" b="1" dirty="0" smtClean="0">
                <a:solidFill>
                  <a:srgbClr val="000000"/>
                </a:solidFill>
                <a:latin typeface="Aptos"/>
              </a:rPr>
              <a:t>Taux </a:t>
            </a:r>
            <a:r>
              <a:rPr lang="fr-FR" sz="2400" b="1" dirty="0">
                <a:solidFill>
                  <a:srgbClr val="000000"/>
                </a:solidFill>
                <a:latin typeface="Aptos"/>
              </a:rPr>
              <a:t>de vacance de poste : 11 % </a:t>
            </a:r>
            <a:endParaRPr lang="fr-FR" sz="2400" b="1" dirty="0" smtClean="0">
              <a:solidFill>
                <a:srgbClr val="000000"/>
              </a:solidFill>
              <a:latin typeface="Aptos"/>
            </a:endParaRPr>
          </a:p>
          <a:p>
            <a:pPr fontAlgn="base"/>
            <a:endParaRPr lang="fr-FR" sz="2400" b="1" dirty="0">
              <a:solidFill>
                <a:srgbClr val="000000"/>
              </a:solidFill>
              <a:latin typeface="Aptos"/>
            </a:endParaRPr>
          </a:p>
          <a:p>
            <a:pPr fontAlgn="base"/>
            <a:r>
              <a:rPr lang="fr-FR" sz="2400" dirty="0" smtClean="0">
                <a:solidFill>
                  <a:srgbClr val="000000"/>
                </a:solidFill>
                <a:latin typeface="Calibri Light" panose="020F0302020204030204" pitchFamily="34" charset="0"/>
              </a:rPr>
              <a:t>11 </a:t>
            </a:r>
            <a:r>
              <a:rPr lang="fr-FR" sz="2400" dirty="0">
                <a:solidFill>
                  <a:srgbClr val="000000"/>
                </a:solidFill>
                <a:latin typeface="Calibri Light" panose="020F0302020204030204" pitchFamily="34" charset="0"/>
              </a:rPr>
              <a:t>% des postes budgétés au sein de notre association ne sont actuellement pas pourvus. </a:t>
            </a:r>
            <a:endParaRPr lang="fr-FR" sz="2400" dirty="0" smtClean="0">
              <a:solidFill>
                <a:srgbClr val="000000"/>
              </a:solidFill>
              <a:latin typeface="Calibri Light" panose="020F0302020204030204" pitchFamily="34" charset="0"/>
            </a:endParaRPr>
          </a:p>
          <a:p>
            <a:pPr fontAlgn="base"/>
            <a:endParaRPr lang="fr-FR" sz="2400" dirty="0">
              <a:solidFill>
                <a:srgbClr val="000000"/>
              </a:solidFill>
              <a:latin typeface="Calibri Light" panose="020F0302020204030204" pitchFamily="34" charset="0"/>
            </a:endParaRPr>
          </a:p>
          <a:p>
            <a:pPr fontAlgn="base"/>
            <a:r>
              <a:rPr lang="fr-FR" sz="2400" dirty="0" smtClean="0">
                <a:solidFill>
                  <a:srgbClr val="000000"/>
                </a:solidFill>
                <a:latin typeface="Calibri Light" panose="020F0302020204030204" pitchFamily="34" charset="0"/>
              </a:rPr>
              <a:t>Ce </a:t>
            </a:r>
            <a:r>
              <a:rPr lang="fr-FR" sz="2400" dirty="0">
                <a:solidFill>
                  <a:srgbClr val="000000"/>
                </a:solidFill>
                <a:latin typeface="Calibri Light" panose="020F0302020204030204" pitchFamily="34" charset="0"/>
              </a:rPr>
              <a:t>chiffre traduit des tensions importantes en matière de recrutement.</a:t>
            </a:r>
          </a:p>
          <a:p>
            <a:r>
              <a:rPr lang="fr-FR" sz="2400" dirty="0">
                <a:solidFill>
                  <a:srgbClr val="000000"/>
                </a:solidFill>
                <a:latin typeface="Aptos"/>
              </a:rPr>
              <a:t/>
            </a:r>
            <a:br>
              <a:rPr lang="fr-FR" sz="2400" dirty="0">
                <a:solidFill>
                  <a:srgbClr val="000000"/>
                </a:solidFill>
                <a:latin typeface="Aptos"/>
              </a:rPr>
            </a:br>
            <a:endParaRPr lang="fr-FR" sz="2400" dirty="0"/>
          </a:p>
        </p:txBody>
      </p:sp>
    </p:spTree>
    <p:extLst>
      <p:ext uri="{BB962C8B-B14F-4D97-AF65-F5344CB8AC3E}">
        <p14:creationId xmlns:p14="http://schemas.microsoft.com/office/powerpoint/2010/main" val="303375566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304800" y="1485900"/>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551035"/>
            <a:ext cx="14325600" cy="717569"/>
          </a:xfrm>
          <a:prstGeom prst="rect">
            <a:avLst/>
          </a:prstGeom>
        </p:spPr>
        <p:txBody>
          <a:bodyPr wrap="square" lIns="0" tIns="0" rIns="0" bIns="0" rtlCol="0" anchor="t">
            <a:spAutoFit/>
          </a:bodyPr>
          <a:lstStyle/>
          <a:p>
            <a:pPr>
              <a:lnSpc>
                <a:spcPts val="5549"/>
              </a:lnSpc>
            </a:pPr>
            <a:r>
              <a:rPr lang="en-US" sz="5605" spc="112" dirty="0" smtClean="0">
                <a:solidFill>
                  <a:srgbClr val="213A63"/>
                </a:solidFill>
                <a:latin typeface="Anton"/>
                <a:ea typeface="Anton"/>
                <a:cs typeface="Anton"/>
                <a:sym typeface="Anton"/>
              </a:rPr>
              <a:t>Rapport financier 2024 – </a:t>
            </a:r>
            <a:r>
              <a:rPr lang="en-US" sz="5605" spc="112" dirty="0" err="1" smtClean="0">
                <a:solidFill>
                  <a:schemeClr val="accent6">
                    <a:lumMod val="75000"/>
                  </a:schemeClr>
                </a:solidFill>
                <a:latin typeface="Anton"/>
                <a:ea typeface="Anton"/>
                <a:cs typeface="Anton"/>
                <a:sym typeface="Anton"/>
              </a:rPr>
              <a:t>Analyse</a:t>
            </a:r>
            <a:r>
              <a:rPr lang="en-US" sz="5605" spc="112" dirty="0" smtClean="0">
                <a:solidFill>
                  <a:schemeClr val="accent6">
                    <a:lumMod val="75000"/>
                  </a:schemeClr>
                </a:solidFill>
                <a:latin typeface="Anton"/>
                <a:ea typeface="Anton"/>
                <a:cs typeface="Anton"/>
                <a:sym typeface="Anton"/>
              </a:rPr>
              <a:t> du </a:t>
            </a:r>
            <a:r>
              <a:rPr lang="en-US" sz="5605" spc="112" dirty="0" err="1" smtClean="0">
                <a:solidFill>
                  <a:schemeClr val="accent6">
                    <a:lumMod val="75000"/>
                  </a:schemeClr>
                </a:solidFill>
                <a:latin typeface="Anton"/>
                <a:ea typeface="Anton"/>
                <a:cs typeface="Anton"/>
                <a:sym typeface="Anton"/>
              </a:rPr>
              <a:t>Bilan</a:t>
            </a:r>
            <a:endParaRPr lang="en-US" sz="5605" spc="112" dirty="0">
              <a:solidFill>
                <a:schemeClr val="accent6">
                  <a:lumMod val="75000"/>
                </a:schemeClr>
              </a:solidFill>
              <a:latin typeface="Anton"/>
              <a:ea typeface="Anton"/>
              <a:cs typeface="Anton"/>
              <a:sym typeface="Anton"/>
            </a:endParaRPr>
          </a:p>
        </p:txBody>
      </p:sp>
      <p:sp>
        <p:nvSpPr>
          <p:cNvPr id="3" name="Rectangle 2"/>
          <p:cNvSpPr/>
          <p:nvPr/>
        </p:nvSpPr>
        <p:spPr>
          <a:xfrm>
            <a:off x="385482" y="1884271"/>
            <a:ext cx="14473518" cy="1992469"/>
          </a:xfrm>
          <a:prstGeom prst="rect">
            <a:avLst/>
          </a:prstGeom>
        </p:spPr>
        <p:txBody>
          <a:bodyPr wrap="square">
            <a:spAutoFit/>
          </a:bodyPr>
          <a:lstStyle/>
          <a:p>
            <a:pPr>
              <a:lnSpc>
                <a:spcPct val="107000"/>
              </a:lnSpc>
              <a:spcAft>
                <a:spcPts val="800"/>
              </a:spcAft>
            </a:pPr>
            <a:r>
              <a:rPr lang="fr-FR" sz="3200" b="1"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rPr>
              <a:t>L’actif du bilan</a:t>
            </a:r>
            <a:r>
              <a:rPr lang="fr-FR" sz="2400" dirty="0">
                <a:latin typeface="Calibri" panose="020F0502020204030204" pitchFamily="34" charset="0"/>
                <a:ea typeface="Calibri" panose="020F0502020204030204" pitchFamily="34" charset="0"/>
                <a:cs typeface="Times New Roman" panose="02020603050405020304" pitchFamily="18" charset="0"/>
              </a:rPr>
              <a:t> renseigne sur </a:t>
            </a:r>
            <a:r>
              <a:rPr lang="fr-FR" sz="2400" dirty="0" smtClean="0">
                <a:latin typeface="Calibri" panose="020F0502020204030204" pitchFamily="34" charset="0"/>
                <a:ea typeface="Calibri" panose="020F0502020204030204" pitchFamily="34" charset="0"/>
                <a:cs typeface="Times New Roman" panose="02020603050405020304" pitchFamily="18" charset="0"/>
              </a:rPr>
              <a:t>ce que </a:t>
            </a:r>
            <a:r>
              <a:rPr lang="fr-FR" sz="2400" dirty="0">
                <a:latin typeface="Calibri" panose="020F0502020204030204" pitchFamily="34" charset="0"/>
                <a:ea typeface="Calibri" panose="020F0502020204030204" pitchFamily="34" charset="0"/>
                <a:cs typeface="Times New Roman" panose="02020603050405020304" pitchFamily="18" charset="0"/>
              </a:rPr>
              <a:t>possède l’association</a:t>
            </a:r>
          </a:p>
          <a:p>
            <a:pPr>
              <a:lnSpc>
                <a:spcPct val="107000"/>
              </a:lnSpc>
              <a:spcAft>
                <a:spcPts val="800"/>
              </a:spcAft>
            </a:pPr>
            <a:r>
              <a:rPr lang="fr-FR" sz="2400" dirty="0">
                <a:latin typeface="Calibri" panose="020F0502020204030204" pitchFamily="34" charset="0"/>
                <a:ea typeface="Calibri" panose="020F0502020204030204" pitchFamily="34" charset="0"/>
                <a:cs typeface="Times New Roman" panose="02020603050405020304" pitchFamily="18" charset="0"/>
              </a:rPr>
              <a:t>Les postes de l’actif suivent un ordre allant du moins liquide (les immobilisations) au plus liquide (les disponibilités, c’est-à-dire la trésorerie disponible </a:t>
            </a:r>
            <a:r>
              <a:rPr lang="fr-FR" sz="2400" dirty="0" smtClean="0">
                <a:latin typeface="Calibri" panose="020F0502020204030204" pitchFamily="34" charset="0"/>
                <a:ea typeface="Calibri" panose="020F0502020204030204" pitchFamily="34" charset="0"/>
                <a:cs typeface="Times New Roman" panose="02020603050405020304" pitchFamily="18" charset="0"/>
              </a:rPr>
              <a:t>au 31/12/2024).</a:t>
            </a:r>
          </a:p>
          <a:p>
            <a:pPr>
              <a:lnSpc>
                <a:spcPct val="107000"/>
              </a:lnSpc>
              <a:spcAft>
                <a:spcPts val="800"/>
              </a:spcAft>
            </a:pPr>
            <a:r>
              <a:rPr lang="fr-FR" sz="2400" b="1" dirty="0" smtClean="0">
                <a:latin typeface="Calibri" panose="020F0502020204030204" pitchFamily="34" charset="0"/>
                <a:ea typeface="Calibri" panose="020F0502020204030204" pitchFamily="34" charset="0"/>
                <a:cs typeface="Times New Roman" panose="02020603050405020304" pitchFamily="18" charset="0"/>
              </a:rPr>
              <a:t>Les immobilisations</a:t>
            </a:r>
            <a:r>
              <a:rPr lang="fr-FR" sz="2400" dirty="0" smtClean="0">
                <a:latin typeface="Calibri" panose="020F0502020204030204" pitchFamily="34" charset="0"/>
                <a:ea typeface="Calibri" panose="020F0502020204030204" pitchFamily="34" charset="0"/>
                <a:cs typeface="Times New Roman" panose="02020603050405020304" pitchFamily="18" charset="0"/>
              </a:rPr>
              <a:t> nettes s’élèvent à </a:t>
            </a:r>
            <a:r>
              <a:rPr lang="fr-FR" sz="2400" b="1" dirty="0" smtClean="0">
                <a:latin typeface="Calibri" panose="020F0502020204030204" pitchFamily="34" charset="0"/>
                <a:ea typeface="Calibri" panose="020F0502020204030204" pitchFamily="34" charset="0"/>
                <a:cs typeface="Times New Roman" panose="02020603050405020304" pitchFamily="18" charset="0"/>
              </a:rPr>
              <a:t>8 086 406 €</a:t>
            </a:r>
            <a:r>
              <a:rPr lang="fr-FR" sz="2400" dirty="0" smtClean="0">
                <a:latin typeface="Calibri" panose="020F0502020204030204" pitchFamily="34" charset="0"/>
                <a:ea typeface="Calibri" panose="020F0502020204030204" pitchFamily="34" charset="0"/>
                <a:cs typeface="Times New Roman" panose="02020603050405020304" pitchFamily="18" charset="0"/>
              </a:rPr>
              <a:t> soit </a:t>
            </a:r>
            <a:r>
              <a:rPr lang="fr-FR" sz="2400" b="1" dirty="0" smtClean="0">
                <a:latin typeface="Calibri" panose="020F0502020204030204" pitchFamily="34" charset="0"/>
                <a:ea typeface="Calibri" panose="020F0502020204030204" pitchFamily="34" charset="0"/>
                <a:cs typeface="Times New Roman" panose="02020603050405020304" pitchFamily="18" charset="0"/>
              </a:rPr>
              <a:t>50</a:t>
            </a:r>
            <a:r>
              <a:rPr lang="fr-FR" sz="2400" dirty="0" smtClean="0">
                <a:latin typeface="Calibri" panose="020F0502020204030204" pitchFamily="34" charset="0"/>
                <a:ea typeface="Calibri" panose="020F0502020204030204" pitchFamily="34" charset="0"/>
                <a:cs typeface="Times New Roman" panose="02020603050405020304" pitchFamily="18" charset="0"/>
              </a:rPr>
              <a:t>% du total actif.</a:t>
            </a:r>
          </a:p>
        </p:txBody>
      </p:sp>
      <p:pic>
        <p:nvPicPr>
          <p:cNvPr id="4" name="Image 3"/>
          <p:cNvPicPr>
            <a:picLocks noChangeAspect="1"/>
          </p:cNvPicPr>
          <p:nvPr/>
        </p:nvPicPr>
        <p:blipFill>
          <a:blip r:embed="rId2"/>
          <a:stretch>
            <a:fillRect/>
          </a:stretch>
        </p:blipFill>
        <p:spPr>
          <a:xfrm>
            <a:off x="152400" y="4262717"/>
            <a:ext cx="11634992" cy="5780908"/>
          </a:xfrm>
          <a:prstGeom prst="rect">
            <a:avLst/>
          </a:prstGeom>
        </p:spPr>
      </p:pic>
      <p:sp>
        <p:nvSpPr>
          <p:cNvPr id="7" name="Rectangle 6"/>
          <p:cNvSpPr/>
          <p:nvPr/>
        </p:nvSpPr>
        <p:spPr>
          <a:xfrm>
            <a:off x="12039600" y="4305300"/>
            <a:ext cx="5486400" cy="5142177"/>
          </a:xfrm>
          <a:prstGeom prst="rect">
            <a:avLst/>
          </a:prstGeom>
        </p:spPr>
        <p:txBody>
          <a:bodyPr wrap="square">
            <a:spAutoFit/>
          </a:bodyPr>
          <a:lstStyle/>
          <a:p>
            <a:pPr>
              <a:lnSpc>
                <a:spcPct val="107000"/>
              </a:lnSpc>
              <a:spcAft>
                <a:spcPts val="800"/>
              </a:spcAft>
            </a:pPr>
            <a:r>
              <a:rPr lang="fr-FR" sz="2400" b="1" dirty="0" smtClean="0">
                <a:latin typeface="Calibri" panose="020F0502020204030204" pitchFamily="34" charset="0"/>
                <a:ea typeface="Calibri" panose="020F0502020204030204" pitchFamily="34" charset="0"/>
                <a:cs typeface="Times New Roman" panose="02020603050405020304" pitchFamily="18" charset="0"/>
              </a:rPr>
              <a:t>Hausse </a:t>
            </a:r>
            <a:r>
              <a:rPr lang="fr-FR" sz="2400" b="1" dirty="0">
                <a:latin typeface="Calibri" panose="020F0502020204030204" pitchFamily="34" charset="0"/>
                <a:ea typeface="Calibri" panose="020F0502020204030204" pitchFamily="34" charset="0"/>
                <a:cs typeface="Times New Roman" panose="02020603050405020304" pitchFamily="18" charset="0"/>
              </a:rPr>
              <a:t>de l’actif circulant + 1 M€ : </a:t>
            </a:r>
            <a:r>
              <a:rPr lang="fr-FR" sz="2400" dirty="0">
                <a:latin typeface="Calibri" panose="020F0502020204030204" pitchFamily="34" charset="0"/>
                <a:ea typeface="Calibri" panose="020F0502020204030204" pitchFamily="34" charset="0"/>
                <a:cs typeface="Times New Roman" panose="02020603050405020304" pitchFamily="18" charset="0"/>
              </a:rPr>
              <a:t>cela reflète une augmentation de l’activité, nous avons davantage de factures émises en attente de paiement + 22</a:t>
            </a:r>
            <a:r>
              <a:rPr lang="fr-FR" sz="240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400" b="1" dirty="0">
                <a:latin typeface="Calibri" panose="020F0502020204030204" pitchFamily="34" charset="0"/>
                <a:ea typeface="Calibri" panose="020F0502020204030204" pitchFamily="34" charset="0"/>
                <a:cs typeface="Times New Roman" panose="02020603050405020304" pitchFamily="18" charset="0"/>
              </a:rPr>
              <a:t>La trésorerie</a:t>
            </a:r>
            <a:r>
              <a:rPr lang="fr-FR" sz="2400" dirty="0">
                <a:latin typeface="Calibri" panose="020F0502020204030204" pitchFamily="34" charset="0"/>
                <a:ea typeface="Calibri" panose="020F0502020204030204" pitchFamily="34" charset="0"/>
                <a:cs typeface="Times New Roman" panose="02020603050405020304" pitchFamily="18" charset="0"/>
              </a:rPr>
              <a:t> se positionne</a:t>
            </a:r>
            <a:r>
              <a:rPr lang="fr-FR" sz="2400" b="1" dirty="0">
                <a:latin typeface="Calibri" panose="020F0502020204030204" pitchFamily="34" charset="0"/>
                <a:ea typeface="Calibri" panose="020F0502020204030204" pitchFamily="34" charset="0"/>
                <a:cs typeface="Times New Roman" panose="02020603050405020304" pitchFamily="18" charset="0"/>
              </a:rPr>
              <a:t> à fin 2024 à 3 771 731 €</a:t>
            </a:r>
            <a:r>
              <a:rPr lang="fr-FR" sz="2400" dirty="0">
                <a:latin typeface="Calibri" panose="020F0502020204030204" pitchFamily="34" charset="0"/>
                <a:ea typeface="Calibri" panose="020F0502020204030204" pitchFamily="34" charset="0"/>
                <a:cs typeface="Times New Roman" panose="02020603050405020304" pitchFamily="18" charset="0"/>
              </a:rPr>
              <a:t> contre </a:t>
            </a:r>
            <a:r>
              <a:rPr lang="fr-FR" sz="2400" b="1" dirty="0">
                <a:latin typeface="Calibri" panose="020F0502020204030204" pitchFamily="34" charset="0"/>
                <a:ea typeface="Calibri" panose="020F0502020204030204" pitchFamily="34" charset="0"/>
                <a:cs typeface="Times New Roman" panose="02020603050405020304" pitchFamily="18" charset="0"/>
              </a:rPr>
              <a:t>3 574 594 € en 2023</a:t>
            </a:r>
            <a:r>
              <a:rPr lang="fr-FR" sz="2400" dirty="0">
                <a:latin typeface="Calibri" panose="020F0502020204030204" pitchFamily="34" charset="0"/>
                <a:ea typeface="Calibri" panose="020F0502020204030204" pitchFamily="34" charset="0"/>
                <a:cs typeface="Times New Roman" panose="02020603050405020304" pitchFamily="18" charset="0"/>
              </a:rPr>
              <a:t> soit une augmentation de 197 k€ et constitue 23 % de l’actif. </a:t>
            </a:r>
            <a:endParaRPr lang="fr-FR" sz="2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400" dirty="0" smtClean="0">
                <a:latin typeface="Calibri" panose="020F0502020204030204" pitchFamily="34" charset="0"/>
                <a:ea typeface="Calibri" panose="020F0502020204030204" pitchFamily="34" charset="0"/>
                <a:cs typeface="Times New Roman" panose="02020603050405020304" pitchFamily="18" charset="0"/>
              </a:rPr>
              <a:t>Cette </a:t>
            </a:r>
            <a:r>
              <a:rPr lang="fr-FR" sz="2400" dirty="0">
                <a:latin typeface="Calibri" panose="020F0502020204030204" pitchFamily="34" charset="0"/>
                <a:ea typeface="Calibri" panose="020F0502020204030204" pitchFamily="34" charset="0"/>
                <a:cs typeface="Times New Roman" panose="02020603050405020304" pitchFamily="18" charset="0"/>
              </a:rPr>
              <a:t>trésorerie nous permettra d’assurer l’exécution de notre plan </a:t>
            </a:r>
            <a:r>
              <a:rPr lang="fr-FR" sz="2400" dirty="0" smtClean="0">
                <a:latin typeface="Calibri" panose="020F0502020204030204" pitchFamily="34" charset="0"/>
                <a:ea typeface="Calibri" panose="020F0502020204030204" pitchFamily="34" charset="0"/>
                <a:cs typeface="Times New Roman" panose="02020603050405020304" pitchFamily="18" charset="0"/>
              </a:rPr>
              <a:t>d’investissement, de </a:t>
            </a:r>
            <a:r>
              <a:rPr lang="fr-FR" sz="2400" dirty="0">
                <a:latin typeface="Calibri" panose="020F0502020204030204" pitchFamily="34" charset="0"/>
                <a:ea typeface="Calibri" panose="020F0502020204030204" pitchFamily="34" charset="0"/>
                <a:cs typeface="Times New Roman" panose="02020603050405020304" pitchFamily="18" charset="0"/>
              </a:rPr>
              <a:t>développement et </a:t>
            </a:r>
            <a:r>
              <a:rPr lang="fr-FR" sz="2400" dirty="0" smtClean="0">
                <a:latin typeface="Calibri" panose="020F0502020204030204" pitchFamily="34" charset="0"/>
                <a:ea typeface="Calibri" panose="020F0502020204030204" pitchFamily="34" charset="0"/>
                <a:cs typeface="Times New Roman" panose="02020603050405020304" pitchFamily="18" charset="0"/>
              </a:rPr>
              <a:t>de modernisation.   </a:t>
            </a: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6644044"/>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304800" y="1485900"/>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551035"/>
            <a:ext cx="14325600" cy="717569"/>
          </a:xfrm>
          <a:prstGeom prst="rect">
            <a:avLst/>
          </a:prstGeom>
        </p:spPr>
        <p:txBody>
          <a:bodyPr wrap="square" lIns="0" tIns="0" rIns="0" bIns="0" rtlCol="0" anchor="t">
            <a:spAutoFit/>
          </a:bodyPr>
          <a:lstStyle/>
          <a:p>
            <a:pPr>
              <a:lnSpc>
                <a:spcPts val="5549"/>
              </a:lnSpc>
            </a:pPr>
            <a:r>
              <a:rPr lang="en-US" sz="5605" spc="112" dirty="0" smtClean="0">
                <a:solidFill>
                  <a:srgbClr val="213A63"/>
                </a:solidFill>
                <a:latin typeface="Anton"/>
                <a:ea typeface="Anton"/>
                <a:cs typeface="Anton"/>
                <a:sym typeface="Anton"/>
              </a:rPr>
              <a:t>Rapport financier 2024 – </a:t>
            </a:r>
            <a:r>
              <a:rPr lang="en-US" sz="5605" spc="112" dirty="0" err="1" smtClean="0">
                <a:solidFill>
                  <a:schemeClr val="accent6">
                    <a:lumMod val="75000"/>
                  </a:schemeClr>
                </a:solidFill>
                <a:latin typeface="Anton"/>
                <a:ea typeface="Anton"/>
                <a:cs typeface="Anton"/>
                <a:sym typeface="Anton"/>
              </a:rPr>
              <a:t>Analyse</a:t>
            </a:r>
            <a:r>
              <a:rPr lang="en-US" sz="5605" spc="112" dirty="0" smtClean="0">
                <a:solidFill>
                  <a:schemeClr val="accent6">
                    <a:lumMod val="75000"/>
                  </a:schemeClr>
                </a:solidFill>
                <a:latin typeface="Anton"/>
                <a:ea typeface="Anton"/>
                <a:cs typeface="Anton"/>
                <a:sym typeface="Anton"/>
              </a:rPr>
              <a:t> du </a:t>
            </a:r>
            <a:r>
              <a:rPr lang="en-US" sz="5605" spc="112" dirty="0" err="1" smtClean="0">
                <a:solidFill>
                  <a:schemeClr val="accent6">
                    <a:lumMod val="75000"/>
                  </a:schemeClr>
                </a:solidFill>
                <a:latin typeface="Anton"/>
                <a:ea typeface="Anton"/>
                <a:cs typeface="Anton"/>
                <a:sym typeface="Anton"/>
              </a:rPr>
              <a:t>Bilan</a:t>
            </a:r>
            <a:endParaRPr lang="en-US" sz="5605" spc="112" dirty="0">
              <a:solidFill>
                <a:schemeClr val="accent6">
                  <a:lumMod val="75000"/>
                </a:schemeClr>
              </a:solidFill>
              <a:latin typeface="Anton"/>
              <a:ea typeface="Anton"/>
              <a:cs typeface="Anton"/>
              <a:sym typeface="Anton"/>
            </a:endParaRPr>
          </a:p>
        </p:txBody>
      </p:sp>
      <p:sp>
        <p:nvSpPr>
          <p:cNvPr id="3" name="Rectangle 2"/>
          <p:cNvSpPr/>
          <p:nvPr/>
        </p:nvSpPr>
        <p:spPr>
          <a:xfrm>
            <a:off x="364067" y="1726844"/>
            <a:ext cx="14473518" cy="1200329"/>
          </a:xfrm>
          <a:prstGeom prst="rect">
            <a:avLst/>
          </a:prstGeom>
        </p:spPr>
        <p:txBody>
          <a:bodyPr wrap="square">
            <a:spAutoFit/>
          </a:bodyPr>
          <a:lstStyle/>
          <a:p>
            <a:r>
              <a:rPr lang="fr-FR" sz="2400" b="1" dirty="0"/>
              <a:t>Le passif du bilan :</a:t>
            </a:r>
            <a:r>
              <a:rPr lang="fr-FR" sz="2400" dirty="0"/>
              <a:t> correspond aux différents moyens ayant permis le financement de l’actif.</a:t>
            </a:r>
          </a:p>
          <a:p>
            <a:pPr lvl="0"/>
            <a:r>
              <a:rPr lang="fr-FR" sz="2400" b="1" dirty="0" smtClean="0"/>
              <a:t>Les </a:t>
            </a:r>
            <a:r>
              <a:rPr lang="fr-FR" sz="2400" b="1" dirty="0"/>
              <a:t>fonds propres</a:t>
            </a:r>
            <a:r>
              <a:rPr lang="fr-FR" sz="2400" dirty="0"/>
              <a:t> correspondant notamment aux fonds associatifs, aux réserves, aux résultats cumulés sur les exercices précédents qui s’élèvent à </a:t>
            </a:r>
            <a:r>
              <a:rPr lang="fr-FR" sz="2400" b="1" dirty="0"/>
              <a:t>7 134 915 €</a:t>
            </a:r>
            <a:r>
              <a:rPr lang="fr-FR" sz="2400" dirty="0"/>
              <a:t> soit 44% du total passif</a:t>
            </a:r>
            <a:r>
              <a:rPr lang="fr-FR" sz="2400" dirty="0" smtClean="0"/>
              <a:t>.</a:t>
            </a:r>
            <a:endParaRPr lang="fr-FR" sz="2400" dirty="0"/>
          </a:p>
        </p:txBody>
      </p:sp>
      <p:sp>
        <p:nvSpPr>
          <p:cNvPr id="7" name="Rectangle 6"/>
          <p:cNvSpPr/>
          <p:nvPr/>
        </p:nvSpPr>
        <p:spPr>
          <a:xfrm>
            <a:off x="11560985" y="3296504"/>
            <a:ext cx="6553200" cy="5755422"/>
          </a:xfrm>
          <a:prstGeom prst="rect">
            <a:avLst/>
          </a:prstGeom>
        </p:spPr>
        <p:txBody>
          <a:bodyPr wrap="square">
            <a:spAutoFit/>
          </a:bodyPr>
          <a:lstStyle/>
          <a:p>
            <a:pPr lvl="0"/>
            <a:r>
              <a:rPr lang="fr-FR" sz="2400" b="1" dirty="0"/>
              <a:t>Dettes à long terme :</a:t>
            </a:r>
            <a:r>
              <a:rPr lang="fr-FR" sz="2400" dirty="0"/>
              <a:t> correspondant aux emprunts bancaires, ils ont vocation à financer </a:t>
            </a:r>
            <a:r>
              <a:rPr lang="fr-FR" sz="2400" dirty="0" smtClean="0"/>
              <a:t>nos </a:t>
            </a:r>
            <a:r>
              <a:rPr lang="fr-FR" sz="2400" dirty="0"/>
              <a:t>immobilisations. Elles s’élèvent à 4 356 228 € soit 27% du passif. La dette financière a diminuée de 224 k€, cela signifie que </a:t>
            </a:r>
            <a:r>
              <a:rPr lang="fr-FR" sz="2400" b="1" i="1" dirty="0"/>
              <a:t>ehs</a:t>
            </a:r>
            <a:r>
              <a:rPr lang="fr-FR" sz="2400" dirty="0"/>
              <a:t> a remboursé une partie de ses emprunts. Cela allège le poids de l’endettement et améliore notre solvabilité.</a:t>
            </a:r>
          </a:p>
          <a:p>
            <a:r>
              <a:rPr lang="fr-FR" sz="2400" dirty="0"/>
              <a:t> </a:t>
            </a:r>
          </a:p>
          <a:p>
            <a:pPr lvl="0"/>
            <a:r>
              <a:rPr lang="fr-FR" sz="2400" b="1" dirty="0"/>
              <a:t>Dettes à court terme :</a:t>
            </a:r>
            <a:r>
              <a:rPr lang="fr-FR" sz="2400" dirty="0"/>
              <a:t> sont liées au fonctionnement courant de l’association, dettes fournisseurs s’élèvent à 1 562 641 soit 10 % du passif, </a:t>
            </a:r>
            <a:r>
              <a:rPr lang="fr-FR" sz="2400" dirty="0" smtClean="0"/>
              <a:t>le </a:t>
            </a:r>
            <a:r>
              <a:rPr lang="fr-FR" sz="2400" dirty="0"/>
              <a:t>poste fournisseurs reste stable.</a:t>
            </a:r>
          </a:p>
          <a:p>
            <a:r>
              <a:rPr lang="fr-FR" sz="2400" dirty="0"/>
              <a:t> </a:t>
            </a:r>
          </a:p>
          <a:p>
            <a:pPr lvl="0"/>
            <a:r>
              <a:rPr lang="fr-FR" sz="2400" b="1" dirty="0"/>
              <a:t>Dettes fiscales et sociales </a:t>
            </a:r>
            <a:r>
              <a:rPr lang="fr-FR" sz="2400" dirty="0"/>
              <a:t>s’élèvent à 1 058 489 € soit 6 % du passif. </a:t>
            </a:r>
            <a:r>
              <a:rPr lang="fr-FR" sz="3200" dirty="0" smtClean="0">
                <a:latin typeface="Calibri" panose="020F0502020204030204" pitchFamily="34" charset="0"/>
                <a:ea typeface="Calibri" panose="020F0502020204030204" pitchFamily="34" charset="0"/>
                <a:cs typeface="Times New Roman" panose="02020603050405020304" pitchFamily="18" charset="0"/>
              </a:rPr>
              <a:t>  </a:t>
            </a:r>
          </a:p>
        </p:txBody>
      </p:sp>
      <p:pic>
        <p:nvPicPr>
          <p:cNvPr id="5" name="Image 4"/>
          <p:cNvPicPr>
            <a:picLocks noChangeAspect="1"/>
          </p:cNvPicPr>
          <p:nvPr/>
        </p:nvPicPr>
        <p:blipFill>
          <a:blip r:embed="rId2"/>
          <a:stretch>
            <a:fillRect/>
          </a:stretch>
        </p:blipFill>
        <p:spPr>
          <a:xfrm>
            <a:off x="42349" y="3166929"/>
            <a:ext cx="11277600" cy="6829954"/>
          </a:xfrm>
          <a:prstGeom prst="rect">
            <a:avLst/>
          </a:prstGeom>
        </p:spPr>
      </p:pic>
    </p:spTree>
    <p:extLst>
      <p:ext uri="{BB962C8B-B14F-4D97-AF65-F5344CB8AC3E}">
        <p14:creationId xmlns:p14="http://schemas.microsoft.com/office/powerpoint/2010/main" val="341233510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304800" y="1485900"/>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551035"/>
            <a:ext cx="14325600" cy="717569"/>
          </a:xfrm>
          <a:prstGeom prst="rect">
            <a:avLst/>
          </a:prstGeom>
        </p:spPr>
        <p:txBody>
          <a:bodyPr wrap="square" lIns="0" tIns="0" rIns="0" bIns="0" rtlCol="0" anchor="t">
            <a:spAutoFit/>
          </a:bodyPr>
          <a:lstStyle/>
          <a:p>
            <a:pPr>
              <a:lnSpc>
                <a:spcPts val="5549"/>
              </a:lnSpc>
            </a:pPr>
            <a:r>
              <a:rPr lang="en-US" sz="5605" spc="112" dirty="0" smtClean="0">
                <a:solidFill>
                  <a:srgbClr val="213A63"/>
                </a:solidFill>
                <a:latin typeface="Anton"/>
                <a:ea typeface="Anton"/>
                <a:cs typeface="Anton"/>
                <a:sym typeface="Anton"/>
              </a:rPr>
              <a:t>Rapport financier 2024 – </a:t>
            </a:r>
            <a:r>
              <a:rPr lang="en-US" sz="5605" spc="112" dirty="0" err="1" smtClean="0">
                <a:solidFill>
                  <a:schemeClr val="accent6">
                    <a:lumMod val="75000"/>
                  </a:schemeClr>
                </a:solidFill>
                <a:latin typeface="Anton"/>
                <a:ea typeface="Anton"/>
                <a:cs typeface="Anton"/>
                <a:sym typeface="Anton"/>
              </a:rPr>
              <a:t>Analyse</a:t>
            </a:r>
            <a:r>
              <a:rPr lang="en-US" sz="5605" spc="112" dirty="0" smtClean="0">
                <a:solidFill>
                  <a:schemeClr val="accent6">
                    <a:lumMod val="75000"/>
                  </a:schemeClr>
                </a:solidFill>
                <a:latin typeface="Anton"/>
                <a:ea typeface="Anton"/>
                <a:cs typeface="Anton"/>
                <a:sym typeface="Anton"/>
              </a:rPr>
              <a:t> du </a:t>
            </a:r>
            <a:r>
              <a:rPr lang="en-US" sz="5605" spc="112" dirty="0" err="1" smtClean="0">
                <a:solidFill>
                  <a:schemeClr val="accent6">
                    <a:lumMod val="75000"/>
                  </a:schemeClr>
                </a:solidFill>
                <a:latin typeface="Anton"/>
                <a:ea typeface="Anton"/>
                <a:cs typeface="Anton"/>
                <a:sym typeface="Anton"/>
              </a:rPr>
              <a:t>Bilan</a:t>
            </a:r>
            <a:endParaRPr lang="en-US" sz="5605" spc="112" dirty="0">
              <a:solidFill>
                <a:schemeClr val="accent6">
                  <a:lumMod val="75000"/>
                </a:schemeClr>
              </a:solidFill>
              <a:latin typeface="Anton"/>
              <a:ea typeface="Anton"/>
              <a:cs typeface="Anton"/>
              <a:sym typeface="Anton"/>
            </a:endParaRPr>
          </a:p>
        </p:txBody>
      </p:sp>
      <p:sp>
        <p:nvSpPr>
          <p:cNvPr id="7" name="Rectangle 6"/>
          <p:cNvSpPr/>
          <p:nvPr/>
        </p:nvSpPr>
        <p:spPr>
          <a:xfrm>
            <a:off x="397933" y="1866900"/>
            <a:ext cx="7907867" cy="6124754"/>
          </a:xfrm>
          <a:prstGeom prst="rect">
            <a:avLst/>
          </a:prstGeom>
        </p:spPr>
        <p:txBody>
          <a:bodyPr wrap="square">
            <a:spAutoFit/>
          </a:bodyPr>
          <a:lstStyle/>
          <a:p>
            <a:r>
              <a:rPr lang="fr-FR" sz="4000" dirty="0"/>
              <a:t> </a:t>
            </a:r>
          </a:p>
          <a:p>
            <a:r>
              <a:rPr lang="fr-FR" sz="3200" b="1" u="sng" dirty="0" smtClean="0">
                <a:solidFill>
                  <a:schemeClr val="accent6">
                    <a:lumMod val="75000"/>
                  </a:schemeClr>
                </a:solidFill>
              </a:rPr>
              <a:t>Conclusion de l’analyse du Bilan</a:t>
            </a:r>
            <a:endParaRPr lang="fr-FR" sz="3200" dirty="0">
              <a:solidFill>
                <a:schemeClr val="accent6">
                  <a:lumMod val="75000"/>
                </a:schemeClr>
              </a:solidFill>
            </a:endParaRPr>
          </a:p>
          <a:p>
            <a:pPr marL="457200" lvl="0" indent="-457200">
              <a:buFont typeface="Wingdings" panose="05000000000000000000" pitchFamily="2" charset="2"/>
              <a:buChar char="ü"/>
            </a:pPr>
            <a:endParaRPr lang="fr-FR" sz="3200" dirty="0" smtClean="0"/>
          </a:p>
          <a:p>
            <a:pPr marL="457200" lvl="0" indent="-457200">
              <a:lnSpc>
                <a:spcPct val="150000"/>
              </a:lnSpc>
              <a:buFont typeface="Wingdings" panose="05000000000000000000" pitchFamily="2" charset="2"/>
              <a:buChar char="ü"/>
            </a:pPr>
            <a:r>
              <a:rPr lang="fr-FR" sz="3200" dirty="0" smtClean="0"/>
              <a:t>Structure </a:t>
            </a:r>
            <a:r>
              <a:rPr lang="fr-FR" sz="3200" dirty="0"/>
              <a:t>financière renforcée </a:t>
            </a:r>
            <a:r>
              <a:rPr lang="fr-FR" sz="3200" dirty="0" smtClean="0"/>
              <a:t>par la hausse </a:t>
            </a:r>
            <a:r>
              <a:rPr lang="fr-FR" sz="3200" dirty="0"/>
              <a:t>fonds </a:t>
            </a:r>
            <a:r>
              <a:rPr lang="fr-FR" sz="3200" dirty="0" smtClean="0"/>
              <a:t>propres</a:t>
            </a:r>
            <a:endParaRPr lang="fr-FR" sz="3200" dirty="0"/>
          </a:p>
          <a:p>
            <a:pPr marL="457200" lvl="0" indent="-457200">
              <a:lnSpc>
                <a:spcPct val="150000"/>
              </a:lnSpc>
              <a:buFont typeface="Wingdings" panose="05000000000000000000" pitchFamily="2" charset="2"/>
              <a:buChar char="ü"/>
            </a:pPr>
            <a:r>
              <a:rPr lang="fr-FR" sz="3200" dirty="0"/>
              <a:t>Réduction de l’endettement</a:t>
            </a:r>
          </a:p>
          <a:p>
            <a:pPr marL="457200" lvl="0" indent="-457200">
              <a:lnSpc>
                <a:spcPct val="150000"/>
              </a:lnSpc>
              <a:buFont typeface="Wingdings" panose="05000000000000000000" pitchFamily="2" charset="2"/>
              <a:buChar char="ü"/>
            </a:pPr>
            <a:r>
              <a:rPr lang="fr-FR" sz="3200" dirty="0" smtClean="0"/>
              <a:t>Position </a:t>
            </a:r>
            <a:r>
              <a:rPr lang="fr-FR" sz="3200" dirty="0"/>
              <a:t>solide pour les investissements futurs</a:t>
            </a:r>
          </a:p>
          <a:p>
            <a:pPr lvl="0"/>
            <a:endParaRPr lang="fr-FR" sz="4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8305800" y="4610100"/>
            <a:ext cx="9525000" cy="5386090"/>
          </a:xfrm>
          <a:prstGeom prst="rect">
            <a:avLst/>
          </a:prstGeom>
        </p:spPr>
        <p:txBody>
          <a:bodyPr wrap="square">
            <a:spAutoFit/>
          </a:bodyPr>
          <a:lstStyle/>
          <a:p>
            <a:r>
              <a:rPr lang="fr-FR" sz="4000" dirty="0"/>
              <a:t> </a:t>
            </a:r>
          </a:p>
          <a:p>
            <a:r>
              <a:rPr lang="fr-FR" sz="3200" b="1" u="sng" dirty="0" smtClean="0">
                <a:solidFill>
                  <a:schemeClr val="accent6">
                    <a:lumMod val="75000"/>
                  </a:schemeClr>
                </a:solidFill>
              </a:rPr>
              <a:t>Conclusion de l’analyse du Résultat 2024</a:t>
            </a:r>
            <a:endParaRPr lang="fr-FR" sz="3200" dirty="0">
              <a:solidFill>
                <a:schemeClr val="accent6">
                  <a:lumMod val="75000"/>
                </a:schemeClr>
              </a:solidFill>
            </a:endParaRPr>
          </a:p>
          <a:p>
            <a:pPr marL="457200" lvl="0" indent="-457200">
              <a:buFont typeface="Wingdings" panose="05000000000000000000" pitchFamily="2" charset="2"/>
              <a:buChar char="ü"/>
            </a:pPr>
            <a:endParaRPr lang="fr-FR" sz="3200" dirty="0" smtClean="0"/>
          </a:p>
          <a:p>
            <a:pPr marL="457200" lvl="0" indent="-457200">
              <a:lnSpc>
                <a:spcPct val="150000"/>
              </a:lnSpc>
              <a:buFont typeface="Wingdings" panose="05000000000000000000" pitchFamily="2" charset="2"/>
              <a:buChar char="ü"/>
            </a:pPr>
            <a:r>
              <a:rPr lang="fr-FR" sz="3200" dirty="0" smtClean="0"/>
              <a:t>Amélioration du résultat (résultat </a:t>
            </a:r>
            <a:r>
              <a:rPr lang="fr-FR" sz="3200" dirty="0"/>
              <a:t>net doublé</a:t>
            </a:r>
            <a:r>
              <a:rPr lang="fr-FR" sz="3200" dirty="0" smtClean="0"/>
              <a:t>) mais dû aux difficultés et retard dans les recrutements de personnel</a:t>
            </a:r>
            <a:endParaRPr lang="fr-FR" sz="3200" dirty="0"/>
          </a:p>
          <a:p>
            <a:pPr marL="457200" lvl="0" indent="-457200">
              <a:lnSpc>
                <a:spcPct val="150000"/>
              </a:lnSpc>
              <a:buFont typeface="Wingdings" panose="05000000000000000000" pitchFamily="2" charset="2"/>
              <a:buChar char="ü"/>
            </a:pPr>
            <a:r>
              <a:rPr lang="fr-FR" sz="3200" dirty="0" smtClean="0"/>
              <a:t>Bonne </a:t>
            </a:r>
            <a:r>
              <a:rPr lang="fr-FR" sz="3200" dirty="0"/>
              <a:t>capacité à autofinancer l’activité</a:t>
            </a:r>
          </a:p>
          <a:p>
            <a:pPr lvl="0"/>
            <a:endParaRPr lang="fr-FR" sz="4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089836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638ACE-163E-40EB-A458-E794C67EA2A6}"/>
              </a:ext>
            </a:extLst>
          </p:cNvPr>
          <p:cNvSpPr>
            <a:spLocks noGrp="1"/>
          </p:cNvSpPr>
          <p:nvPr>
            <p:ph type="ctrTitle"/>
          </p:nvPr>
        </p:nvSpPr>
        <p:spPr>
          <a:xfrm>
            <a:off x="8493370" y="2557887"/>
            <a:ext cx="9208844" cy="3021288"/>
          </a:xfrm>
        </p:spPr>
        <p:txBody>
          <a:bodyPr rtlCol="0">
            <a:normAutofit fontScale="90000"/>
          </a:bodyPr>
          <a:lstStyle/>
          <a:p>
            <a:pPr algn="ctr" rtl="0"/>
            <a:r>
              <a:rPr lang="fr-FR" dirty="0"/>
              <a:t>Communication du Commissaire aux comptes sur les Comptes annuels arrêtés au 31/12/2024</a:t>
            </a:r>
          </a:p>
        </p:txBody>
      </p:sp>
      <p:sp>
        <p:nvSpPr>
          <p:cNvPr id="3" name="Sous-titre 2">
            <a:extLst>
              <a:ext uri="{FF2B5EF4-FFF2-40B4-BE49-F238E27FC236}">
                <a16:creationId xmlns:a16="http://schemas.microsoft.com/office/drawing/2014/main" id="{5C9205DF-8F5E-49F7-B00E-6F58293F5130}"/>
              </a:ext>
            </a:extLst>
          </p:cNvPr>
          <p:cNvSpPr>
            <a:spLocks noGrp="1"/>
          </p:cNvSpPr>
          <p:nvPr>
            <p:ph type="subTitle" idx="1"/>
          </p:nvPr>
        </p:nvSpPr>
        <p:spPr>
          <a:xfrm>
            <a:off x="8770328" y="6343913"/>
            <a:ext cx="8931884" cy="2245233"/>
          </a:xfrm>
        </p:spPr>
        <p:txBody>
          <a:bodyPr rtlCol="0"/>
          <a:lstStyle/>
          <a:p>
            <a:r>
              <a:rPr lang="fr-FR" sz="4800" b="1" dirty="0"/>
              <a:t>espérance hauts de seine</a:t>
            </a:r>
          </a:p>
          <a:p>
            <a:r>
              <a:rPr lang="fr-FR" dirty="0"/>
              <a:t>AGO du 13 juin 2025</a:t>
            </a:r>
          </a:p>
        </p:txBody>
      </p:sp>
      <p:pic>
        <p:nvPicPr>
          <p:cNvPr id="8" name="Espace réservé pour une image  7" descr="Une image contenant pièce&#10;&#10;Description générée automatiquement">
            <a:extLst>
              <a:ext uri="{FF2B5EF4-FFF2-40B4-BE49-F238E27FC236}">
                <a16:creationId xmlns:a16="http://schemas.microsoft.com/office/drawing/2014/main" id="{623C6B22-23C9-4A33-96E9-A7D47C7A771D}"/>
              </a:ext>
            </a:extLst>
          </p:cNvPr>
          <p:cNvPicPr>
            <a:picLocks noGrp="1" noChangeAspect="1"/>
          </p:cNvPicPr>
          <p:nvPr>
            <p:ph type="pic" sz="quarter" idx="13"/>
          </p:nvPr>
        </p:nvPicPr>
        <p:blipFill>
          <a:blip r:embed="rId3"/>
          <a:srcRect l="21261" r="21261"/>
          <a:stretch>
            <a:fillRect/>
          </a:stretch>
        </p:blipFill>
        <p:spPr>
          <a:xfrm>
            <a:off x="1219439" y="1290683"/>
            <a:ext cx="6642785" cy="7705634"/>
          </a:xfrm>
        </p:spPr>
      </p:pic>
      <p:sp>
        <p:nvSpPr>
          <p:cNvPr id="5" name="Sous-titre 2">
            <a:extLst>
              <a:ext uri="{FF2B5EF4-FFF2-40B4-BE49-F238E27FC236}">
                <a16:creationId xmlns:a16="http://schemas.microsoft.com/office/drawing/2014/main" id="{56B60B33-AB3A-455C-8718-CB79B854D0AD}"/>
              </a:ext>
            </a:extLst>
          </p:cNvPr>
          <p:cNvSpPr txBox="1">
            <a:spLocks/>
          </p:cNvSpPr>
          <p:nvPr/>
        </p:nvSpPr>
        <p:spPr>
          <a:xfrm>
            <a:off x="1219439" y="559252"/>
            <a:ext cx="7281509" cy="943181"/>
          </a:xfrm>
          <a:prstGeom prst="rect">
            <a:avLst/>
          </a:prstGeom>
        </p:spPr>
        <p:txBody>
          <a:bodyPr rtlCol="0"/>
          <a:lstStyle>
            <a:lvl1pPr marL="0" indent="0" algn="l" defTabSz="914400" rtl="0" eaLnBrk="1" latinLnBrk="0" hangingPunct="1">
              <a:lnSpc>
                <a:spcPct val="90000"/>
              </a:lnSpc>
              <a:spcBef>
                <a:spcPts val="1000"/>
              </a:spcBef>
              <a:buClr>
                <a:srgbClr val="2E7A40"/>
              </a:buClr>
              <a:buFont typeface="Arial" panose="020B0604020202020204" pitchFamily="34" charset="0"/>
              <a:buNone/>
              <a:defRPr lang="en-US" sz="2400" b="0" i="0" kern="1200" spc="300">
                <a:solidFill>
                  <a:schemeClr val="accent6"/>
                </a:solidFill>
                <a:latin typeface="Arial Narrow" panose="020B0606020202030204" pitchFamily="34" charset="0"/>
                <a:ea typeface="+mn-ea"/>
                <a:cs typeface="Arial Narrow" panose="020B0606020202030204" pitchFamily="34" charset="0"/>
              </a:defRPr>
            </a:lvl1pPr>
            <a:lvl2pPr marL="457200" indent="0" algn="ctr" defTabSz="914400" rtl="0" eaLnBrk="1" latinLnBrk="0" hangingPunct="1">
              <a:lnSpc>
                <a:spcPct val="90000"/>
              </a:lnSpc>
              <a:spcBef>
                <a:spcPts val="500"/>
              </a:spcBef>
              <a:buClr>
                <a:srgbClr val="2E7A40"/>
              </a:buClr>
              <a:buFont typeface="Arial" panose="020B0604020202020204" pitchFamily="34" charset="0"/>
              <a:buNone/>
              <a:defRPr lang="en-US"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2E7A40"/>
              </a:buClr>
              <a:buFont typeface="Arial" panose="020B0604020202020204" pitchFamily="34" charset="0"/>
              <a:buNone/>
              <a:defRPr lang="en-US"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2E7A40"/>
              </a:buClr>
              <a:buFont typeface="Arial" panose="020B0604020202020204" pitchFamily="34" charset="0"/>
              <a:buNone/>
              <a:defRPr lang="en-US"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2E7A40"/>
              </a:buClr>
              <a:buFont typeface="Arial" panose="020B0604020202020204" pitchFamily="34" charset="0"/>
              <a:buNone/>
              <a:defRPr lang="en-IN"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1371600">
              <a:spcBef>
                <a:spcPts val="1500"/>
              </a:spcBef>
            </a:pPr>
            <a:r>
              <a:rPr lang="fr-FR" sz="3600" b="1" spc="450" dirty="0">
                <a:solidFill>
                  <a:srgbClr val="014067"/>
                </a:solidFill>
              </a:rPr>
              <a:t>Cabinet JEGARD PARIS</a:t>
            </a:r>
            <a:endParaRPr lang="fr-FR" sz="3600" spc="450" dirty="0">
              <a:solidFill>
                <a:srgbClr val="014067"/>
              </a:solidFill>
            </a:endParaRPr>
          </a:p>
        </p:txBody>
      </p:sp>
    </p:spTree>
    <p:extLst>
      <p:ext uri="{BB962C8B-B14F-4D97-AF65-F5344CB8AC3E}">
        <p14:creationId xmlns:p14="http://schemas.microsoft.com/office/powerpoint/2010/main" val="13148374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2880BB21-527E-BA0C-2D49-901BADC91E7D}"/>
              </a:ext>
            </a:extLst>
          </p:cNvPr>
          <p:cNvSpPr>
            <a:spLocks noGrp="1"/>
          </p:cNvSpPr>
          <p:nvPr>
            <p:ph type="ftr" sz="quarter" idx="17"/>
          </p:nvPr>
        </p:nvSpPr>
        <p:spPr/>
        <p:txBody>
          <a:bodyPr/>
          <a:lstStyle/>
          <a:p>
            <a:pPr defTabSz="1371600"/>
            <a:r>
              <a:rPr lang="fr-FR" dirty="0">
                <a:solidFill>
                  <a:srgbClr val="A5A5A5"/>
                </a:solidFill>
                <a:latin typeface="Calibri" panose="020F0502020204030204"/>
              </a:rPr>
              <a:t>Ajouter un pied de page</a:t>
            </a:r>
          </a:p>
        </p:txBody>
      </p:sp>
      <p:sp>
        <p:nvSpPr>
          <p:cNvPr id="3" name="Espace réservé du numéro de diapositive 2">
            <a:extLst>
              <a:ext uri="{FF2B5EF4-FFF2-40B4-BE49-F238E27FC236}">
                <a16:creationId xmlns:a16="http://schemas.microsoft.com/office/drawing/2014/main" id="{A9ECE088-8B01-6DF5-6A12-99E15F4ED3FE}"/>
              </a:ext>
            </a:extLst>
          </p:cNvPr>
          <p:cNvSpPr>
            <a:spLocks noGrp="1"/>
          </p:cNvSpPr>
          <p:nvPr>
            <p:ph type="sldNum" sz="quarter" idx="18"/>
          </p:nvPr>
        </p:nvSpPr>
        <p:spPr/>
        <p:txBody>
          <a:bodyPr/>
          <a:lstStyle/>
          <a:p>
            <a:pPr defTabSz="1371600"/>
            <a:fld id="{8699F50C-BE38-4BD0-BA84-9B090E1F2B9B}" type="slidenum">
              <a:rPr lang="fr-FR">
                <a:solidFill>
                  <a:srgbClr val="A5A5A5"/>
                </a:solidFill>
                <a:latin typeface="Calibri" panose="020F0502020204030204"/>
              </a:rPr>
              <a:pPr defTabSz="1371600"/>
              <a:t>37</a:t>
            </a:fld>
            <a:endParaRPr lang="fr-FR" dirty="0">
              <a:solidFill>
                <a:srgbClr val="A5A5A5"/>
              </a:solidFill>
              <a:latin typeface="Calibri" panose="020F0502020204030204"/>
            </a:endParaRPr>
          </a:p>
        </p:txBody>
      </p:sp>
      <p:sp>
        <p:nvSpPr>
          <p:cNvPr id="4" name="Titre 3">
            <a:extLst>
              <a:ext uri="{FF2B5EF4-FFF2-40B4-BE49-F238E27FC236}">
                <a16:creationId xmlns:a16="http://schemas.microsoft.com/office/drawing/2014/main" id="{2F2F9A54-43F0-B32B-8CB6-D97B62E20D98}"/>
              </a:ext>
            </a:extLst>
          </p:cNvPr>
          <p:cNvSpPr>
            <a:spLocks noGrp="1"/>
          </p:cNvSpPr>
          <p:nvPr>
            <p:ph type="title"/>
          </p:nvPr>
        </p:nvSpPr>
        <p:spPr/>
        <p:txBody>
          <a:bodyPr/>
          <a:lstStyle/>
          <a:p>
            <a:r>
              <a:rPr lang="fr-FR" dirty="0"/>
              <a:t>Mission du commissaire aux comptes</a:t>
            </a:r>
          </a:p>
        </p:txBody>
      </p:sp>
      <p:sp>
        <p:nvSpPr>
          <p:cNvPr id="5" name="Espace réservé du contenu 4">
            <a:extLst>
              <a:ext uri="{FF2B5EF4-FFF2-40B4-BE49-F238E27FC236}">
                <a16:creationId xmlns:a16="http://schemas.microsoft.com/office/drawing/2014/main" id="{724D2F7D-0D24-5E40-9588-21D0E8114658}"/>
              </a:ext>
            </a:extLst>
          </p:cNvPr>
          <p:cNvSpPr>
            <a:spLocks noGrp="1"/>
          </p:cNvSpPr>
          <p:nvPr>
            <p:ph idx="1"/>
          </p:nvPr>
        </p:nvSpPr>
        <p:spPr>
          <a:xfrm>
            <a:off x="778017" y="2185157"/>
            <a:ext cx="16252683" cy="6757559"/>
          </a:xfrm>
        </p:spPr>
        <p:txBody>
          <a:bodyPr/>
          <a:lstStyle/>
          <a:p>
            <a:r>
              <a:rPr lang="fr-FR" dirty="0"/>
              <a:t>Le commissaire aux comptes a pour mission de donner une opinion sur la situation financière d’une entreprise </a:t>
            </a:r>
            <a:r>
              <a:rPr lang="fr-FR" dirty="0">
                <a:sym typeface="Wingdings" panose="05000000000000000000" pitchFamily="2" charset="2"/>
              </a:rPr>
              <a:t> Rapport sur les comptes annuels</a:t>
            </a:r>
            <a:endParaRPr lang="fr-FR" dirty="0"/>
          </a:p>
          <a:p>
            <a:r>
              <a:rPr lang="fr-FR" dirty="0"/>
              <a:t>C’est une mission prévue par la loi. Les entreprises nomment un ou plusieurs professionnels référencés sur une liste (gérée désormais par le H2A – </a:t>
            </a:r>
            <a:r>
              <a:rPr lang="fr-FR" sz="2700" dirty="0"/>
              <a:t>Haute autorité de l'audit</a:t>
            </a:r>
            <a:r>
              <a:rPr lang="fr-FR" dirty="0"/>
              <a:t>. Le mandat est d’une durée de 6 exercices.</a:t>
            </a:r>
          </a:p>
          <a:p>
            <a:r>
              <a:rPr lang="fr-FR" dirty="0"/>
              <a:t>La démarche :</a:t>
            </a:r>
          </a:p>
          <a:p>
            <a:pPr lvl="1"/>
            <a:r>
              <a:rPr lang="fr-FR" dirty="0"/>
              <a:t>Analyse des risques (environnement, activité, organisation, …)</a:t>
            </a:r>
          </a:p>
          <a:p>
            <a:pPr lvl="1"/>
            <a:r>
              <a:rPr lang="fr-FR" dirty="0"/>
              <a:t>Examen de l’organisation</a:t>
            </a:r>
          </a:p>
          <a:p>
            <a:pPr lvl="1"/>
            <a:r>
              <a:rPr lang="fr-FR" dirty="0"/>
              <a:t>Contrôle des éléments financiers</a:t>
            </a:r>
          </a:p>
          <a:p>
            <a:pPr lvl="1"/>
            <a:r>
              <a:rPr lang="fr-FR" dirty="0"/>
              <a:t>Perspectives sur les 12 mois suivants</a:t>
            </a:r>
          </a:p>
          <a:p>
            <a:pPr marL="514350" lvl="1" indent="-514350"/>
            <a:r>
              <a:rPr lang="fr-FR" sz="3600" dirty="0"/>
              <a:t>Mais également une information des membres sur les conventions </a:t>
            </a:r>
            <a:r>
              <a:rPr lang="fr-FR" sz="4200" dirty="0">
                <a:sym typeface="Wingdings 2" panose="05020102010507070707" pitchFamily="18" charset="2"/>
              </a:rPr>
              <a:t></a:t>
            </a:r>
            <a:r>
              <a:rPr lang="fr-FR" sz="3600" dirty="0">
                <a:sym typeface="Wingdings" panose="05000000000000000000" pitchFamily="2" charset="2"/>
              </a:rPr>
              <a:t>Rapport</a:t>
            </a:r>
            <a:endParaRPr lang="fr-FR" sz="3600" dirty="0"/>
          </a:p>
        </p:txBody>
      </p:sp>
    </p:spTree>
    <p:extLst>
      <p:ext uri="{BB962C8B-B14F-4D97-AF65-F5344CB8AC3E}">
        <p14:creationId xmlns:p14="http://schemas.microsoft.com/office/powerpoint/2010/main" val="26091814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54F8213-828A-4F6A-9524-F210665E9E1B}"/>
              </a:ext>
            </a:extLst>
          </p:cNvPr>
          <p:cNvSpPr>
            <a:spLocks noGrp="1"/>
          </p:cNvSpPr>
          <p:nvPr>
            <p:ph type="ftr" sz="quarter" idx="17"/>
          </p:nvPr>
        </p:nvSpPr>
        <p:spPr/>
        <p:txBody>
          <a:bodyPr/>
          <a:lstStyle/>
          <a:p>
            <a:pPr defTabSz="1371600"/>
            <a:r>
              <a:rPr lang="fr-FR" dirty="0">
                <a:solidFill>
                  <a:srgbClr val="A5A5A5"/>
                </a:solidFill>
                <a:latin typeface="Calibri" panose="020F0502020204030204"/>
              </a:rPr>
              <a:t>Ajouter un pied de page</a:t>
            </a:r>
          </a:p>
        </p:txBody>
      </p:sp>
      <p:sp>
        <p:nvSpPr>
          <p:cNvPr id="3" name="Espace réservé du numéro de diapositive 2">
            <a:extLst>
              <a:ext uri="{FF2B5EF4-FFF2-40B4-BE49-F238E27FC236}">
                <a16:creationId xmlns:a16="http://schemas.microsoft.com/office/drawing/2014/main" id="{ED5F1596-31D7-458A-AE35-3CF6C57711BC}"/>
              </a:ext>
            </a:extLst>
          </p:cNvPr>
          <p:cNvSpPr>
            <a:spLocks noGrp="1"/>
          </p:cNvSpPr>
          <p:nvPr>
            <p:ph type="sldNum" sz="quarter" idx="18"/>
          </p:nvPr>
        </p:nvSpPr>
        <p:spPr/>
        <p:txBody>
          <a:bodyPr/>
          <a:lstStyle/>
          <a:p>
            <a:pPr defTabSz="1371600"/>
            <a:fld id="{8699F50C-BE38-4BD0-BA84-9B090E1F2B9B}" type="slidenum">
              <a:rPr lang="fr-FR">
                <a:solidFill>
                  <a:srgbClr val="A5A5A5"/>
                </a:solidFill>
                <a:latin typeface="Calibri" panose="020F0502020204030204"/>
              </a:rPr>
              <a:pPr defTabSz="1371600"/>
              <a:t>38</a:t>
            </a:fld>
            <a:endParaRPr lang="fr-FR" dirty="0">
              <a:solidFill>
                <a:srgbClr val="A5A5A5"/>
              </a:solidFill>
              <a:latin typeface="Calibri" panose="020F0502020204030204"/>
            </a:endParaRPr>
          </a:p>
        </p:txBody>
      </p:sp>
      <p:sp>
        <p:nvSpPr>
          <p:cNvPr id="4" name="Titre 3">
            <a:extLst>
              <a:ext uri="{FF2B5EF4-FFF2-40B4-BE49-F238E27FC236}">
                <a16:creationId xmlns:a16="http://schemas.microsoft.com/office/drawing/2014/main" id="{43C5B72D-B807-4BB2-9C9D-1C70E282DF14}"/>
              </a:ext>
            </a:extLst>
          </p:cNvPr>
          <p:cNvSpPr>
            <a:spLocks noGrp="1"/>
          </p:cNvSpPr>
          <p:nvPr>
            <p:ph type="title"/>
          </p:nvPr>
        </p:nvSpPr>
        <p:spPr/>
        <p:txBody>
          <a:bodyPr/>
          <a:lstStyle/>
          <a:p>
            <a:r>
              <a:rPr lang="fr-FR" dirty="0"/>
              <a:t>Exercice 2024</a:t>
            </a:r>
          </a:p>
        </p:txBody>
      </p:sp>
      <p:sp>
        <p:nvSpPr>
          <p:cNvPr id="5" name="Espace réservé du contenu 4">
            <a:extLst>
              <a:ext uri="{FF2B5EF4-FFF2-40B4-BE49-F238E27FC236}">
                <a16:creationId xmlns:a16="http://schemas.microsoft.com/office/drawing/2014/main" id="{873C6EDC-9431-42C9-BD8F-1DBE42B4E57F}"/>
              </a:ext>
            </a:extLst>
          </p:cNvPr>
          <p:cNvSpPr>
            <a:spLocks noGrp="1"/>
          </p:cNvSpPr>
          <p:nvPr>
            <p:ph idx="1"/>
          </p:nvPr>
        </p:nvSpPr>
        <p:spPr>
          <a:xfrm>
            <a:off x="778017" y="4180744"/>
            <a:ext cx="16252683" cy="2294792"/>
          </a:xfrm>
        </p:spPr>
        <p:txBody>
          <a:bodyPr/>
          <a:lstStyle/>
          <a:p>
            <a:pPr marL="0" indent="0" algn="ctr">
              <a:buNone/>
            </a:pPr>
            <a:r>
              <a:rPr lang="fr-FR" sz="5400" spc="-150" dirty="0">
                <a:solidFill>
                  <a:srgbClr val="D2533C"/>
                </a:solidFill>
                <a:latin typeface="Arial"/>
                <a:ea typeface="+mj-ea"/>
                <a:cs typeface="+mj-cs"/>
              </a:rPr>
              <a:t>Rapport sur les comptes annuels </a:t>
            </a:r>
          </a:p>
          <a:p>
            <a:pPr marL="0" indent="0" algn="ctr">
              <a:buNone/>
            </a:pPr>
            <a:r>
              <a:rPr lang="fr-FR" sz="5400" spc="-150" dirty="0">
                <a:solidFill>
                  <a:srgbClr val="D2533C"/>
                </a:solidFill>
                <a:latin typeface="Arial"/>
                <a:ea typeface="+mj-ea"/>
                <a:cs typeface="+mj-cs"/>
              </a:rPr>
              <a:t>de l’exercice clos le 31/12/2024</a:t>
            </a:r>
          </a:p>
          <a:p>
            <a:endParaRPr lang="fr-FR" dirty="0"/>
          </a:p>
        </p:txBody>
      </p:sp>
    </p:spTree>
    <p:extLst>
      <p:ext uri="{BB962C8B-B14F-4D97-AF65-F5344CB8AC3E}">
        <p14:creationId xmlns:p14="http://schemas.microsoft.com/office/powerpoint/2010/main" val="2702350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54F8213-828A-4F6A-9524-F210665E9E1B}"/>
              </a:ext>
            </a:extLst>
          </p:cNvPr>
          <p:cNvSpPr>
            <a:spLocks noGrp="1"/>
          </p:cNvSpPr>
          <p:nvPr>
            <p:ph type="ftr" sz="quarter" idx="17"/>
          </p:nvPr>
        </p:nvSpPr>
        <p:spPr/>
        <p:txBody>
          <a:bodyPr/>
          <a:lstStyle/>
          <a:p>
            <a:pPr defTabSz="1371600"/>
            <a:r>
              <a:rPr lang="fr-FR" dirty="0">
                <a:solidFill>
                  <a:srgbClr val="A5A5A5"/>
                </a:solidFill>
                <a:latin typeface="Calibri" panose="020F0502020204030204"/>
              </a:rPr>
              <a:t>Ajouter un pied de page</a:t>
            </a:r>
          </a:p>
        </p:txBody>
      </p:sp>
      <p:sp>
        <p:nvSpPr>
          <p:cNvPr id="3" name="Espace réservé du numéro de diapositive 2">
            <a:extLst>
              <a:ext uri="{FF2B5EF4-FFF2-40B4-BE49-F238E27FC236}">
                <a16:creationId xmlns:a16="http://schemas.microsoft.com/office/drawing/2014/main" id="{ED5F1596-31D7-458A-AE35-3CF6C57711BC}"/>
              </a:ext>
            </a:extLst>
          </p:cNvPr>
          <p:cNvSpPr>
            <a:spLocks noGrp="1"/>
          </p:cNvSpPr>
          <p:nvPr>
            <p:ph type="sldNum" sz="quarter" idx="18"/>
          </p:nvPr>
        </p:nvSpPr>
        <p:spPr/>
        <p:txBody>
          <a:bodyPr/>
          <a:lstStyle/>
          <a:p>
            <a:pPr defTabSz="1371600"/>
            <a:fld id="{8699F50C-BE38-4BD0-BA84-9B090E1F2B9B}" type="slidenum">
              <a:rPr lang="fr-FR">
                <a:solidFill>
                  <a:srgbClr val="A5A5A5"/>
                </a:solidFill>
                <a:latin typeface="Calibri" panose="020F0502020204030204"/>
              </a:rPr>
              <a:pPr defTabSz="1371600"/>
              <a:t>39</a:t>
            </a:fld>
            <a:endParaRPr lang="fr-FR" dirty="0">
              <a:solidFill>
                <a:srgbClr val="A5A5A5"/>
              </a:solidFill>
              <a:latin typeface="Calibri" panose="020F0502020204030204"/>
            </a:endParaRPr>
          </a:p>
        </p:txBody>
      </p:sp>
      <p:sp>
        <p:nvSpPr>
          <p:cNvPr id="4" name="Titre 3">
            <a:extLst>
              <a:ext uri="{FF2B5EF4-FFF2-40B4-BE49-F238E27FC236}">
                <a16:creationId xmlns:a16="http://schemas.microsoft.com/office/drawing/2014/main" id="{43C5B72D-B807-4BB2-9C9D-1C70E282DF14}"/>
              </a:ext>
            </a:extLst>
          </p:cNvPr>
          <p:cNvSpPr>
            <a:spLocks noGrp="1"/>
          </p:cNvSpPr>
          <p:nvPr>
            <p:ph type="title"/>
          </p:nvPr>
        </p:nvSpPr>
        <p:spPr/>
        <p:txBody>
          <a:bodyPr>
            <a:normAutofit/>
          </a:bodyPr>
          <a:lstStyle/>
          <a:p>
            <a:pPr algn="ctr"/>
            <a:r>
              <a:rPr lang="fr-FR" sz="4200" dirty="0"/>
              <a:t>Rapport sur les comptes annuels</a:t>
            </a:r>
          </a:p>
        </p:txBody>
      </p:sp>
      <p:sp>
        <p:nvSpPr>
          <p:cNvPr id="5" name="Espace réservé du contenu 4">
            <a:extLst>
              <a:ext uri="{FF2B5EF4-FFF2-40B4-BE49-F238E27FC236}">
                <a16:creationId xmlns:a16="http://schemas.microsoft.com/office/drawing/2014/main" id="{873C6EDC-9431-42C9-BD8F-1DBE42B4E57F}"/>
              </a:ext>
            </a:extLst>
          </p:cNvPr>
          <p:cNvSpPr>
            <a:spLocks noGrp="1"/>
          </p:cNvSpPr>
          <p:nvPr>
            <p:ph idx="1"/>
          </p:nvPr>
        </p:nvSpPr>
        <p:spPr>
          <a:xfrm>
            <a:off x="778017" y="3072914"/>
            <a:ext cx="16252683" cy="5301759"/>
          </a:xfrm>
        </p:spPr>
        <p:txBody>
          <a:bodyPr/>
          <a:lstStyle/>
          <a:p>
            <a:r>
              <a:rPr lang="fr-FR" sz="5400" spc="-150" dirty="0">
                <a:solidFill>
                  <a:srgbClr val="D2533C"/>
                </a:solidFill>
                <a:latin typeface="Arial"/>
                <a:ea typeface="+mj-ea"/>
                <a:cs typeface="+mj-cs"/>
              </a:rPr>
              <a:t> Notre opinion sur les comptes annuels</a:t>
            </a:r>
          </a:p>
          <a:p>
            <a:pPr marL="0" indent="0">
              <a:buNone/>
            </a:pPr>
            <a:r>
              <a:rPr lang="fr-FR" sz="4200" b="1" dirty="0">
                <a:latin typeface="Times New Roman" panose="02020603050405020304" pitchFamily="18" charset="0"/>
                <a:cs typeface="Times New Roman" panose="02020603050405020304" pitchFamily="18" charset="0"/>
              </a:rPr>
              <a:t>Nous certifions que les comptes annuels sont réguliers et sincères et donnent une image fidèle du résultat des opérations de l’exercice écoulé ainsi que de la situation financière et du patrimoine de l’association au titre de l’exercice 2024.</a:t>
            </a:r>
          </a:p>
          <a:p>
            <a:pPr marL="0" indent="0">
              <a:buNone/>
            </a:pPr>
            <a:endParaRPr lang="fr-FR" dirty="0"/>
          </a:p>
        </p:txBody>
      </p:sp>
    </p:spTree>
    <p:extLst>
      <p:ext uri="{BB962C8B-B14F-4D97-AF65-F5344CB8AC3E}">
        <p14:creationId xmlns:p14="http://schemas.microsoft.com/office/powerpoint/2010/main" val="8369865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499549" y="2018110"/>
            <a:ext cx="9872149" cy="1189"/>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1143328"/>
            <a:ext cx="9525000" cy="705321"/>
          </a:xfrm>
          <a:prstGeom prst="rect">
            <a:avLst/>
          </a:prstGeom>
        </p:spPr>
        <p:txBody>
          <a:bodyPr wrap="square" lIns="0" tIns="0" rIns="0" bIns="0" rtlCol="0" anchor="t">
            <a:spAutoFit/>
          </a:bodyPr>
          <a:lstStyle/>
          <a:p>
            <a:pPr algn="l">
              <a:lnSpc>
                <a:spcPts val="5549"/>
              </a:lnSpc>
            </a:pPr>
            <a:r>
              <a:rPr lang="en-US" sz="5605" spc="112" dirty="0">
                <a:solidFill>
                  <a:srgbClr val="213A63"/>
                </a:solidFill>
                <a:latin typeface="Anton"/>
                <a:ea typeface="Anton"/>
                <a:cs typeface="Anton"/>
                <a:sym typeface="Anton"/>
              </a:rPr>
              <a:t>2</a:t>
            </a:r>
            <a:r>
              <a:rPr lang="en-US" sz="5605" spc="112" dirty="0" smtClean="0">
                <a:solidFill>
                  <a:srgbClr val="213A63"/>
                </a:solidFill>
                <a:latin typeface="Anton"/>
                <a:ea typeface="Anton"/>
                <a:cs typeface="Anton"/>
                <a:sym typeface="Anton"/>
              </a:rPr>
              <a:t>. RAPPORT MORAL DU PRÉSIDENT</a:t>
            </a:r>
            <a:endParaRPr lang="en-US" sz="5605" spc="112" dirty="0">
              <a:solidFill>
                <a:srgbClr val="213A63"/>
              </a:solidFill>
              <a:latin typeface="Anton"/>
              <a:ea typeface="Anton"/>
              <a:cs typeface="Anton"/>
              <a:sym typeface="Anton"/>
            </a:endParaRPr>
          </a:p>
        </p:txBody>
      </p:sp>
      <p:sp>
        <p:nvSpPr>
          <p:cNvPr id="7" name="TextBox 7"/>
          <p:cNvSpPr txBox="1"/>
          <p:nvPr/>
        </p:nvSpPr>
        <p:spPr>
          <a:xfrm>
            <a:off x="760066" y="3101302"/>
            <a:ext cx="8385868" cy="4462760"/>
          </a:xfrm>
          <a:prstGeom prst="rect">
            <a:avLst/>
          </a:prstGeom>
        </p:spPr>
        <p:txBody>
          <a:bodyPr wrap="square" lIns="0" tIns="0" rIns="0" bIns="0" rtlCol="0" anchor="t">
            <a:spAutoFit/>
          </a:bodyPr>
          <a:lstStyle/>
          <a:p>
            <a:pPr marL="0" lvl="0" indent="0" algn="just">
              <a:lnSpc>
                <a:spcPts val="2869"/>
              </a:lnSpc>
            </a:pPr>
            <a:r>
              <a:rPr lang="fr-FR" sz="2400" i="1" dirty="0" smtClean="0">
                <a:solidFill>
                  <a:srgbClr val="28292D"/>
                </a:solidFill>
                <a:latin typeface="Glacial Indifference Italics"/>
                <a:ea typeface="Glacial Indifference Italics"/>
                <a:cs typeface="Glacial Indifference Italics"/>
                <a:sym typeface="Glacial Indifference Italics"/>
              </a:rPr>
              <a:t>Bonjour à tous et bienvenue à notre Assemblée Générale 2025. </a:t>
            </a:r>
          </a:p>
          <a:p>
            <a:pPr marL="0" lvl="0" indent="0" algn="just">
              <a:lnSpc>
                <a:spcPts val="2869"/>
              </a:lnSpc>
            </a:pPr>
            <a:endParaRPr lang="fr-FR" sz="2400" i="1" dirty="0" smtClean="0">
              <a:solidFill>
                <a:srgbClr val="28292D"/>
              </a:solidFill>
              <a:latin typeface="Glacial Indifference Italics"/>
              <a:ea typeface="Glacial Indifference Italics"/>
              <a:cs typeface="Glacial Indifference Italics"/>
              <a:sym typeface="Glacial Indifference Italics"/>
            </a:endParaRPr>
          </a:p>
          <a:p>
            <a:pPr marL="0" lvl="0" indent="0" algn="just">
              <a:lnSpc>
                <a:spcPts val="2869"/>
              </a:lnSpc>
            </a:pPr>
            <a:r>
              <a:rPr lang="fr-FR" sz="2400" i="1" dirty="0" smtClean="0">
                <a:solidFill>
                  <a:srgbClr val="28292D"/>
                </a:solidFill>
                <a:latin typeface="Glacial Indifference Italics"/>
                <a:ea typeface="Glacial Indifference Italics"/>
                <a:cs typeface="Glacial Indifference Italics"/>
                <a:sym typeface="Glacial Indifference Italics"/>
              </a:rPr>
              <a:t>C'est un plaisir de retrouver de nombreux visages connus ainsi que de nouveaux participants parmi nous aujourd'hui. Ce moment est essentiel pour notre association, car il nous permet de réfléchir à nos réussites passées tout en projetant notre avenir ensemble. </a:t>
            </a:r>
          </a:p>
          <a:p>
            <a:pPr marL="0" lvl="0" indent="0" algn="just">
              <a:lnSpc>
                <a:spcPts val="2869"/>
              </a:lnSpc>
            </a:pPr>
            <a:endParaRPr lang="fr-FR" sz="2400" i="1" dirty="0" smtClean="0">
              <a:solidFill>
                <a:srgbClr val="28292D"/>
              </a:solidFill>
              <a:latin typeface="Glacial Indifference Italics"/>
              <a:ea typeface="Glacial Indifference Italics"/>
              <a:cs typeface="Glacial Indifference Italics"/>
              <a:sym typeface="Glacial Indifference Italics"/>
            </a:endParaRPr>
          </a:p>
          <a:p>
            <a:pPr algn="just">
              <a:lnSpc>
                <a:spcPts val="2869"/>
              </a:lnSpc>
            </a:pPr>
            <a:r>
              <a:rPr lang="fr-FR" sz="2400" i="1" dirty="0" smtClean="0">
                <a:solidFill>
                  <a:srgbClr val="28292D"/>
                </a:solidFill>
                <a:latin typeface="Glacial Indifference Italics"/>
                <a:ea typeface="Glacial Indifference Italics"/>
                <a:cs typeface="Glacial Indifference Italics"/>
                <a:sym typeface="Glacial Indifference Italics"/>
              </a:rPr>
              <a:t>Je tiens à remercier chacun d'entre vous pour votre présence et votre dévouement à notre succès commun. Profitons de cette opportunité pour échanger, apprendre et progresser ensemble. Je vous souhaite à tous une excellente assemblée !</a:t>
            </a:r>
            <a:endParaRPr lang="fr-FR" sz="2400" i="1" dirty="0">
              <a:solidFill>
                <a:srgbClr val="28292D"/>
              </a:solidFill>
              <a:latin typeface="Glacial Indifference Italics"/>
              <a:ea typeface="Glacial Indifference Italics"/>
              <a:cs typeface="Glacial Indifference Italics"/>
              <a:sym typeface="Glacial Indifference Italics"/>
            </a:endParaRPr>
          </a:p>
        </p:txBody>
      </p:sp>
      <p:sp>
        <p:nvSpPr>
          <p:cNvPr id="8" name="TextBox 8"/>
          <p:cNvSpPr txBox="1"/>
          <p:nvPr/>
        </p:nvSpPr>
        <p:spPr>
          <a:xfrm>
            <a:off x="4882796" y="8306228"/>
            <a:ext cx="2971800" cy="679673"/>
          </a:xfrm>
          <a:prstGeom prst="rect">
            <a:avLst/>
          </a:prstGeom>
        </p:spPr>
        <p:txBody>
          <a:bodyPr wrap="square" lIns="0" tIns="0" rIns="0" bIns="0" rtlCol="0" anchor="t">
            <a:spAutoFit/>
          </a:bodyPr>
          <a:lstStyle/>
          <a:p>
            <a:pPr marL="0" lvl="0" indent="0" algn="r">
              <a:lnSpc>
                <a:spcPts val="5256"/>
              </a:lnSpc>
              <a:spcBef>
                <a:spcPct val="0"/>
              </a:spcBef>
            </a:pPr>
            <a:r>
              <a:rPr lang="en-US" sz="4400" dirty="0" smtClean="0">
                <a:solidFill>
                  <a:srgbClr val="213A63"/>
                </a:solidFill>
                <a:latin typeface="Mistral" panose="03090702030407020403" pitchFamily="66" charset="0"/>
                <a:ea typeface="Brilliant Signature 1"/>
                <a:cs typeface="Brilliant Signature 1"/>
                <a:sym typeface="Brilliant Signature 1"/>
              </a:rPr>
              <a:t>Michel Girard</a:t>
            </a:r>
            <a:endParaRPr lang="en-US" sz="4400" dirty="0">
              <a:solidFill>
                <a:srgbClr val="213A63"/>
              </a:solidFill>
              <a:latin typeface="Mistral" panose="03090702030407020403" pitchFamily="66" charset="0"/>
              <a:ea typeface="Brilliant Signature 1"/>
              <a:cs typeface="Brilliant Signature 1"/>
              <a:sym typeface="Brilliant Signature 1"/>
            </a:endParaRPr>
          </a:p>
        </p:txBody>
      </p:sp>
      <p:pic>
        <p:nvPicPr>
          <p:cNvPr id="3" name="Image 2"/>
          <p:cNvPicPr>
            <a:picLocks noChangeAspect="1"/>
          </p:cNvPicPr>
          <p:nvPr/>
        </p:nvPicPr>
        <p:blipFill>
          <a:blip r:embed="rId2"/>
          <a:stretch>
            <a:fillRect/>
          </a:stretch>
        </p:blipFill>
        <p:spPr>
          <a:xfrm rot="21233942">
            <a:off x="10027887" y="564"/>
            <a:ext cx="6977389" cy="9645934"/>
          </a:xfrm>
          <a:prstGeom prst="rect">
            <a:avLst/>
          </a:prstGeom>
        </p:spPr>
      </p:pic>
      <p:pic>
        <p:nvPicPr>
          <p:cNvPr id="4" name="Image 3"/>
          <p:cNvPicPr>
            <a:picLocks noChangeAspect="1"/>
          </p:cNvPicPr>
          <p:nvPr/>
        </p:nvPicPr>
        <p:blipFill>
          <a:blip r:embed="rId3"/>
          <a:stretch>
            <a:fillRect/>
          </a:stretch>
        </p:blipFill>
        <p:spPr>
          <a:xfrm rot="21233382">
            <a:off x="11987890" y="5287501"/>
            <a:ext cx="6396420" cy="8843746"/>
          </a:xfrm>
          <a:prstGeom prst="rect">
            <a:avLst/>
          </a:prstGeom>
        </p:spPr>
      </p:pic>
    </p:spTree>
    <p:extLst>
      <p:ext uri="{BB962C8B-B14F-4D97-AF65-F5344CB8AC3E}">
        <p14:creationId xmlns:p14="http://schemas.microsoft.com/office/powerpoint/2010/main" val="39677955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54F8213-828A-4F6A-9524-F210665E9E1B}"/>
              </a:ext>
            </a:extLst>
          </p:cNvPr>
          <p:cNvSpPr>
            <a:spLocks noGrp="1"/>
          </p:cNvSpPr>
          <p:nvPr>
            <p:ph type="ftr" sz="quarter" idx="17"/>
          </p:nvPr>
        </p:nvSpPr>
        <p:spPr/>
        <p:txBody>
          <a:bodyPr/>
          <a:lstStyle/>
          <a:p>
            <a:pPr defTabSz="1371600"/>
            <a:r>
              <a:rPr lang="fr-FR" dirty="0">
                <a:solidFill>
                  <a:srgbClr val="A5A5A5"/>
                </a:solidFill>
                <a:latin typeface="Calibri" panose="020F0502020204030204"/>
              </a:rPr>
              <a:t>Ajouter un pied de page</a:t>
            </a:r>
          </a:p>
        </p:txBody>
      </p:sp>
      <p:sp>
        <p:nvSpPr>
          <p:cNvPr id="3" name="Espace réservé du numéro de diapositive 2">
            <a:extLst>
              <a:ext uri="{FF2B5EF4-FFF2-40B4-BE49-F238E27FC236}">
                <a16:creationId xmlns:a16="http://schemas.microsoft.com/office/drawing/2014/main" id="{ED5F1596-31D7-458A-AE35-3CF6C57711BC}"/>
              </a:ext>
            </a:extLst>
          </p:cNvPr>
          <p:cNvSpPr>
            <a:spLocks noGrp="1"/>
          </p:cNvSpPr>
          <p:nvPr>
            <p:ph type="sldNum" sz="quarter" idx="18"/>
          </p:nvPr>
        </p:nvSpPr>
        <p:spPr/>
        <p:txBody>
          <a:bodyPr/>
          <a:lstStyle/>
          <a:p>
            <a:pPr defTabSz="1371600"/>
            <a:fld id="{8699F50C-BE38-4BD0-BA84-9B090E1F2B9B}" type="slidenum">
              <a:rPr lang="fr-FR">
                <a:solidFill>
                  <a:srgbClr val="A5A5A5"/>
                </a:solidFill>
                <a:latin typeface="Calibri" panose="020F0502020204030204"/>
              </a:rPr>
              <a:pPr defTabSz="1371600"/>
              <a:t>40</a:t>
            </a:fld>
            <a:endParaRPr lang="fr-FR" dirty="0">
              <a:solidFill>
                <a:srgbClr val="A5A5A5"/>
              </a:solidFill>
              <a:latin typeface="Calibri" panose="020F0502020204030204"/>
            </a:endParaRPr>
          </a:p>
        </p:txBody>
      </p:sp>
      <p:sp>
        <p:nvSpPr>
          <p:cNvPr id="4" name="Titre 3">
            <a:extLst>
              <a:ext uri="{FF2B5EF4-FFF2-40B4-BE49-F238E27FC236}">
                <a16:creationId xmlns:a16="http://schemas.microsoft.com/office/drawing/2014/main" id="{43C5B72D-B807-4BB2-9C9D-1C70E282DF14}"/>
              </a:ext>
            </a:extLst>
          </p:cNvPr>
          <p:cNvSpPr>
            <a:spLocks noGrp="1"/>
          </p:cNvSpPr>
          <p:nvPr>
            <p:ph type="title"/>
          </p:nvPr>
        </p:nvSpPr>
        <p:spPr/>
        <p:txBody>
          <a:bodyPr>
            <a:normAutofit/>
          </a:bodyPr>
          <a:lstStyle/>
          <a:p>
            <a:pPr algn="ctr"/>
            <a:r>
              <a:rPr lang="fr-FR" sz="4200" dirty="0"/>
              <a:t>Rapport sur les comptes annuels</a:t>
            </a:r>
          </a:p>
        </p:txBody>
      </p:sp>
      <p:sp>
        <p:nvSpPr>
          <p:cNvPr id="5" name="Espace réservé du contenu 4">
            <a:extLst>
              <a:ext uri="{FF2B5EF4-FFF2-40B4-BE49-F238E27FC236}">
                <a16:creationId xmlns:a16="http://schemas.microsoft.com/office/drawing/2014/main" id="{873C6EDC-9431-42C9-BD8F-1DBE42B4E57F}"/>
              </a:ext>
            </a:extLst>
          </p:cNvPr>
          <p:cNvSpPr>
            <a:spLocks noGrp="1"/>
          </p:cNvSpPr>
          <p:nvPr>
            <p:ph idx="1"/>
          </p:nvPr>
        </p:nvSpPr>
        <p:spPr>
          <a:xfrm>
            <a:off x="778017" y="2492621"/>
            <a:ext cx="16252683" cy="5856828"/>
          </a:xfrm>
        </p:spPr>
        <p:txBody>
          <a:bodyPr/>
          <a:lstStyle/>
          <a:p>
            <a:r>
              <a:rPr lang="fr-FR" sz="5400" spc="-150" dirty="0">
                <a:solidFill>
                  <a:srgbClr val="D2533C"/>
                </a:solidFill>
                <a:latin typeface="Arial"/>
                <a:ea typeface="+mj-ea"/>
                <a:cs typeface="+mj-cs"/>
              </a:rPr>
              <a:t>Observation ?</a:t>
            </a:r>
          </a:p>
          <a:p>
            <a:pPr>
              <a:buFontTx/>
              <a:buChar char="-"/>
            </a:pPr>
            <a:r>
              <a:rPr lang="fr-FR" spc="-30" dirty="0">
                <a:latin typeface="Times New Roman" panose="02020603050405020304" pitchFamily="18" charset="0"/>
              </a:rPr>
              <a:t>Néant</a:t>
            </a:r>
          </a:p>
          <a:p>
            <a:pPr>
              <a:buFontTx/>
              <a:buChar char="-"/>
            </a:pPr>
            <a:endParaRPr lang="fr-FR" spc="-30" dirty="0">
              <a:latin typeface="Times New Roman" panose="02020603050405020304" pitchFamily="18" charset="0"/>
            </a:endParaRPr>
          </a:p>
          <a:p>
            <a:r>
              <a:rPr lang="fr-FR" sz="5400" spc="-150" dirty="0">
                <a:solidFill>
                  <a:srgbClr val="D2533C"/>
                </a:solidFill>
                <a:latin typeface="Arial"/>
                <a:ea typeface="+mj-ea"/>
                <a:cs typeface="+mj-cs"/>
              </a:rPr>
              <a:t>La justification des appréciations</a:t>
            </a:r>
          </a:p>
          <a:p>
            <a:pPr marL="0" indent="0">
              <a:lnSpc>
                <a:spcPct val="100000"/>
              </a:lnSpc>
              <a:spcBef>
                <a:spcPct val="20000"/>
              </a:spcBef>
              <a:buClr>
                <a:srgbClr val="93A299"/>
              </a:buClr>
              <a:buSzPct val="85000"/>
              <a:buNone/>
            </a:pPr>
            <a:r>
              <a:rPr lang="fr-FR" dirty="0">
                <a:solidFill>
                  <a:srgbClr val="292934"/>
                </a:solidFill>
                <a:latin typeface="Times New Roman" panose="02020603050405020304" pitchFamily="18" charset="0"/>
                <a:cs typeface="Times New Roman" panose="02020603050405020304" pitchFamily="18" charset="0"/>
              </a:rPr>
              <a:t>Notre opinion tient compte des appréciations suivantes portant sur : </a:t>
            </a:r>
          </a:p>
          <a:p>
            <a:pPr marL="274320" indent="-274320">
              <a:lnSpc>
                <a:spcPct val="100000"/>
              </a:lnSpc>
              <a:spcBef>
                <a:spcPct val="20000"/>
              </a:spcBef>
              <a:buClr>
                <a:srgbClr val="93A299"/>
              </a:buClr>
              <a:buSzPct val="85000"/>
            </a:pPr>
            <a:r>
              <a:rPr lang="fr-FR" dirty="0">
                <a:latin typeface="Times New Roman" panose="02020603050405020304" pitchFamily="18" charset="0"/>
                <a:cs typeface="Times New Roman" panose="02020603050405020304" pitchFamily="18" charset="0"/>
              </a:rPr>
              <a:t>L’application des principes comptables, présentation des fonds associatifs en conformité avec la règlementation sectorielle, et décisions des autorités de contrôle et de tarification</a:t>
            </a:r>
          </a:p>
          <a:p>
            <a:pPr>
              <a:buFontTx/>
              <a:buChar char="-"/>
            </a:pPr>
            <a:endParaRPr lang="fr-FR" spc="-30" dirty="0">
              <a:latin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33586831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54F8213-828A-4F6A-9524-F210665E9E1B}"/>
              </a:ext>
            </a:extLst>
          </p:cNvPr>
          <p:cNvSpPr>
            <a:spLocks noGrp="1"/>
          </p:cNvSpPr>
          <p:nvPr>
            <p:ph type="ftr" sz="quarter" idx="17"/>
          </p:nvPr>
        </p:nvSpPr>
        <p:spPr/>
        <p:txBody>
          <a:bodyPr/>
          <a:lstStyle/>
          <a:p>
            <a:pPr defTabSz="1371600"/>
            <a:r>
              <a:rPr lang="fr-FR" dirty="0">
                <a:solidFill>
                  <a:srgbClr val="A5A5A5"/>
                </a:solidFill>
                <a:latin typeface="Calibri" panose="020F0502020204030204"/>
              </a:rPr>
              <a:t>Ajouter un pied de page</a:t>
            </a:r>
          </a:p>
        </p:txBody>
      </p:sp>
      <p:sp>
        <p:nvSpPr>
          <p:cNvPr id="3" name="Espace réservé du numéro de diapositive 2">
            <a:extLst>
              <a:ext uri="{FF2B5EF4-FFF2-40B4-BE49-F238E27FC236}">
                <a16:creationId xmlns:a16="http://schemas.microsoft.com/office/drawing/2014/main" id="{ED5F1596-31D7-458A-AE35-3CF6C57711BC}"/>
              </a:ext>
            </a:extLst>
          </p:cNvPr>
          <p:cNvSpPr>
            <a:spLocks noGrp="1"/>
          </p:cNvSpPr>
          <p:nvPr>
            <p:ph type="sldNum" sz="quarter" idx="18"/>
          </p:nvPr>
        </p:nvSpPr>
        <p:spPr/>
        <p:txBody>
          <a:bodyPr/>
          <a:lstStyle/>
          <a:p>
            <a:pPr defTabSz="1371600"/>
            <a:fld id="{8699F50C-BE38-4BD0-BA84-9B090E1F2B9B}" type="slidenum">
              <a:rPr lang="fr-FR">
                <a:solidFill>
                  <a:srgbClr val="A5A5A5"/>
                </a:solidFill>
                <a:latin typeface="Calibri" panose="020F0502020204030204"/>
              </a:rPr>
              <a:pPr defTabSz="1371600"/>
              <a:t>41</a:t>
            </a:fld>
            <a:endParaRPr lang="fr-FR" dirty="0">
              <a:solidFill>
                <a:srgbClr val="A5A5A5"/>
              </a:solidFill>
              <a:latin typeface="Calibri" panose="020F0502020204030204"/>
            </a:endParaRPr>
          </a:p>
        </p:txBody>
      </p:sp>
      <p:sp>
        <p:nvSpPr>
          <p:cNvPr id="4" name="Titre 3">
            <a:extLst>
              <a:ext uri="{FF2B5EF4-FFF2-40B4-BE49-F238E27FC236}">
                <a16:creationId xmlns:a16="http://schemas.microsoft.com/office/drawing/2014/main" id="{43C5B72D-B807-4BB2-9C9D-1C70E282DF14}"/>
              </a:ext>
            </a:extLst>
          </p:cNvPr>
          <p:cNvSpPr>
            <a:spLocks noGrp="1"/>
          </p:cNvSpPr>
          <p:nvPr>
            <p:ph type="title"/>
          </p:nvPr>
        </p:nvSpPr>
        <p:spPr/>
        <p:txBody>
          <a:bodyPr>
            <a:normAutofit/>
          </a:bodyPr>
          <a:lstStyle/>
          <a:p>
            <a:pPr algn="ctr"/>
            <a:r>
              <a:rPr lang="fr-FR" sz="4200" dirty="0"/>
              <a:t>Rapport sur les comptes annuels</a:t>
            </a:r>
          </a:p>
        </p:txBody>
      </p:sp>
      <p:sp>
        <p:nvSpPr>
          <p:cNvPr id="5" name="Espace réservé du contenu 4">
            <a:extLst>
              <a:ext uri="{FF2B5EF4-FFF2-40B4-BE49-F238E27FC236}">
                <a16:creationId xmlns:a16="http://schemas.microsoft.com/office/drawing/2014/main" id="{873C6EDC-9431-42C9-BD8F-1DBE42B4E57F}"/>
              </a:ext>
            </a:extLst>
          </p:cNvPr>
          <p:cNvSpPr>
            <a:spLocks noGrp="1"/>
          </p:cNvSpPr>
          <p:nvPr>
            <p:ph idx="1"/>
          </p:nvPr>
        </p:nvSpPr>
        <p:spPr>
          <a:xfrm>
            <a:off x="778017" y="3072914"/>
            <a:ext cx="16252683" cy="5301759"/>
          </a:xfrm>
        </p:spPr>
        <p:txBody>
          <a:bodyPr/>
          <a:lstStyle/>
          <a:p>
            <a:r>
              <a:rPr lang="fr-FR" sz="5400" spc="-150" dirty="0">
                <a:solidFill>
                  <a:srgbClr val="D2533C"/>
                </a:solidFill>
                <a:latin typeface="Arial"/>
                <a:ea typeface="+mj-ea"/>
                <a:cs typeface="+mj-cs"/>
              </a:rPr>
              <a:t>Les vérifications spécifiques</a:t>
            </a:r>
          </a:p>
          <a:p>
            <a:endParaRPr lang="fr-FR" sz="5400" spc="-150" dirty="0">
              <a:solidFill>
                <a:srgbClr val="D2533C"/>
              </a:solidFill>
              <a:latin typeface="Arial"/>
              <a:ea typeface="+mj-ea"/>
              <a:cs typeface="+mj-cs"/>
            </a:endParaRPr>
          </a:p>
          <a:p>
            <a:pPr marL="0" indent="0" algn="just">
              <a:buNone/>
            </a:pPr>
            <a:r>
              <a:rPr lang="fr-FR" dirty="0">
                <a:latin typeface="Times New Roman" panose="02020603050405020304" pitchFamily="18" charset="0"/>
                <a:cs typeface="Times New Roman" panose="02020603050405020304" pitchFamily="18" charset="0"/>
              </a:rPr>
              <a:t>Nous n’avons pas d’observation à formuler sur la sincérité et la concordance avec les comptes annuels des informations données dans le </a:t>
            </a:r>
            <a:r>
              <a:rPr lang="fr-FR" u="sng" dirty="0">
                <a:latin typeface="Times New Roman" panose="02020603050405020304" pitchFamily="18" charset="0"/>
                <a:cs typeface="Times New Roman" panose="02020603050405020304" pitchFamily="18" charset="0"/>
              </a:rPr>
              <a:t>rapport de gestion </a:t>
            </a:r>
            <a:r>
              <a:rPr lang="fr-FR" dirty="0">
                <a:latin typeface="Times New Roman" panose="02020603050405020304" pitchFamily="18" charset="0"/>
                <a:cs typeface="Times New Roman" panose="02020603050405020304" pitchFamily="18" charset="0"/>
              </a:rPr>
              <a:t>et dans les documents adressés aux membres sur la situation financière et les comptes annuels.</a:t>
            </a:r>
          </a:p>
          <a:p>
            <a:pPr marL="0" indent="0">
              <a:buNone/>
            </a:pPr>
            <a:endParaRPr lang="fr-FR" dirty="0"/>
          </a:p>
        </p:txBody>
      </p:sp>
    </p:spTree>
    <p:extLst>
      <p:ext uri="{BB962C8B-B14F-4D97-AF65-F5344CB8AC3E}">
        <p14:creationId xmlns:p14="http://schemas.microsoft.com/office/powerpoint/2010/main" val="34241275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parapluie, assis, table, cité&#10;&#10;Description générée automatiquement">
            <a:extLst>
              <a:ext uri="{FF2B5EF4-FFF2-40B4-BE49-F238E27FC236}">
                <a16:creationId xmlns:a16="http://schemas.microsoft.com/office/drawing/2014/main" id="{48CB5BFA-2C29-4C7B-AB8A-05ABAA8B8C29}"/>
              </a:ext>
            </a:extLst>
          </p:cNvPr>
          <p:cNvPicPr>
            <a:picLocks noGrp="1" noChangeAspect="1"/>
          </p:cNvPicPr>
          <p:nvPr>
            <p:ph type="pic" sz="quarter" idx="13"/>
          </p:nvPr>
        </p:nvPicPr>
        <p:blipFill>
          <a:blip r:embed="rId2"/>
          <a:srcRect l="21261" r="21261"/>
          <a:stretch>
            <a:fillRect/>
          </a:stretch>
        </p:blipFill>
        <p:spPr>
          <a:xfrm>
            <a:off x="2735495" y="2565644"/>
            <a:ext cx="4900008" cy="5684012"/>
          </a:xfrm>
        </p:spPr>
      </p:pic>
      <p:sp>
        <p:nvSpPr>
          <p:cNvPr id="7" name="Titre 6">
            <a:extLst>
              <a:ext uri="{FF2B5EF4-FFF2-40B4-BE49-F238E27FC236}">
                <a16:creationId xmlns:a16="http://schemas.microsoft.com/office/drawing/2014/main" id="{7EFB0E8C-3338-4B7C-8827-CF77A87C9C1B}"/>
              </a:ext>
            </a:extLst>
          </p:cNvPr>
          <p:cNvSpPr>
            <a:spLocks noGrp="1"/>
          </p:cNvSpPr>
          <p:nvPr>
            <p:ph type="ctrTitle"/>
          </p:nvPr>
        </p:nvSpPr>
        <p:spPr>
          <a:xfrm>
            <a:off x="7629520" y="1739834"/>
            <a:ext cx="9946376" cy="825810"/>
          </a:xfrm>
        </p:spPr>
        <p:txBody>
          <a:bodyPr>
            <a:normAutofit/>
          </a:bodyPr>
          <a:lstStyle/>
          <a:p>
            <a:pPr algn="ctr"/>
            <a:r>
              <a:rPr lang="fr-FR" sz="5400" dirty="0"/>
              <a:t>Merci de votre attention</a:t>
            </a:r>
          </a:p>
        </p:txBody>
      </p:sp>
      <p:sp>
        <p:nvSpPr>
          <p:cNvPr id="10" name="ZoneTexte 9">
            <a:extLst>
              <a:ext uri="{FF2B5EF4-FFF2-40B4-BE49-F238E27FC236}">
                <a16:creationId xmlns:a16="http://schemas.microsoft.com/office/drawing/2014/main" id="{86C4AA0D-929B-4286-9DE0-857AF9777D20}"/>
              </a:ext>
            </a:extLst>
          </p:cNvPr>
          <p:cNvSpPr txBox="1"/>
          <p:nvPr/>
        </p:nvSpPr>
        <p:spPr>
          <a:xfrm>
            <a:off x="9360802" y="3937874"/>
            <a:ext cx="4900007" cy="2769989"/>
          </a:xfrm>
          <a:prstGeom prst="rect">
            <a:avLst/>
          </a:prstGeom>
          <a:noFill/>
        </p:spPr>
        <p:txBody>
          <a:bodyPr wrap="square" rtlCol="0">
            <a:spAutoFit/>
          </a:bodyPr>
          <a:lstStyle/>
          <a:p>
            <a:pPr defTabSz="1371600"/>
            <a:r>
              <a:rPr lang="fr-FR" sz="2700" b="1" dirty="0">
                <a:solidFill>
                  <a:srgbClr val="00194C"/>
                </a:solidFill>
                <a:latin typeface="Calibri" panose="020F0502020204030204"/>
              </a:rPr>
              <a:t>Patrick LAGUEYRIE</a:t>
            </a:r>
          </a:p>
          <a:p>
            <a:pPr defTabSz="1371600"/>
            <a:r>
              <a:rPr lang="fr-FR" sz="2700" b="1" dirty="0">
                <a:solidFill>
                  <a:srgbClr val="00194C"/>
                </a:solidFill>
                <a:latin typeface="Calibri" panose="020F0502020204030204"/>
              </a:rPr>
              <a:t>Cabinet JEGARD PARIS</a:t>
            </a:r>
          </a:p>
          <a:p>
            <a:pPr defTabSz="1371600"/>
            <a:r>
              <a:rPr lang="fr-FR" sz="2400" dirty="0">
                <a:solidFill>
                  <a:srgbClr val="3F3F3F"/>
                </a:solidFill>
                <a:latin typeface="Calibri" panose="020F0502020204030204"/>
              </a:rPr>
              <a:t>Commissaire aux comptes</a:t>
            </a:r>
          </a:p>
          <a:p>
            <a:pPr defTabSz="1371600"/>
            <a:r>
              <a:rPr lang="fr-FR" sz="2400" dirty="0">
                <a:solidFill>
                  <a:srgbClr val="3F3F3F"/>
                </a:solidFill>
                <a:latin typeface="Calibri" panose="020F0502020204030204"/>
                <a:hlinkClick r:id="rId3"/>
              </a:rPr>
              <a:t>p.lagueyrie@jegardcreatis.com</a:t>
            </a:r>
            <a:r>
              <a:rPr lang="fr-FR" sz="2400" dirty="0">
                <a:solidFill>
                  <a:srgbClr val="3F3F3F"/>
                </a:solidFill>
                <a:latin typeface="Calibri" panose="020F0502020204030204"/>
              </a:rPr>
              <a:t> </a:t>
            </a:r>
          </a:p>
          <a:p>
            <a:pPr defTabSz="1371600"/>
            <a:endParaRPr lang="fr-FR" sz="2400" dirty="0">
              <a:solidFill>
                <a:srgbClr val="3F3F3F"/>
              </a:solidFill>
              <a:latin typeface="Calibri" panose="020F0502020204030204"/>
            </a:endParaRPr>
          </a:p>
          <a:p>
            <a:pPr defTabSz="1371600"/>
            <a:endParaRPr lang="fr-FR" sz="2400" dirty="0">
              <a:solidFill>
                <a:srgbClr val="3F3F3F"/>
              </a:solidFill>
              <a:latin typeface="Calibri" panose="020F0502020204030204"/>
            </a:endParaRPr>
          </a:p>
          <a:p>
            <a:pPr defTabSz="1371600"/>
            <a:r>
              <a:rPr lang="fr-FR" sz="2400" dirty="0">
                <a:solidFill>
                  <a:srgbClr val="3F3F3F"/>
                </a:solidFill>
                <a:latin typeface="Calibri" panose="020F0502020204030204"/>
                <a:hlinkClick r:id="rId4"/>
              </a:rPr>
              <a:t>www.jegardcreatis.com</a:t>
            </a:r>
            <a:r>
              <a:rPr lang="fr-FR" sz="2400" dirty="0">
                <a:solidFill>
                  <a:srgbClr val="3F3F3F"/>
                </a:solidFill>
                <a:latin typeface="Calibri" panose="020F0502020204030204"/>
              </a:rPr>
              <a:t> </a:t>
            </a:r>
          </a:p>
        </p:txBody>
      </p:sp>
      <p:cxnSp>
        <p:nvCxnSpPr>
          <p:cNvPr id="3" name="Connecteur droit 2">
            <a:extLst>
              <a:ext uri="{FF2B5EF4-FFF2-40B4-BE49-F238E27FC236}">
                <a16:creationId xmlns:a16="http://schemas.microsoft.com/office/drawing/2014/main" id="{C1FB8A4E-751B-445E-840C-BD4F6FD87DAA}"/>
              </a:ext>
            </a:extLst>
          </p:cNvPr>
          <p:cNvCxnSpPr>
            <a:cxnSpLocks/>
          </p:cNvCxnSpPr>
          <p:nvPr/>
        </p:nvCxnSpPr>
        <p:spPr>
          <a:xfrm>
            <a:off x="9144000" y="4072971"/>
            <a:ext cx="0" cy="1070529"/>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72CC992-F5A0-4773-869D-77367F395942}"/>
              </a:ext>
            </a:extLst>
          </p:cNvPr>
          <p:cNvCxnSpPr>
            <a:cxnSpLocks/>
          </p:cNvCxnSpPr>
          <p:nvPr/>
        </p:nvCxnSpPr>
        <p:spPr>
          <a:xfrm>
            <a:off x="9144000" y="5917580"/>
            <a:ext cx="0" cy="1070529"/>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0552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6" name="TextBox 6"/>
          <p:cNvSpPr txBox="1"/>
          <p:nvPr/>
        </p:nvSpPr>
        <p:spPr>
          <a:xfrm>
            <a:off x="381000" y="266700"/>
            <a:ext cx="14325600" cy="705321"/>
          </a:xfrm>
          <a:prstGeom prst="rect">
            <a:avLst/>
          </a:prstGeom>
        </p:spPr>
        <p:txBody>
          <a:bodyPr wrap="square" lIns="0" tIns="0" rIns="0" bIns="0" rtlCol="0" anchor="t">
            <a:spAutoFit/>
          </a:bodyPr>
          <a:lstStyle/>
          <a:p>
            <a:pPr>
              <a:lnSpc>
                <a:spcPts val="5549"/>
              </a:lnSpc>
            </a:pPr>
            <a:r>
              <a:rPr lang="en-US" sz="4400" spc="112" dirty="0" smtClean="0">
                <a:solidFill>
                  <a:schemeClr val="accent6">
                    <a:lumMod val="75000"/>
                  </a:schemeClr>
                </a:solidFill>
                <a:latin typeface="Anton"/>
                <a:ea typeface="Anton"/>
                <a:cs typeface="Anton"/>
                <a:sym typeface="Anton"/>
              </a:rPr>
              <a:t>Approbation des </a:t>
            </a:r>
            <a:r>
              <a:rPr lang="en-US" sz="4400" spc="112" dirty="0" err="1" smtClean="0">
                <a:solidFill>
                  <a:schemeClr val="accent6">
                    <a:lumMod val="75000"/>
                  </a:schemeClr>
                </a:solidFill>
                <a:latin typeface="Anton"/>
                <a:ea typeface="Anton"/>
                <a:cs typeface="Anton"/>
                <a:sym typeface="Anton"/>
              </a:rPr>
              <a:t>comptes</a:t>
            </a:r>
            <a:r>
              <a:rPr lang="en-US" sz="4400" spc="112" dirty="0" smtClean="0">
                <a:solidFill>
                  <a:schemeClr val="accent6">
                    <a:lumMod val="75000"/>
                  </a:schemeClr>
                </a:solidFill>
                <a:latin typeface="Anton"/>
                <a:ea typeface="Anton"/>
                <a:cs typeface="Anton"/>
                <a:sym typeface="Anton"/>
              </a:rPr>
              <a:t> 2024</a:t>
            </a:r>
            <a:endParaRPr lang="en-US" sz="4400" spc="112" dirty="0">
              <a:solidFill>
                <a:schemeClr val="accent6">
                  <a:lumMod val="75000"/>
                </a:schemeClr>
              </a:solidFill>
              <a:latin typeface="Anton"/>
              <a:ea typeface="Anton"/>
              <a:cs typeface="Anton"/>
              <a:sym typeface="Anton"/>
            </a:endParaRPr>
          </a:p>
        </p:txBody>
      </p:sp>
      <p:graphicFrame>
        <p:nvGraphicFramePr>
          <p:cNvPr id="4" name="Tableau 3"/>
          <p:cNvGraphicFramePr>
            <a:graphicFrameLocks noGrp="1"/>
          </p:cNvGraphicFramePr>
          <p:nvPr>
            <p:extLst>
              <p:ext uri="{D42A27DB-BD31-4B8C-83A1-F6EECF244321}">
                <p14:modId xmlns:p14="http://schemas.microsoft.com/office/powerpoint/2010/main" val="2171793929"/>
              </p:ext>
            </p:extLst>
          </p:nvPr>
        </p:nvGraphicFramePr>
        <p:xfrm>
          <a:off x="226449" y="1181100"/>
          <a:ext cx="14480151" cy="8979535"/>
        </p:xfrm>
        <a:graphic>
          <a:graphicData uri="http://schemas.openxmlformats.org/drawingml/2006/table">
            <a:tbl>
              <a:tblPr firstRow="1" firstCol="1" bandRow="1">
                <a:tableStyleId>{5C22544A-7EE6-4342-B048-85BDC9FD1C3A}</a:tableStyleId>
              </a:tblPr>
              <a:tblGrid>
                <a:gridCol w="5105400">
                  <a:extLst>
                    <a:ext uri="{9D8B030D-6E8A-4147-A177-3AD203B41FA5}">
                      <a16:colId xmlns:a16="http://schemas.microsoft.com/office/drawing/2014/main" val="2649523681"/>
                    </a:ext>
                  </a:extLst>
                </a:gridCol>
                <a:gridCol w="2191171">
                  <a:extLst>
                    <a:ext uri="{9D8B030D-6E8A-4147-A177-3AD203B41FA5}">
                      <a16:colId xmlns:a16="http://schemas.microsoft.com/office/drawing/2014/main" val="2091163519"/>
                    </a:ext>
                  </a:extLst>
                </a:gridCol>
                <a:gridCol w="2259788">
                  <a:extLst>
                    <a:ext uri="{9D8B030D-6E8A-4147-A177-3AD203B41FA5}">
                      <a16:colId xmlns:a16="http://schemas.microsoft.com/office/drawing/2014/main" val="1126842096"/>
                    </a:ext>
                  </a:extLst>
                </a:gridCol>
                <a:gridCol w="2259788">
                  <a:extLst>
                    <a:ext uri="{9D8B030D-6E8A-4147-A177-3AD203B41FA5}">
                      <a16:colId xmlns:a16="http://schemas.microsoft.com/office/drawing/2014/main" val="1900075235"/>
                    </a:ext>
                  </a:extLst>
                </a:gridCol>
                <a:gridCol w="2296391">
                  <a:extLst>
                    <a:ext uri="{9D8B030D-6E8A-4147-A177-3AD203B41FA5}">
                      <a16:colId xmlns:a16="http://schemas.microsoft.com/office/drawing/2014/main" val="498109096"/>
                    </a:ext>
                  </a:extLst>
                </a:gridCol>
                <a:gridCol w="367613">
                  <a:extLst>
                    <a:ext uri="{9D8B030D-6E8A-4147-A177-3AD203B41FA5}">
                      <a16:colId xmlns:a16="http://schemas.microsoft.com/office/drawing/2014/main" val="1530141324"/>
                    </a:ext>
                  </a:extLst>
                </a:gridCol>
              </a:tblGrid>
              <a:tr h="761365">
                <a:tc>
                  <a:txBody>
                    <a:bodyPr/>
                    <a:lstStyle/>
                    <a:p>
                      <a:pPr>
                        <a:lnSpc>
                          <a:spcPct val="107000"/>
                        </a:lnSpc>
                      </a:pPr>
                      <a:endParaRPr lang="fr-FR" sz="28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2800">
                          <a:effectLst/>
                        </a:rPr>
                        <a:t>ETB </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2800">
                          <a:effectLst/>
                        </a:rPr>
                        <a:t>Charges </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2800">
                          <a:effectLst/>
                        </a:rPr>
                        <a:t>Produits </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2800">
                          <a:effectLst/>
                        </a:rPr>
                        <a:t> Résultat 2024</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749114245"/>
                  </a:ext>
                </a:extLst>
              </a:tr>
              <a:tr h="49530">
                <a:tc rowSpan="7">
                  <a:txBody>
                    <a:bodyPr/>
                    <a:lstStyle/>
                    <a:p>
                      <a:pPr algn="l">
                        <a:lnSpc>
                          <a:spcPct val="107000"/>
                        </a:lnSpc>
                        <a:spcAft>
                          <a:spcPts val="0"/>
                        </a:spcAft>
                      </a:pPr>
                      <a:r>
                        <a:rPr lang="fr-FR" sz="2800" dirty="0">
                          <a:effectLst/>
                        </a:rPr>
                        <a:t>Gestion contrôlée sous </a:t>
                      </a:r>
                      <a:r>
                        <a:rPr lang="fr-FR" sz="2800" dirty="0" smtClean="0">
                          <a:effectLst/>
                        </a:rPr>
                        <a:t>CPOM</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2800" dirty="0">
                          <a:effectLst/>
                        </a:rPr>
                        <a:t>SAMSAH</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-1 955 129</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2 420 827</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465 697</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449600433"/>
                  </a:ext>
                </a:extLst>
              </a:tr>
              <a:tr h="49530">
                <a:tc vMerge="1">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2800" dirty="0">
                          <a:effectLst/>
                        </a:rPr>
                        <a:t>SAVS</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-587 557</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664 172</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76 615</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3922812030"/>
                  </a:ext>
                </a:extLst>
              </a:tr>
              <a:tr h="49530">
                <a:tc vMerge="1">
                  <a:txBody>
                    <a:bodyPr/>
                    <a:lstStyle/>
                    <a:p>
                      <a:pPr>
                        <a:lnSpc>
                          <a:spcPct val="107000"/>
                        </a:lnSpc>
                      </a:pPr>
                      <a:endParaRPr lang="fr-FR" sz="28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2800">
                          <a:effectLst/>
                        </a:rPr>
                        <a:t>FAM</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dirty="0">
                          <a:effectLst/>
                        </a:rPr>
                        <a:t>-3 488 797</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3 505 524</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16 727</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2389599961"/>
                  </a:ext>
                </a:extLst>
              </a:tr>
              <a:tr h="49530">
                <a:tc vMerge="1">
                  <a:txBody>
                    <a:bodyPr/>
                    <a:lstStyle/>
                    <a:p>
                      <a:pPr>
                        <a:lnSpc>
                          <a:spcPct val="107000"/>
                        </a:lnSpc>
                      </a:pPr>
                      <a:endParaRPr lang="fr-FR" sz="28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2800">
                          <a:effectLst/>
                        </a:rPr>
                        <a:t>FOYER</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-1 913 500</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dirty="0">
                          <a:effectLst/>
                        </a:rPr>
                        <a:t>1 914 733</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1 232</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3362010588"/>
                  </a:ext>
                </a:extLst>
              </a:tr>
              <a:tr h="49530">
                <a:tc vMerge="1">
                  <a:txBody>
                    <a:bodyPr/>
                    <a:lstStyle/>
                    <a:p>
                      <a:pPr>
                        <a:lnSpc>
                          <a:spcPct val="107000"/>
                        </a:lnSpc>
                      </a:pPr>
                      <a:endParaRPr lang="fr-FR" sz="28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2800">
                          <a:effectLst/>
                        </a:rPr>
                        <a:t>ESAT</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-1 027 159</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dirty="0">
                          <a:effectLst/>
                        </a:rPr>
                        <a:t>1 028 217</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1 058</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310574994"/>
                  </a:ext>
                </a:extLst>
              </a:tr>
              <a:tr h="49530">
                <a:tc vMerge="1">
                  <a:txBody>
                    <a:bodyPr/>
                    <a:lstStyle/>
                    <a:p>
                      <a:pPr>
                        <a:lnSpc>
                          <a:spcPct val="107000"/>
                        </a:lnSpc>
                      </a:pPr>
                      <a:endParaRPr lang="fr-FR" sz="28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2800">
                          <a:effectLst/>
                        </a:rPr>
                        <a:t>COM</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-1 921 117</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dirty="0">
                          <a:effectLst/>
                        </a:rPr>
                        <a:t>1 911 082</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-10 035</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3641100207"/>
                  </a:ext>
                </a:extLst>
              </a:tr>
              <a:tr h="49530">
                <a:tc vMerge="1">
                  <a:txBody>
                    <a:bodyPr/>
                    <a:lstStyle/>
                    <a:p>
                      <a:pPr>
                        <a:lnSpc>
                          <a:spcPct val="107000"/>
                        </a:lnSpc>
                        <a:spcAft>
                          <a:spcPts val="0"/>
                        </a:spcAft>
                      </a:pP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fr-FR" sz="2800" b="1" dirty="0">
                        <a:solidFill>
                          <a:schemeClr val="bg1"/>
                        </a:solidFill>
                        <a:effectLst/>
                        <a:latin typeface="Calibri" panose="020F0502020204030204" pitchFamily="34"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-10 893 260</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11 444 555</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551 294</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nSpc>
                          <a:spcPct val="107000"/>
                        </a:lnSpc>
                      </a:pPr>
                      <a:endParaRPr lang="fr-FR" sz="2800" b="1" dirty="0">
                        <a:solidFill>
                          <a:schemeClr val="bg1"/>
                        </a:solidFill>
                        <a:effectLst/>
                        <a:latin typeface="Calibri" panose="020F0502020204030204" pitchFamily="34" charset="0"/>
                        <a:cs typeface="Times New Roman" panose="02020603050405020304" pitchFamily="18" charset="0"/>
                      </a:endParaRPr>
                    </a:p>
                  </a:txBody>
                  <a:tcPr marL="44450" marR="44450" marT="0" marB="0" anchor="b">
                    <a:solidFill>
                      <a:schemeClr val="accent1">
                        <a:lumMod val="60000"/>
                        <a:lumOff val="40000"/>
                      </a:schemeClr>
                    </a:solidFill>
                  </a:tcPr>
                </a:tc>
                <a:extLst>
                  <a:ext uri="{0D108BD9-81ED-4DB2-BD59-A6C34878D82A}">
                    <a16:rowId xmlns:a16="http://schemas.microsoft.com/office/drawing/2014/main" val="465430740"/>
                  </a:ext>
                </a:extLst>
              </a:tr>
              <a:tr h="76835">
                <a:tc rowSpan="2">
                  <a:txBody>
                    <a:bodyPr/>
                    <a:lstStyle/>
                    <a:p>
                      <a:pPr>
                        <a:lnSpc>
                          <a:spcPct val="107000"/>
                        </a:lnSpc>
                        <a:spcAft>
                          <a:spcPts val="0"/>
                        </a:spcAft>
                      </a:pPr>
                      <a:r>
                        <a:rPr lang="fr-FR" sz="2800" dirty="0">
                          <a:effectLst/>
                        </a:rPr>
                        <a:t>Gestion contrôlée hors </a:t>
                      </a:r>
                      <a:r>
                        <a:rPr lang="fr-FR" sz="2800" dirty="0" smtClean="0">
                          <a:effectLst/>
                        </a:rPr>
                        <a:t>CPOM</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2800">
                          <a:effectLst/>
                        </a:rPr>
                        <a:t>SIEGE</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-679 884</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669 518</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dirty="0">
                          <a:effectLst/>
                        </a:rPr>
                        <a:t>-10 365</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465952773"/>
                  </a:ext>
                </a:extLst>
              </a:tr>
              <a:tr h="49530">
                <a:tc vMerge="1">
                  <a:txBody>
                    <a:bodyPr/>
                    <a:lstStyle/>
                    <a:p>
                      <a:pPr>
                        <a:lnSpc>
                          <a:spcPct val="107000"/>
                        </a:lnSpc>
                        <a:spcAft>
                          <a:spcPts val="0"/>
                        </a:spcAft>
                      </a:pP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endParaRPr lang="fr-FR" sz="2800" b="1" kern="1200" dirty="0">
                        <a:solidFill>
                          <a:schemeClr val="bg1"/>
                        </a:solidFill>
                        <a:effectLst/>
                        <a:latin typeface="+mn-lt"/>
                        <a:ea typeface="+mn-ea"/>
                        <a:cs typeface="+mn-cs"/>
                      </a:endParaRPr>
                    </a:p>
                  </a:txBody>
                  <a:tcPr marL="44450" marR="44450" marT="0" marB="0" anchor="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fr-FR" sz="2800" b="1" kern="1200" dirty="0">
                          <a:solidFill>
                            <a:schemeClr val="bg1"/>
                          </a:solidFill>
                          <a:effectLst/>
                          <a:latin typeface="+mn-lt"/>
                          <a:ea typeface="+mn-ea"/>
                          <a:cs typeface="+mn-cs"/>
                        </a:rPr>
                        <a:t>-679 884</a:t>
                      </a:r>
                    </a:p>
                  </a:txBody>
                  <a:tcPr marL="44450" marR="44450" marT="0" marB="0" anchor="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fr-FR" sz="2800" b="1" kern="1200" dirty="0">
                          <a:solidFill>
                            <a:schemeClr val="bg1"/>
                          </a:solidFill>
                          <a:effectLst/>
                          <a:latin typeface="+mn-lt"/>
                          <a:ea typeface="+mn-ea"/>
                          <a:cs typeface="+mn-cs"/>
                        </a:rPr>
                        <a:t>669 518</a:t>
                      </a:r>
                    </a:p>
                  </a:txBody>
                  <a:tcPr marL="44450" marR="44450" marT="0" marB="0" anchor="b">
                    <a:solidFill>
                      <a:schemeClr val="accent1">
                        <a:lumMod val="60000"/>
                        <a:lumOff val="40000"/>
                      </a:schemeClr>
                    </a:solidFill>
                  </a:tcPr>
                </a:tc>
                <a:tc>
                  <a:txBody>
                    <a:bodyPr/>
                    <a:lstStyle/>
                    <a:p>
                      <a:pPr marL="0" algn="ctr" defTabSz="914400" rtl="0" eaLnBrk="1" latinLnBrk="0" hangingPunct="1">
                        <a:lnSpc>
                          <a:spcPct val="107000"/>
                        </a:lnSpc>
                        <a:spcAft>
                          <a:spcPts val="0"/>
                        </a:spcAft>
                      </a:pPr>
                      <a:r>
                        <a:rPr lang="fr-FR" sz="2800" b="1" kern="1200" dirty="0">
                          <a:solidFill>
                            <a:schemeClr val="bg1"/>
                          </a:solidFill>
                          <a:effectLst/>
                          <a:latin typeface="+mn-lt"/>
                          <a:ea typeface="+mn-ea"/>
                          <a:cs typeface="+mn-cs"/>
                        </a:rPr>
                        <a:t>-10 365</a:t>
                      </a:r>
                    </a:p>
                  </a:txBody>
                  <a:tcPr marL="44450" marR="44450" marT="0" marB="0" anchor="b">
                    <a:solidFill>
                      <a:schemeClr val="accent1">
                        <a:lumMod val="60000"/>
                        <a:lumOff val="40000"/>
                      </a:schemeClr>
                    </a:solidFill>
                  </a:tcPr>
                </a:tc>
                <a:tc>
                  <a:txBody>
                    <a:bodyPr/>
                    <a:lstStyle/>
                    <a:p>
                      <a:pPr marL="0" algn="ctr" defTabSz="914400" rtl="0" eaLnBrk="1" latinLnBrk="0" hangingPunct="1">
                        <a:lnSpc>
                          <a:spcPct val="107000"/>
                        </a:lnSpc>
                        <a:spcAft>
                          <a:spcPts val="0"/>
                        </a:spcAft>
                      </a:pPr>
                      <a:endParaRPr lang="fr-FR" sz="2800" b="1" kern="1200" dirty="0">
                        <a:solidFill>
                          <a:schemeClr val="bg1"/>
                        </a:solidFill>
                        <a:effectLst/>
                        <a:latin typeface="+mn-lt"/>
                        <a:ea typeface="+mn-ea"/>
                        <a:cs typeface="+mn-cs"/>
                      </a:endParaRPr>
                    </a:p>
                  </a:txBody>
                  <a:tcPr marL="44450" marR="44450" marT="0" marB="0" anchor="b">
                    <a:solidFill>
                      <a:schemeClr val="accent1">
                        <a:lumMod val="60000"/>
                        <a:lumOff val="40000"/>
                      </a:schemeClr>
                    </a:solidFill>
                  </a:tcPr>
                </a:tc>
                <a:extLst>
                  <a:ext uri="{0D108BD9-81ED-4DB2-BD59-A6C34878D82A}">
                    <a16:rowId xmlns:a16="http://schemas.microsoft.com/office/drawing/2014/main" val="458541033"/>
                  </a:ext>
                </a:extLst>
              </a:tr>
              <a:tr h="49530">
                <a:tc rowSpan="6">
                  <a:txBody>
                    <a:bodyPr/>
                    <a:lstStyle/>
                    <a:p>
                      <a:pPr>
                        <a:lnSpc>
                          <a:spcPct val="107000"/>
                        </a:lnSpc>
                        <a:spcAft>
                          <a:spcPts val="0"/>
                        </a:spcAft>
                      </a:pPr>
                      <a:r>
                        <a:rPr lang="fr-FR" sz="2800" dirty="0">
                          <a:effectLst/>
                        </a:rPr>
                        <a:t>Gestion </a:t>
                      </a:r>
                      <a:r>
                        <a:rPr lang="fr-FR" sz="2800" dirty="0" smtClean="0">
                          <a:effectLst/>
                        </a:rPr>
                        <a:t>Libre</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2800" dirty="0">
                          <a:effectLst/>
                        </a:rPr>
                        <a:t>VIEASSO</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dirty="0">
                          <a:effectLst/>
                        </a:rPr>
                        <a:t>-22 603</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62 792</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40 190</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1194483465"/>
                  </a:ext>
                </a:extLst>
              </a:tr>
              <a:tr h="49530">
                <a:tc vMerge="1">
                  <a:txBody>
                    <a:bodyPr/>
                    <a:lstStyle/>
                    <a:p>
                      <a:pPr>
                        <a:lnSpc>
                          <a:spcPct val="107000"/>
                        </a:lnSpc>
                      </a:pPr>
                      <a:endParaRPr lang="fr-FR" sz="28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2800">
                          <a:effectLst/>
                        </a:rPr>
                        <a:t>APPT</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-275 047</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254 667</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dirty="0">
                          <a:effectLst/>
                        </a:rPr>
                        <a:t>-20 381</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3795181898"/>
                  </a:ext>
                </a:extLst>
              </a:tr>
              <a:tr h="49530">
                <a:tc vMerge="1">
                  <a:txBody>
                    <a:bodyPr/>
                    <a:lstStyle/>
                    <a:p>
                      <a:pPr algn="ctr">
                        <a:lnSpc>
                          <a:spcPct val="107000"/>
                        </a:lnSpc>
                        <a:spcAft>
                          <a:spcPts val="0"/>
                        </a:spcAft>
                      </a:pP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2800" dirty="0">
                          <a:effectLst/>
                        </a:rPr>
                        <a:t>RAB</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-248 841</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227 620</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dirty="0">
                          <a:effectLst/>
                        </a:rPr>
                        <a:t>-21 221</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 </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1188050518"/>
                  </a:ext>
                </a:extLst>
              </a:tr>
              <a:tr h="49530">
                <a:tc vMerge="1">
                  <a:txBody>
                    <a:bodyPr/>
                    <a:lstStyle/>
                    <a:p>
                      <a:pPr algn="ctr">
                        <a:lnSpc>
                          <a:spcPct val="107000"/>
                        </a:lnSpc>
                        <a:spcAft>
                          <a:spcPts val="0"/>
                        </a:spcAft>
                      </a:pP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2800" dirty="0">
                          <a:effectLst/>
                        </a:rPr>
                        <a:t>RASD</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-352 835</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334 623</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-18 212</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dirty="0">
                          <a:effectLst/>
                        </a:rPr>
                        <a:t> </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2969899589"/>
                  </a:ext>
                </a:extLst>
              </a:tr>
              <a:tr h="49530">
                <a:tc vMerge="1">
                  <a:txBody>
                    <a:bodyPr/>
                    <a:lstStyle/>
                    <a:p>
                      <a:pPr algn="ctr">
                        <a:lnSpc>
                          <a:spcPct val="107000"/>
                        </a:lnSpc>
                        <a:spcAft>
                          <a:spcPts val="0"/>
                        </a:spcAft>
                      </a:pP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2800" dirty="0">
                          <a:effectLst/>
                        </a:rPr>
                        <a:t>AVP</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-253 147</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257 959</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4 812</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dirty="0">
                          <a:effectLst/>
                        </a:rPr>
                        <a:t> </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532221425"/>
                  </a:ext>
                </a:extLst>
              </a:tr>
              <a:tr h="49530">
                <a:tc vMerge="1">
                  <a:txBody>
                    <a:bodyPr/>
                    <a:lstStyle/>
                    <a:p>
                      <a:pPr>
                        <a:lnSpc>
                          <a:spcPct val="107000"/>
                        </a:lnSpc>
                        <a:spcAft>
                          <a:spcPts val="0"/>
                        </a:spcAft>
                      </a:pP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fr-FR" sz="2800" b="1" dirty="0">
                        <a:solidFill>
                          <a:schemeClr val="bg1"/>
                        </a:solidFill>
                        <a:effectLst/>
                        <a:latin typeface="Calibri" panose="020F0502020204030204" pitchFamily="34"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-1 152 473</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1 137 661</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-14 812</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nSpc>
                          <a:spcPct val="107000"/>
                        </a:lnSpc>
                      </a:pPr>
                      <a:endParaRPr lang="fr-FR" sz="2800" b="1" dirty="0">
                        <a:solidFill>
                          <a:schemeClr val="bg1"/>
                        </a:solidFill>
                        <a:effectLst/>
                        <a:latin typeface="Calibri" panose="020F0502020204030204" pitchFamily="34" charset="0"/>
                        <a:cs typeface="Times New Roman" panose="02020603050405020304" pitchFamily="18" charset="0"/>
                      </a:endParaRPr>
                    </a:p>
                  </a:txBody>
                  <a:tcPr marL="44450" marR="44450" marT="0" marB="0" anchor="b">
                    <a:solidFill>
                      <a:schemeClr val="accent1">
                        <a:lumMod val="60000"/>
                        <a:lumOff val="40000"/>
                      </a:schemeClr>
                    </a:solidFill>
                  </a:tcPr>
                </a:tc>
                <a:extLst>
                  <a:ext uri="{0D108BD9-81ED-4DB2-BD59-A6C34878D82A}">
                    <a16:rowId xmlns:a16="http://schemas.microsoft.com/office/drawing/2014/main" val="144434952"/>
                  </a:ext>
                </a:extLst>
              </a:tr>
              <a:tr h="49530">
                <a:tc rowSpan="2">
                  <a:txBody>
                    <a:bodyPr/>
                    <a:lstStyle/>
                    <a:p>
                      <a:pPr>
                        <a:lnSpc>
                          <a:spcPct val="107000"/>
                        </a:lnSpc>
                        <a:spcAft>
                          <a:spcPts val="0"/>
                        </a:spcAft>
                      </a:pPr>
                      <a:r>
                        <a:rPr lang="fr-FR" sz="2800" dirty="0">
                          <a:effectLst/>
                        </a:rPr>
                        <a:t>Gestion autre </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fr-FR" sz="2800">
                          <a:effectLst/>
                        </a:rPr>
                        <a:t>GEM</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-604 919</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708 630</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gn="ctr">
                        <a:lnSpc>
                          <a:spcPct val="107000"/>
                        </a:lnSpc>
                        <a:spcAft>
                          <a:spcPts val="0"/>
                        </a:spcAft>
                      </a:pPr>
                      <a:r>
                        <a:rPr lang="fr-FR" sz="2800">
                          <a:effectLst/>
                        </a:rPr>
                        <a:t>103 711</a:t>
                      </a:r>
                      <a:endParaRPr lang="fr-FR"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noFill/>
                  </a:tcPr>
                </a:tc>
                <a:tc>
                  <a:txBody>
                    <a:bodyPr/>
                    <a:lstStyle/>
                    <a:p>
                      <a:pPr>
                        <a:lnSpc>
                          <a:spcPct val="107000"/>
                        </a:lnSpc>
                      </a:pPr>
                      <a:endParaRPr lang="fr-FR" sz="2800">
                        <a:effectLst/>
                        <a:latin typeface="Calibri" panose="020F0502020204030204" pitchFamily="34" charset="0"/>
                        <a:cs typeface="Times New Roman" panose="02020603050405020304" pitchFamily="18" charset="0"/>
                      </a:endParaRPr>
                    </a:p>
                  </a:txBody>
                  <a:tcPr marL="44450" marR="44450" marT="0" marB="0" anchor="b">
                    <a:noFill/>
                  </a:tcPr>
                </a:tc>
                <a:extLst>
                  <a:ext uri="{0D108BD9-81ED-4DB2-BD59-A6C34878D82A}">
                    <a16:rowId xmlns:a16="http://schemas.microsoft.com/office/drawing/2014/main" val="3226962477"/>
                  </a:ext>
                </a:extLst>
              </a:tr>
              <a:tr h="49530">
                <a:tc vMerge="1">
                  <a:txBody>
                    <a:bodyPr/>
                    <a:lstStyle/>
                    <a:p>
                      <a:pPr>
                        <a:lnSpc>
                          <a:spcPct val="107000"/>
                        </a:lnSpc>
                        <a:spcAft>
                          <a:spcPts val="0"/>
                        </a:spcAft>
                      </a:pP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fr-FR" sz="2800" b="1" dirty="0">
                        <a:solidFill>
                          <a:schemeClr val="bg1"/>
                        </a:solidFill>
                        <a:effectLst/>
                        <a:latin typeface="Calibri" panose="020F0502020204030204" pitchFamily="34"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-604 919</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708 630</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103 711</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nSpc>
                          <a:spcPct val="107000"/>
                        </a:lnSpc>
                      </a:pPr>
                      <a:endParaRPr lang="fr-FR" sz="2800" b="1" dirty="0">
                        <a:solidFill>
                          <a:schemeClr val="bg1"/>
                        </a:solidFill>
                        <a:effectLst/>
                        <a:latin typeface="Calibri" panose="020F0502020204030204" pitchFamily="34" charset="0"/>
                        <a:cs typeface="Times New Roman" panose="02020603050405020304" pitchFamily="18" charset="0"/>
                      </a:endParaRPr>
                    </a:p>
                  </a:txBody>
                  <a:tcPr marL="44450" marR="44450" marT="0" marB="0" anchor="b">
                    <a:solidFill>
                      <a:schemeClr val="accent1">
                        <a:lumMod val="60000"/>
                        <a:lumOff val="40000"/>
                      </a:schemeClr>
                    </a:solidFill>
                  </a:tcPr>
                </a:tc>
                <a:extLst>
                  <a:ext uri="{0D108BD9-81ED-4DB2-BD59-A6C34878D82A}">
                    <a16:rowId xmlns:a16="http://schemas.microsoft.com/office/drawing/2014/main" val="3324926704"/>
                  </a:ext>
                </a:extLst>
              </a:tr>
              <a:tr h="49530">
                <a:tc>
                  <a:txBody>
                    <a:bodyPr/>
                    <a:lstStyle/>
                    <a:p>
                      <a:pPr>
                        <a:lnSpc>
                          <a:spcPct val="107000"/>
                        </a:lnSpc>
                        <a:spcAft>
                          <a:spcPts val="0"/>
                        </a:spcAft>
                      </a:pPr>
                      <a:r>
                        <a:rPr lang="fr-FR" sz="2800" dirty="0">
                          <a:effectLst/>
                        </a:rPr>
                        <a:t> Résultat </a:t>
                      </a:r>
                      <a:r>
                        <a:rPr lang="fr-FR" sz="2800" dirty="0" smtClean="0">
                          <a:effectLst/>
                        </a:rPr>
                        <a:t>de l’exercice</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pPr>
                      <a:endParaRPr lang="fr-FR" sz="2800" b="1" dirty="0">
                        <a:solidFill>
                          <a:schemeClr val="bg1"/>
                        </a:solidFill>
                        <a:effectLst/>
                        <a:latin typeface="Calibri" panose="020F0502020204030204" pitchFamily="34"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gn="ctr">
                        <a:lnSpc>
                          <a:spcPct val="107000"/>
                        </a:lnSpc>
                        <a:spcAft>
                          <a:spcPts val="0"/>
                        </a:spcAft>
                      </a:pPr>
                      <a:r>
                        <a:rPr lang="fr-FR" sz="2800" b="1" dirty="0">
                          <a:solidFill>
                            <a:schemeClr val="bg1"/>
                          </a:solidFill>
                          <a:effectLst/>
                        </a:rPr>
                        <a:t>629 827</a:t>
                      </a:r>
                      <a:endParaRPr lang="fr-FR"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solidFill>
                      <a:schemeClr val="accent1">
                        <a:lumMod val="60000"/>
                        <a:lumOff val="40000"/>
                      </a:schemeClr>
                    </a:solidFill>
                  </a:tcPr>
                </a:tc>
                <a:tc>
                  <a:txBody>
                    <a:bodyPr/>
                    <a:lstStyle/>
                    <a:p>
                      <a:pPr>
                        <a:lnSpc>
                          <a:spcPct val="107000"/>
                        </a:lnSpc>
                      </a:pPr>
                      <a:endParaRPr lang="fr-FR" sz="2800" b="1" dirty="0">
                        <a:solidFill>
                          <a:schemeClr val="bg1"/>
                        </a:solidFill>
                        <a:effectLst/>
                        <a:latin typeface="Calibri" panose="020F0502020204030204" pitchFamily="34" charset="0"/>
                        <a:cs typeface="Times New Roman" panose="02020603050405020304" pitchFamily="18" charset="0"/>
                      </a:endParaRPr>
                    </a:p>
                  </a:txBody>
                  <a:tcPr marL="44450" marR="44450" marT="0" marB="0" anchor="b">
                    <a:solidFill>
                      <a:schemeClr val="accent1">
                        <a:lumMod val="60000"/>
                        <a:lumOff val="40000"/>
                      </a:schemeClr>
                    </a:solidFill>
                  </a:tcPr>
                </a:tc>
                <a:extLst>
                  <a:ext uri="{0D108BD9-81ED-4DB2-BD59-A6C34878D82A}">
                    <a16:rowId xmlns:a16="http://schemas.microsoft.com/office/drawing/2014/main" val="2112718052"/>
                  </a:ext>
                </a:extLst>
              </a:tr>
            </a:tbl>
          </a:graphicData>
        </a:graphic>
      </p:graphicFrame>
      <p:sp>
        <p:nvSpPr>
          <p:cNvPr id="5" name="AutoShape 2"/>
          <p:cNvSpPr/>
          <p:nvPr/>
        </p:nvSpPr>
        <p:spPr>
          <a:xfrm>
            <a:off x="-457200" y="972021"/>
            <a:ext cx="11624749" cy="1188"/>
          </a:xfrm>
          <a:prstGeom prst="line">
            <a:avLst/>
          </a:prstGeom>
          <a:ln w="28575" cap="flat">
            <a:solidFill>
              <a:srgbClr val="213A63"/>
            </a:solidFill>
            <a:prstDash val="solid"/>
            <a:headEnd type="none" w="sm" len="sm"/>
            <a:tailEnd type="none" w="sm" len="sm"/>
          </a:ln>
        </p:spPr>
      </p:sp>
    </p:spTree>
    <p:extLst>
      <p:ext uri="{BB962C8B-B14F-4D97-AF65-F5344CB8AC3E}">
        <p14:creationId xmlns:p14="http://schemas.microsoft.com/office/powerpoint/2010/main" val="544977753"/>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381000" y="1638300"/>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551035"/>
            <a:ext cx="14478000" cy="730841"/>
          </a:xfrm>
          <a:prstGeom prst="rect">
            <a:avLst/>
          </a:prstGeom>
        </p:spPr>
        <p:txBody>
          <a:bodyPr wrap="square" lIns="0" tIns="0" rIns="0" bIns="0" rtlCol="0" anchor="t">
            <a:spAutoFit/>
          </a:bodyPr>
          <a:lstStyle/>
          <a:p>
            <a:pPr>
              <a:lnSpc>
                <a:spcPts val="5549"/>
              </a:lnSpc>
            </a:pPr>
            <a:r>
              <a:rPr lang="en-US" sz="6000" spc="112" dirty="0">
                <a:solidFill>
                  <a:schemeClr val="accent6">
                    <a:lumMod val="75000"/>
                  </a:schemeClr>
                </a:solidFill>
                <a:latin typeface="Anton"/>
                <a:ea typeface="Anton"/>
                <a:cs typeface="Anton"/>
                <a:sym typeface="Anton"/>
              </a:rPr>
              <a:t>Approbation des </a:t>
            </a:r>
            <a:r>
              <a:rPr lang="en-US" sz="6000" spc="112" dirty="0" err="1">
                <a:solidFill>
                  <a:schemeClr val="accent6">
                    <a:lumMod val="75000"/>
                  </a:schemeClr>
                </a:solidFill>
                <a:latin typeface="Anton"/>
                <a:ea typeface="Anton"/>
                <a:cs typeface="Anton"/>
                <a:sym typeface="Anton"/>
              </a:rPr>
              <a:t>comptes</a:t>
            </a:r>
            <a:r>
              <a:rPr lang="en-US" sz="6000" spc="112" dirty="0">
                <a:solidFill>
                  <a:schemeClr val="accent6">
                    <a:lumMod val="75000"/>
                  </a:schemeClr>
                </a:solidFill>
                <a:latin typeface="Anton"/>
                <a:ea typeface="Anton"/>
                <a:cs typeface="Anton"/>
                <a:sym typeface="Anton"/>
              </a:rPr>
              <a:t> 2024</a:t>
            </a:r>
          </a:p>
        </p:txBody>
      </p:sp>
      <p:sp>
        <p:nvSpPr>
          <p:cNvPr id="3" name="Rectangle 6"/>
          <p:cNvSpPr>
            <a:spLocks noChangeArrowheads="1"/>
          </p:cNvSpPr>
          <p:nvPr/>
        </p:nvSpPr>
        <p:spPr bwMode="auto">
          <a:xfrm>
            <a:off x="680561" y="2390856"/>
            <a:ext cx="9911239" cy="2019300"/>
          </a:xfrm>
          <a:prstGeom prst="rect">
            <a:avLst/>
          </a:prstGeom>
          <a:solidFill>
            <a:srgbClr val="5B9BD5"/>
          </a:solidFill>
          <a:ln w="12700">
            <a:solidFill>
              <a:srgbClr val="1F4D78"/>
            </a:solid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fr-FR" altLang="fr-FR" sz="3200" b="1" i="0" u="none" strike="noStrike" cap="none" normalizeH="0" baseline="0" dirty="0" smtClean="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Résultat comptable : 629 827 (337 478 en 2023)</a:t>
            </a:r>
            <a:endParaRPr kumimoji="0" lang="fr-FR" altLang="fr-FR" sz="2000" b="0" i="0" u="none" strike="noStrike" cap="none" normalizeH="0" baseline="0" dirty="0" smtClean="0">
              <a:ln>
                <a:noFill/>
              </a:ln>
              <a:solidFill>
                <a:schemeClr val="bg1"/>
              </a:solidFill>
              <a:effectLst/>
            </a:endParaRPr>
          </a:p>
          <a:p>
            <a:pPr marL="457200" marR="0" lvl="0" indent="-457200"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fr-FR" altLang="fr-FR" sz="2800" b="1" i="0" u="none" strike="noStrike" cap="none" normalizeH="0" baseline="0" dirty="0" smtClean="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Pour l’association un excédent global de 526 k€ </a:t>
            </a:r>
          </a:p>
          <a:p>
            <a:pPr marL="457200" marR="0" lvl="0" indent="-457200"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fr-FR" altLang="fr-FR" sz="2800" b="1" i="0" u="none" strike="noStrike" cap="none" normalizeH="0" baseline="0" dirty="0" smtClean="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Pour le périmètre des 6 GEM un excédent de 103 k€ </a:t>
            </a:r>
            <a:endParaRPr kumimoji="0" lang="fr-FR" altLang="fr-FR" sz="2000" b="0" i="0" u="none" strike="noStrike" cap="none" normalizeH="0" baseline="0" dirty="0" smtClean="0">
              <a:ln>
                <a:noFill/>
              </a:ln>
              <a:solidFill>
                <a:schemeClr val="bg1"/>
              </a:solidFill>
              <a:effectLst/>
            </a:endParaRPr>
          </a:p>
        </p:txBody>
      </p:sp>
      <p:sp>
        <p:nvSpPr>
          <p:cNvPr id="4" name="Rectangle 8"/>
          <p:cNvSpPr>
            <a:spLocks noChangeArrowheads="1"/>
          </p:cNvSpPr>
          <p:nvPr/>
        </p:nvSpPr>
        <p:spPr bwMode="auto">
          <a:xfrm>
            <a:off x="697494" y="5355341"/>
            <a:ext cx="9524998" cy="792097"/>
          </a:xfrm>
          <a:prstGeom prst="rect">
            <a:avLst/>
          </a:prstGeom>
          <a:solidFill>
            <a:srgbClr val="5B9BD5"/>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800" b="1" i="0" u="none" strike="noStrike" cap="none" normalizeH="0" baseline="0" dirty="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Reprise de résultat : 8 000 € (identique à 2023)</a:t>
            </a:r>
            <a:endParaRPr kumimoji="0" lang="fr-FR" altLang="fr-FR" sz="3200" b="0" i="0" u="none" strike="noStrike" cap="none" normalizeH="0" baseline="0" dirty="0" smtClean="0">
              <a:ln>
                <a:noFill/>
              </a:ln>
              <a:solidFill>
                <a:schemeClr val="tx1"/>
              </a:solidFill>
              <a:effectLst/>
              <a:latin typeface="Arial" panose="020B0604020202020204" pitchFamily="34" charset="0"/>
            </a:endParaRPr>
          </a:p>
        </p:txBody>
      </p:sp>
      <p:sp>
        <p:nvSpPr>
          <p:cNvPr id="5" name="Rectangle 9"/>
          <p:cNvSpPr>
            <a:spLocks noChangeArrowheads="1"/>
          </p:cNvSpPr>
          <p:nvPr/>
        </p:nvSpPr>
        <p:spPr bwMode="auto">
          <a:xfrm>
            <a:off x="621293" y="7211914"/>
            <a:ext cx="9677400" cy="1687599"/>
          </a:xfrm>
          <a:prstGeom prst="rect">
            <a:avLst/>
          </a:prstGeom>
          <a:solidFill>
            <a:srgbClr val="5B9BD5"/>
          </a:solidFill>
          <a:ln w="12700">
            <a:solidFill>
              <a:srgbClr val="41719C"/>
            </a:solidFill>
            <a:miter lim="800000"/>
            <a:headEnd/>
            <a:tailEnd/>
          </a:ln>
        </p:spPr>
        <p:txBody>
          <a:bodyPr vert="horz" wrap="square" lIns="91440" tIns="45720" rIns="91440" bIns="45720" numCol="1" anchor="ctr" anchorCtr="0" compatLnSpc="1">
            <a:prstTxWarp prst="textNoShape">
              <a:avLst/>
            </a:prstTxWarp>
          </a:bodyPr>
          <a:lstStyle/>
          <a:p>
            <a:pPr lvl="0" algn="ctr" eaLnBrk="0" fontAlgn="base" hangingPunct="0">
              <a:spcBef>
                <a:spcPct val="0"/>
              </a:spcBef>
              <a:spcAft>
                <a:spcPct val="0"/>
              </a:spcAft>
            </a:pPr>
            <a:r>
              <a:rPr kumimoji="0" lang="fr-FR" altLang="fr-FR" sz="3600" b="1" i="0" u="none" strike="noStrike" cap="none" normalizeH="0" baseline="0" dirty="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CPOM </a:t>
            </a:r>
          </a:p>
          <a:p>
            <a:pPr lvl="0" algn="ctr" eaLnBrk="0" fontAlgn="base" hangingPunct="0">
              <a:spcBef>
                <a:spcPct val="0"/>
              </a:spcBef>
              <a:spcAft>
                <a:spcPct val="0"/>
              </a:spcAft>
            </a:pPr>
            <a:r>
              <a:rPr kumimoji="0" lang="fr-FR" altLang="fr-FR" sz="3600" b="1" i="0" u="none" strike="noStrike" cap="none" normalizeH="0" baseline="0" dirty="0" smtClean="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Résultat économique </a:t>
            </a:r>
            <a:r>
              <a:rPr lang="fr-FR" altLang="fr-FR" sz="36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559 </a:t>
            </a:r>
            <a:r>
              <a:rPr lang="fr-FR" altLang="fr-FR" sz="3600" b="1" dirty="0">
                <a:solidFill>
                  <a:srgbClr val="FFFFFF"/>
                </a:solidFill>
                <a:latin typeface="Calibri" panose="020F0502020204030204" pitchFamily="34" charset="0"/>
                <a:ea typeface="Calibri" panose="020F0502020204030204" pitchFamily="34" charset="0"/>
                <a:cs typeface="Times New Roman" panose="02020603050405020304" pitchFamily="18" charset="0"/>
              </a:rPr>
              <a:t>294 </a:t>
            </a:r>
            <a:r>
              <a:rPr lang="fr-FR" altLang="fr-FR" sz="36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a:t>
            </a:r>
          </a:p>
          <a:p>
            <a:pPr lvl="0" algn="ctr" eaLnBrk="0" fontAlgn="base" hangingPunct="0">
              <a:spcBef>
                <a:spcPct val="0"/>
              </a:spcBef>
              <a:spcAft>
                <a:spcPct val="0"/>
              </a:spcAft>
            </a:pPr>
            <a:r>
              <a:rPr lang="fr-FR" altLang="fr-FR" sz="3600" b="1" dirty="0" smtClean="0">
                <a:solidFill>
                  <a:srgbClr val="FFFFFF"/>
                </a:solidFill>
                <a:latin typeface="Calibri" panose="020F0502020204030204" pitchFamily="34" charset="0"/>
                <a:ea typeface="Calibri" panose="020F0502020204030204" pitchFamily="34" charset="0"/>
                <a:cs typeface="Times New Roman" panose="02020603050405020304" pitchFamily="18" charset="0"/>
              </a:rPr>
              <a:t>Dont résultat comptable : 551 294 € </a:t>
            </a:r>
            <a:endParaRPr lang="fr-FR" altLang="fr-FR" sz="3600" b="1"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Flèche vers le bas 9"/>
          <p:cNvSpPr/>
          <p:nvPr/>
        </p:nvSpPr>
        <p:spPr>
          <a:xfrm>
            <a:off x="4247515" y="4260105"/>
            <a:ext cx="892810" cy="11689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Flèche vers le bas 10"/>
          <p:cNvSpPr/>
          <p:nvPr/>
        </p:nvSpPr>
        <p:spPr>
          <a:xfrm>
            <a:off x="3785129" y="6012262"/>
            <a:ext cx="818515" cy="13865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aphicFrame>
        <p:nvGraphicFramePr>
          <p:cNvPr id="12" name="Tableau 11"/>
          <p:cNvGraphicFramePr>
            <a:graphicFrameLocks noGrp="1"/>
          </p:cNvGraphicFramePr>
          <p:nvPr>
            <p:extLst>
              <p:ext uri="{D42A27DB-BD31-4B8C-83A1-F6EECF244321}">
                <p14:modId xmlns:p14="http://schemas.microsoft.com/office/powerpoint/2010/main" val="49076388"/>
              </p:ext>
            </p:extLst>
          </p:nvPr>
        </p:nvGraphicFramePr>
        <p:xfrm>
          <a:off x="11243749" y="7398793"/>
          <a:ext cx="6811433" cy="1907118"/>
        </p:xfrm>
        <a:graphic>
          <a:graphicData uri="http://schemas.openxmlformats.org/drawingml/2006/table">
            <a:tbl>
              <a:tblPr firstRow="1" firstCol="1" bandRow="1">
                <a:tableStyleId>{5C22544A-7EE6-4342-B048-85BDC9FD1C3A}</a:tableStyleId>
              </a:tblPr>
              <a:tblGrid>
                <a:gridCol w="4377251">
                  <a:extLst>
                    <a:ext uri="{9D8B030D-6E8A-4147-A177-3AD203B41FA5}">
                      <a16:colId xmlns:a16="http://schemas.microsoft.com/office/drawing/2014/main" val="1628425166"/>
                    </a:ext>
                  </a:extLst>
                </a:gridCol>
                <a:gridCol w="2434182">
                  <a:extLst>
                    <a:ext uri="{9D8B030D-6E8A-4147-A177-3AD203B41FA5}">
                      <a16:colId xmlns:a16="http://schemas.microsoft.com/office/drawing/2014/main" val="181661905"/>
                    </a:ext>
                  </a:extLst>
                </a:gridCol>
              </a:tblGrid>
              <a:tr h="1907118">
                <a:tc>
                  <a:txBody>
                    <a:bodyPr/>
                    <a:lstStyle/>
                    <a:p>
                      <a:pPr algn="ctr">
                        <a:lnSpc>
                          <a:spcPct val="107000"/>
                        </a:lnSpc>
                        <a:spcAft>
                          <a:spcPts val="0"/>
                        </a:spcAft>
                      </a:pPr>
                      <a:r>
                        <a:rPr lang="fr-FR" sz="2400" dirty="0">
                          <a:effectLst/>
                        </a:rPr>
                        <a:t>5% de la base reconductible </a:t>
                      </a:r>
                    </a:p>
                    <a:p>
                      <a:pPr algn="ctr">
                        <a:lnSpc>
                          <a:spcPct val="107000"/>
                        </a:lnSpc>
                        <a:spcAft>
                          <a:spcPts val="0"/>
                        </a:spcAft>
                      </a:pPr>
                      <a:r>
                        <a:rPr lang="fr-FR" sz="2400" dirty="0">
                          <a:effectLst/>
                        </a:rPr>
                        <a:t>sur la base du BP 2024 – CPOM de 11 194 279  € </a:t>
                      </a:r>
                      <a:endParaRPr lang="fr-FR"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2800" dirty="0" smtClean="0">
                          <a:effectLst/>
                        </a:rPr>
                        <a:t>Seuil</a:t>
                      </a:r>
                      <a:r>
                        <a:rPr lang="fr-FR" sz="2800" baseline="0" dirty="0" smtClean="0">
                          <a:effectLst/>
                        </a:rPr>
                        <a:t> de la l</a:t>
                      </a:r>
                      <a:r>
                        <a:rPr lang="fr-FR" sz="2800" dirty="0" smtClean="0">
                          <a:effectLst/>
                        </a:rPr>
                        <a:t>ibre affectation CPOM :</a:t>
                      </a:r>
                    </a:p>
                    <a:p>
                      <a:pPr algn="ctr">
                        <a:lnSpc>
                          <a:spcPct val="107000"/>
                        </a:lnSpc>
                        <a:spcAft>
                          <a:spcPts val="0"/>
                        </a:spcAft>
                      </a:pPr>
                      <a:r>
                        <a:rPr lang="fr-FR" sz="2800" baseline="0" dirty="0" smtClean="0">
                          <a:effectLst/>
                        </a:rPr>
                        <a:t> </a:t>
                      </a:r>
                      <a:r>
                        <a:rPr lang="fr-FR" sz="2800" dirty="0" smtClean="0">
                          <a:effectLst/>
                        </a:rPr>
                        <a:t>559 </a:t>
                      </a:r>
                      <a:r>
                        <a:rPr lang="fr-FR" sz="2800" dirty="0">
                          <a:effectLst/>
                        </a:rPr>
                        <a:t>714 €</a:t>
                      </a:r>
                      <a:endParaRPr lang="fr-FR"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253258884"/>
                  </a:ext>
                </a:extLst>
              </a:tr>
            </a:tbl>
          </a:graphicData>
        </a:graphic>
      </p:graphicFrame>
      <p:sp>
        <p:nvSpPr>
          <p:cNvPr id="13" name="Rectangle 1"/>
          <p:cNvSpPr>
            <a:spLocks noChangeArrowheads="1"/>
          </p:cNvSpPr>
          <p:nvPr/>
        </p:nvSpPr>
        <p:spPr bwMode="auto">
          <a:xfrm>
            <a:off x="11235282" y="4504894"/>
            <a:ext cx="6358451" cy="249299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smtClean="0">
                <a:ln>
                  <a:noFill/>
                </a:ln>
                <a:solidFill>
                  <a:srgbClr val="242424"/>
                </a:solidFill>
                <a:effectLst/>
                <a:latin typeface="Leelawadee UI" panose="020B0502040204020203" pitchFamily="34" charset="-34"/>
                <a:ea typeface="Times New Roman" panose="02020603050405020304" pitchFamily="18" charset="0"/>
                <a:cs typeface="Leelawadee UI" panose="020B0502040204020203" pitchFamily="34" charset="-34"/>
              </a:rPr>
              <a:t>Concernant le r</a:t>
            </a:r>
            <a:r>
              <a:rPr kumimoji="0" lang="fr-FR" altLang="fr-FR" sz="2400" b="1" i="0" u="none" strike="noStrike" cap="none" normalizeH="0" baseline="0" dirty="0" smtClean="0">
                <a:ln>
                  <a:noFill/>
                </a:ln>
                <a:solidFill>
                  <a:srgbClr val="242424"/>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400" b="1" i="0" u="none" strike="noStrike" cap="none" normalizeH="0" baseline="0" dirty="0" smtClean="0">
                <a:ln>
                  <a:noFill/>
                </a:ln>
                <a:solidFill>
                  <a:srgbClr val="242424"/>
                </a:solidFill>
                <a:effectLst/>
                <a:latin typeface="Leelawadee UI" panose="020B0502040204020203" pitchFamily="34" charset="-34"/>
                <a:ea typeface="Times New Roman" panose="02020603050405020304" pitchFamily="18" charset="0"/>
                <a:cs typeface="Leelawadee UI" panose="020B0502040204020203" pitchFamily="34" charset="-34"/>
              </a:rPr>
              <a:t>sultat des ESMS en gestion contrôl</a:t>
            </a:r>
            <a:r>
              <a:rPr kumimoji="0" lang="fr-FR" altLang="fr-FR" sz="2400" b="1" i="0" u="none" strike="noStrike" cap="none" normalizeH="0" baseline="0" dirty="0" smtClean="0">
                <a:ln>
                  <a:noFill/>
                </a:ln>
                <a:solidFill>
                  <a:srgbClr val="242424"/>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400" b="1" i="0" u="none" strike="noStrike" cap="none" normalizeH="0" baseline="0" dirty="0" smtClean="0">
                <a:ln>
                  <a:noFill/>
                </a:ln>
                <a:solidFill>
                  <a:srgbClr val="242424"/>
                </a:solidFill>
                <a:effectLst/>
                <a:latin typeface="Leelawadee UI" panose="020B0502040204020203" pitchFamily="34" charset="-34"/>
                <a:ea typeface="Times New Roman" panose="02020603050405020304" pitchFamily="18" charset="0"/>
                <a:cs typeface="Leelawadee UI" panose="020B0502040204020203" pitchFamily="34" charset="-34"/>
              </a:rPr>
              <a:t>e </a:t>
            </a:r>
            <a:r>
              <a:rPr kumimoji="0" lang="fr-FR" altLang="fr-FR" sz="2400" b="1" i="0" u="sng" strike="noStrike" cap="none" normalizeH="0" baseline="0" dirty="0" smtClean="0">
                <a:ln>
                  <a:noFill/>
                </a:ln>
                <a:solidFill>
                  <a:srgbClr val="242424"/>
                </a:solidFill>
                <a:effectLst/>
                <a:latin typeface="Leelawadee UI" panose="020B0502040204020203" pitchFamily="34" charset="-34"/>
                <a:ea typeface="Times New Roman" panose="02020603050405020304" pitchFamily="18" charset="0"/>
                <a:cs typeface="Leelawadee UI" panose="020B0502040204020203" pitchFamily="34" charset="-34"/>
              </a:rPr>
              <a:t>sous CPOM</a:t>
            </a:r>
            <a:r>
              <a:rPr kumimoji="0" lang="fr-FR" altLang="fr-FR" sz="2400" b="0" i="0" u="none" strike="noStrike" cap="none" normalizeH="0" baseline="0" dirty="0" smtClean="0">
                <a:ln>
                  <a:noFill/>
                </a:ln>
                <a:solidFill>
                  <a:srgbClr val="242424"/>
                </a:solidFill>
                <a:effectLst/>
                <a:latin typeface="Calibri" panose="020F0502020204030204" pitchFamily="34" charset="0"/>
                <a:ea typeface="Times New Roman" panose="02020603050405020304" pitchFamily="18" charset="0"/>
                <a:cs typeface="Leelawadee UI" panose="020B0502040204020203" pitchFamily="34" charset="-34"/>
              </a:rPr>
              <a:t> </a:t>
            </a:r>
            <a:r>
              <a:rPr kumimoji="0" lang="fr-FR" altLang="fr-FR" sz="2400" b="0" i="0" u="none" strike="noStrike" cap="none" normalizeH="0" baseline="0" dirty="0" smtClean="0">
                <a:ln>
                  <a:noFill/>
                </a:ln>
                <a:solidFill>
                  <a:srgbClr val="242424"/>
                </a:solidFill>
                <a:effectLst/>
                <a:latin typeface="Leelawadee UI" panose="020B0502040204020203" pitchFamily="34" charset="-34"/>
                <a:ea typeface="Times New Roman" panose="02020603050405020304" pitchFamily="18" charset="0"/>
                <a:cs typeface="Leelawadee UI" panose="020B0502040204020203" pitchFamily="34" charset="-34"/>
              </a:rPr>
              <a:t>:</a:t>
            </a:r>
            <a:endParaRPr kumimoji="0" lang="fr-FR" altLang="fr-FR" sz="24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fr-FR" altLang="fr-FR" sz="2400" b="0" i="0" u="none" strike="noStrike" cap="none" normalizeH="0" baseline="0" dirty="0" smtClean="0">
              <a:ln>
                <a:noFill/>
              </a:ln>
              <a:solidFill>
                <a:srgbClr val="242424"/>
              </a:solidFill>
              <a:effectLst/>
              <a:latin typeface="Leelawadee UI" panose="020B0502040204020203" pitchFamily="34" charset="-34"/>
              <a:ea typeface="Times New Roman" panose="02020603050405020304" pitchFamily="18" charset="0"/>
              <a:cs typeface="Leelawadee UI" panose="020B0502040204020203" pitchFamily="34" charset="-34"/>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altLang="fr-FR" sz="2400" b="0" i="0" u="none" strike="noStrike" cap="none" normalizeH="0" baseline="0" dirty="0" smtClean="0">
                <a:ln>
                  <a:noFill/>
                </a:ln>
                <a:solidFill>
                  <a:srgbClr val="242424"/>
                </a:solidFill>
                <a:effectLst/>
                <a:latin typeface="Leelawadee UI" panose="020B0502040204020203" pitchFamily="34" charset="-34"/>
                <a:ea typeface="Times New Roman" panose="02020603050405020304" pitchFamily="18" charset="0"/>
                <a:cs typeface="Leelawadee UI" panose="020B0502040204020203" pitchFamily="34" charset="-34"/>
              </a:rPr>
              <a:t>Le r</a:t>
            </a:r>
            <a:r>
              <a:rPr kumimoji="0" lang="fr-FR" altLang="fr-FR" sz="2400" b="0" i="0" u="none" strike="noStrike" cap="none" normalizeH="0" baseline="0" dirty="0" smtClean="0">
                <a:ln>
                  <a:noFill/>
                </a:ln>
                <a:solidFill>
                  <a:srgbClr val="242424"/>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400" b="0" i="0" u="none" strike="noStrike" cap="none" normalizeH="0" baseline="0" dirty="0" smtClean="0">
                <a:ln>
                  <a:noFill/>
                </a:ln>
                <a:solidFill>
                  <a:srgbClr val="242424"/>
                </a:solidFill>
                <a:effectLst/>
                <a:latin typeface="Leelawadee UI" panose="020B0502040204020203" pitchFamily="34" charset="-34"/>
                <a:ea typeface="Times New Roman" panose="02020603050405020304" pitchFamily="18" charset="0"/>
                <a:cs typeface="Leelawadee UI" panose="020B0502040204020203" pitchFamily="34" charset="-34"/>
              </a:rPr>
              <a:t>sultat comptable est de </a:t>
            </a:r>
            <a:r>
              <a:rPr kumimoji="0" lang="fr-FR" altLang="fr-FR" sz="2400" b="1" i="0" u="none" strike="noStrike" cap="none" normalizeH="0" baseline="0" dirty="0" smtClean="0">
                <a:ln>
                  <a:noFill/>
                </a:ln>
                <a:solidFill>
                  <a:srgbClr val="242424"/>
                </a:solidFill>
                <a:effectLst/>
                <a:latin typeface="Leelawadee UI" panose="020B0502040204020203" pitchFamily="34" charset="-34"/>
                <a:ea typeface="Times New Roman" panose="02020603050405020304" pitchFamily="18" charset="0"/>
                <a:cs typeface="Leelawadee UI" panose="020B0502040204020203" pitchFamily="34" charset="-34"/>
              </a:rPr>
              <a:t>+ 551</a:t>
            </a:r>
            <a:r>
              <a:rPr kumimoji="0" lang="fr-FR" altLang="fr-FR" sz="2400" b="1" i="0" u="none" strike="noStrike" cap="none" normalizeH="0" baseline="0" dirty="0" smtClean="0">
                <a:ln>
                  <a:noFill/>
                </a:ln>
                <a:solidFill>
                  <a:srgbClr val="242424"/>
                </a:solidFill>
                <a:effectLst/>
                <a:latin typeface="Calibri" panose="020F0502020204030204" pitchFamily="34" charset="0"/>
                <a:ea typeface="Times New Roman" panose="02020603050405020304" pitchFamily="18" charset="0"/>
                <a:cs typeface="Leelawadee UI" panose="020B0502040204020203" pitchFamily="34" charset="-34"/>
              </a:rPr>
              <a:t> </a:t>
            </a:r>
            <a:r>
              <a:rPr kumimoji="0" lang="fr-FR" altLang="fr-FR" sz="2400" b="1" i="0" u="none" strike="noStrike" cap="none" normalizeH="0" baseline="0" dirty="0" smtClean="0">
                <a:ln>
                  <a:noFill/>
                </a:ln>
                <a:solidFill>
                  <a:srgbClr val="242424"/>
                </a:solidFill>
                <a:effectLst/>
                <a:latin typeface="Leelawadee UI" panose="020B0502040204020203" pitchFamily="34" charset="-34"/>
                <a:ea typeface="Times New Roman" panose="02020603050405020304" pitchFamily="18" charset="0"/>
                <a:cs typeface="Leelawadee UI" panose="020B0502040204020203" pitchFamily="34" charset="-34"/>
              </a:rPr>
              <a:t>294 </a:t>
            </a:r>
            <a:r>
              <a:rPr kumimoji="0" lang="fr-FR" altLang="fr-FR" sz="2400" b="1" i="0" u="none" strike="noStrike" cap="none" normalizeH="0" baseline="0" dirty="0" smtClean="0">
                <a:ln>
                  <a:noFill/>
                </a:ln>
                <a:solidFill>
                  <a:srgbClr val="242424"/>
                </a:solidFill>
                <a:effectLst/>
                <a:latin typeface="Calibri" panose="020F0502020204030204" pitchFamily="34" charset="0"/>
                <a:ea typeface="Times New Roman" panose="02020603050405020304" pitchFamily="18" charset="0"/>
                <a:cs typeface="Leelawadee UI" panose="020B0502040204020203" pitchFamily="34" charset="-34"/>
              </a:rPr>
              <a:t>€</a:t>
            </a:r>
            <a:endParaRPr kumimoji="0" lang="fr-FR" altLang="fr-FR" sz="24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altLang="fr-FR" sz="2400" b="0" i="0" u="none" strike="noStrike" cap="none" normalizeH="0" baseline="0" dirty="0" smtClean="0">
                <a:ln>
                  <a:noFill/>
                </a:ln>
                <a:solidFill>
                  <a:srgbClr val="242424"/>
                </a:solidFill>
                <a:effectLst/>
                <a:latin typeface="Leelawadee UI" panose="020B0502040204020203" pitchFamily="34" charset="-34"/>
                <a:ea typeface="Times New Roman" panose="02020603050405020304" pitchFamily="18" charset="0"/>
                <a:cs typeface="Leelawadee UI" panose="020B0502040204020203" pitchFamily="34" charset="-34"/>
              </a:rPr>
              <a:t>Le r</a:t>
            </a:r>
            <a:r>
              <a:rPr kumimoji="0" lang="fr-FR" altLang="fr-FR" sz="2400" b="0" i="0" u="none" strike="noStrike" cap="none" normalizeH="0" baseline="0" dirty="0" smtClean="0">
                <a:ln>
                  <a:noFill/>
                </a:ln>
                <a:solidFill>
                  <a:srgbClr val="242424"/>
                </a:solidFill>
                <a:effectLst/>
                <a:latin typeface="Calibri" panose="020F0502020204030204" pitchFamily="34" charset="0"/>
                <a:ea typeface="Times New Roman" panose="02020603050405020304" pitchFamily="18" charset="0"/>
                <a:cs typeface="Leelawadee UI" panose="020B0502040204020203" pitchFamily="34" charset="-34"/>
              </a:rPr>
              <a:t>é</a:t>
            </a:r>
            <a:r>
              <a:rPr kumimoji="0" lang="fr-FR" altLang="fr-FR" sz="2400" b="0" i="0" u="none" strike="noStrike" cap="none" normalizeH="0" baseline="0" dirty="0" smtClean="0">
                <a:ln>
                  <a:noFill/>
                </a:ln>
                <a:solidFill>
                  <a:srgbClr val="242424"/>
                </a:solidFill>
                <a:effectLst/>
                <a:latin typeface="Leelawadee UI" panose="020B0502040204020203" pitchFamily="34" charset="-34"/>
                <a:ea typeface="Times New Roman" panose="02020603050405020304" pitchFamily="18" charset="0"/>
                <a:cs typeface="Leelawadee UI" panose="020B0502040204020203" pitchFamily="34" charset="-34"/>
              </a:rPr>
              <a:t>sultat administratif est de </a:t>
            </a:r>
            <a:r>
              <a:rPr kumimoji="0" lang="fr-FR" altLang="fr-FR" sz="2400" b="1" i="0" u="none" strike="noStrike" cap="none" normalizeH="0" baseline="0" dirty="0" smtClean="0">
                <a:ln>
                  <a:noFill/>
                </a:ln>
                <a:solidFill>
                  <a:srgbClr val="242424"/>
                </a:solidFill>
                <a:effectLst/>
                <a:latin typeface="Leelawadee UI" panose="020B0502040204020203" pitchFamily="34" charset="-34"/>
                <a:ea typeface="Times New Roman" panose="02020603050405020304" pitchFamily="18" charset="0"/>
                <a:cs typeface="Leelawadee UI" panose="020B0502040204020203" pitchFamily="34" charset="-34"/>
              </a:rPr>
              <a:t>+ 559</a:t>
            </a:r>
            <a:r>
              <a:rPr kumimoji="0" lang="fr-FR" altLang="fr-FR" sz="2400" b="1" i="0" u="none" strike="noStrike" cap="none" normalizeH="0" baseline="0" dirty="0" smtClean="0">
                <a:ln>
                  <a:noFill/>
                </a:ln>
                <a:solidFill>
                  <a:srgbClr val="242424"/>
                </a:solidFill>
                <a:effectLst/>
                <a:latin typeface="Calibri" panose="020F0502020204030204" pitchFamily="34" charset="0"/>
                <a:ea typeface="Times New Roman" panose="02020603050405020304" pitchFamily="18" charset="0"/>
                <a:cs typeface="Leelawadee UI" panose="020B0502040204020203" pitchFamily="34" charset="-34"/>
              </a:rPr>
              <a:t> </a:t>
            </a:r>
            <a:r>
              <a:rPr kumimoji="0" lang="fr-FR" altLang="fr-FR" sz="2400" b="1" i="0" u="none" strike="noStrike" cap="none" normalizeH="0" baseline="0" dirty="0" smtClean="0">
                <a:ln>
                  <a:noFill/>
                </a:ln>
                <a:solidFill>
                  <a:srgbClr val="242424"/>
                </a:solidFill>
                <a:effectLst/>
                <a:latin typeface="Leelawadee UI" panose="020B0502040204020203" pitchFamily="34" charset="-34"/>
                <a:ea typeface="Times New Roman" panose="02020603050405020304" pitchFamily="18" charset="0"/>
                <a:cs typeface="Leelawadee UI" panose="020B0502040204020203" pitchFamily="34" charset="-34"/>
              </a:rPr>
              <a:t>294 </a:t>
            </a:r>
            <a:r>
              <a:rPr kumimoji="0" lang="fr-FR" altLang="fr-FR" sz="2400" b="1" i="0" u="none" strike="noStrike" cap="none" normalizeH="0" baseline="0" dirty="0" smtClean="0">
                <a:ln>
                  <a:noFill/>
                </a:ln>
                <a:solidFill>
                  <a:srgbClr val="242424"/>
                </a:solidFill>
                <a:effectLst/>
                <a:latin typeface="Calibri" panose="020F0502020204030204" pitchFamily="34" charset="0"/>
                <a:ea typeface="Times New Roman" panose="02020603050405020304" pitchFamily="18" charset="0"/>
                <a:cs typeface="Leelawadee UI" panose="020B0502040204020203" pitchFamily="34" charset="-34"/>
              </a:rPr>
              <a:t>€</a:t>
            </a:r>
            <a:endParaRPr kumimoji="0" lang="fr-FR" altLang="fr-FR"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3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69290763"/>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381000" y="1638300"/>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551035"/>
            <a:ext cx="13563600" cy="717569"/>
          </a:xfrm>
          <a:prstGeom prst="rect">
            <a:avLst/>
          </a:prstGeom>
        </p:spPr>
        <p:txBody>
          <a:bodyPr wrap="square" lIns="0" tIns="0" rIns="0" bIns="0" rtlCol="0" anchor="t">
            <a:spAutoFit/>
          </a:bodyPr>
          <a:lstStyle/>
          <a:p>
            <a:pPr>
              <a:lnSpc>
                <a:spcPts val="5549"/>
              </a:lnSpc>
            </a:pPr>
            <a:r>
              <a:rPr lang="en-US" sz="5605" spc="112" dirty="0" smtClean="0">
                <a:solidFill>
                  <a:schemeClr val="accent6">
                    <a:lumMod val="75000"/>
                  </a:schemeClr>
                </a:solidFill>
                <a:latin typeface="Anton"/>
                <a:ea typeface="Anton"/>
                <a:cs typeface="Anton"/>
                <a:sym typeface="Anton"/>
              </a:rPr>
              <a:t>Proposition </a:t>
            </a:r>
            <a:r>
              <a:rPr lang="en-US" sz="5605" spc="112" dirty="0" err="1" smtClean="0">
                <a:solidFill>
                  <a:schemeClr val="accent6">
                    <a:lumMod val="75000"/>
                  </a:schemeClr>
                </a:solidFill>
                <a:latin typeface="Anton"/>
                <a:ea typeface="Anton"/>
                <a:cs typeface="Anton"/>
                <a:sym typeface="Anton"/>
              </a:rPr>
              <a:t>d’affectation</a:t>
            </a:r>
            <a:r>
              <a:rPr lang="en-US" sz="5605" spc="112" dirty="0" smtClean="0">
                <a:solidFill>
                  <a:schemeClr val="accent6">
                    <a:lumMod val="75000"/>
                  </a:schemeClr>
                </a:solidFill>
                <a:latin typeface="Anton"/>
                <a:ea typeface="Anton"/>
                <a:cs typeface="Anton"/>
                <a:sym typeface="Anton"/>
              </a:rPr>
              <a:t> du </a:t>
            </a:r>
            <a:r>
              <a:rPr lang="en-US" sz="5605" spc="112" dirty="0" err="1" smtClean="0">
                <a:solidFill>
                  <a:schemeClr val="accent6">
                    <a:lumMod val="75000"/>
                  </a:schemeClr>
                </a:solidFill>
                <a:latin typeface="Anton"/>
                <a:ea typeface="Anton"/>
                <a:cs typeface="Anton"/>
                <a:sym typeface="Anton"/>
              </a:rPr>
              <a:t>résultat</a:t>
            </a:r>
            <a:r>
              <a:rPr lang="en-US" sz="5605" spc="112" dirty="0" smtClean="0">
                <a:solidFill>
                  <a:schemeClr val="accent6">
                    <a:lumMod val="75000"/>
                  </a:schemeClr>
                </a:solidFill>
                <a:latin typeface="Anton"/>
                <a:ea typeface="Anton"/>
                <a:cs typeface="Anton"/>
                <a:sym typeface="Anton"/>
              </a:rPr>
              <a:t> 2024</a:t>
            </a:r>
            <a:endParaRPr lang="en-US" sz="5605" spc="112" dirty="0">
              <a:solidFill>
                <a:schemeClr val="accent6">
                  <a:lumMod val="75000"/>
                </a:schemeClr>
              </a:solidFill>
              <a:latin typeface="Anton"/>
              <a:ea typeface="Anton"/>
              <a:cs typeface="Anton"/>
              <a:sym typeface="Anton"/>
            </a:endParaRPr>
          </a:p>
        </p:txBody>
      </p:sp>
      <p:sp>
        <p:nvSpPr>
          <p:cNvPr id="3" name="Rectangle 2"/>
          <p:cNvSpPr/>
          <p:nvPr/>
        </p:nvSpPr>
        <p:spPr>
          <a:xfrm>
            <a:off x="723900" y="2400300"/>
            <a:ext cx="10058400" cy="6930615"/>
          </a:xfrm>
          <a:prstGeom prst="rect">
            <a:avLst/>
          </a:prstGeom>
        </p:spPr>
        <p:txBody>
          <a:bodyPr wrap="square">
            <a:spAutoFit/>
          </a:bodyPr>
          <a:lstStyle/>
          <a:p>
            <a:pPr>
              <a:lnSpc>
                <a:spcPct val="107000"/>
              </a:lnSpc>
              <a:spcAft>
                <a:spcPts val="800"/>
              </a:spcAft>
            </a:pPr>
            <a:r>
              <a:rPr lang="fr-FR" sz="2400" b="1" dirty="0">
                <a:solidFill>
                  <a:srgbClr val="2E74B5"/>
                </a:solidFill>
                <a:latin typeface="Leelawadee UI" panose="020B0502040204020203" pitchFamily="34" charset="-34"/>
                <a:ea typeface="Times New Roman" panose="02020603050405020304" pitchFamily="18" charset="0"/>
                <a:cs typeface="Times New Roman" panose="02020603050405020304" pitchFamily="18" charset="0"/>
              </a:rPr>
              <a:t>Exercice clos le </a:t>
            </a:r>
            <a:r>
              <a:rPr lang="fr-FR" sz="2400" b="1" dirty="0" smtClean="0">
                <a:solidFill>
                  <a:srgbClr val="2E74B5"/>
                </a:solidFill>
                <a:latin typeface="Leelawadee UI" panose="020B0502040204020203" pitchFamily="34" charset="-34"/>
                <a:ea typeface="Times New Roman" panose="02020603050405020304" pitchFamily="18" charset="0"/>
                <a:cs typeface="Times New Roman" panose="02020603050405020304" pitchFamily="18" charset="0"/>
              </a:rPr>
              <a:t>31/12/2024</a:t>
            </a:r>
          </a:p>
          <a:p>
            <a:pPr>
              <a:lnSpc>
                <a:spcPct val="107000"/>
              </a:lnSpc>
              <a:spcAft>
                <a:spcPts val="800"/>
              </a:spcAft>
            </a:pP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fr-FR" sz="2400" b="1" dirty="0">
                <a:latin typeface="Leelawadee UI" panose="020B0502040204020203" pitchFamily="34" charset="-34"/>
                <a:ea typeface="Times New Roman" panose="02020603050405020304" pitchFamily="18" charset="0"/>
              </a:rPr>
              <a:t>I.</a:t>
            </a:r>
            <a:r>
              <a:rPr lang="fr-FR" sz="2400" dirty="0">
                <a:latin typeface="Leelawadee UI" panose="020B0502040204020203" pitchFamily="34" charset="-34"/>
                <a:ea typeface="Times New Roman" panose="02020603050405020304" pitchFamily="18" charset="0"/>
              </a:rPr>
              <a:t> </a:t>
            </a:r>
            <a:r>
              <a:rPr lang="fr-FR" sz="2400" b="1" dirty="0">
                <a:latin typeface="Leelawadee UI" panose="020B0502040204020203" pitchFamily="34" charset="-34"/>
                <a:ea typeface="Times New Roman" panose="02020603050405020304" pitchFamily="18" charset="0"/>
              </a:rPr>
              <a:t>Activités sociales et médico-sociales – Gestion contrôlée (périmètre CPOM)</a:t>
            </a:r>
            <a:r>
              <a:rPr lang="fr-FR" sz="2400" dirty="0">
                <a:latin typeface="Leelawadee UI" panose="020B0502040204020203" pitchFamily="34" charset="-34"/>
                <a:ea typeface="Times New Roman" panose="02020603050405020304" pitchFamily="18" charset="0"/>
              </a:rPr>
              <a:t/>
            </a:r>
            <a:br>
              <a:rPr lang="fr-FR" sz="2400" dirty="0">
                <a:latin typeface="Leelawadee UI" panose="020B0502040204020203" pitchFamily="34" charset="-34"/>
                <a:ea typeface="Times New Roman" panose="02020603050405020304" pitchFamily="18" charset="0"/>
              </a:rPr>
            </a:br>
            <a:r>
              <a:rPr lang="fr-FR" sz="2400" dirty="0">
                <a:latin typeface="Leelawadee UI" panose="020B0502040204020203" pitchFamily="34" charset="-34"/>
                <a:ea typeface="Calibri" panose="020F0502020204030204" pitchFamily="34" charset="0"/>
              </a:rPr>
              <a:t>Le résultat excédentaire s’élevant </a:t>
            </a:r>
            <a:r>
              <a:rPr lang="fr-FR" sz="2400" b="1" dirty="0">
                <a:latin typeface="Leelawadee UI" panose="020B0502040204020203" pitchFamily="34" charset="-34"/>
                <a:ea typeface="Calibri" panose="020F0502020204030204" pitchFamily="34" charset="0"/>
              </a:rPr>
              <a:t>à +559 294€</a:t>
            </a:r>
            <a:r>
              <a:rPr lang="fr-FR" sz="2400" dirty="0">
                <a:latin typeface="Leelawadee UI" panose="020B0502040204020203" pitchFamily="34" charset="-34"/>
                <a:ea typeface="Calibri" panose="020F0502020204030204" pitchFamily="34" charset="0"/>
              </a:rPr>
              <a:t> des activités sociales et médicosociales en gestion contrôlée sous périmètre CPOM est affecté comme suit :</a:t>
            </a:r>
            <a:endParaRPr lang="fr-FR" sz="2400" dirty="0"/>
          </a:p>
          <a:p>
            <a:pPr marL="342900" lvl="0" indent="-342900">
              <a:lnSpc>
                <a:spcPct val="107000"/>
              </a:lnSpc>
              <a:spcAft>
                <a:spcPts val="800"/>
              </a:spcAft>
              <a:buSzPts val="1000"/>
              <a:buFont typeface="Courier New" panose="02070309020205020404" pitchFamily="49" charset="0"/>
              <a:buChar char="o"/>
              <a:tabLst>
                <a:tab pos="457200" algn="l"/>
              </a:tabLst>
            </a:pPr>
            <a:r>
              <a:rPr lang="fr-FR" sz="2400" b="1" dirty="0">
                <a:latin typeface="Leelawadee UI" panose="020B0502040204020203" pitchFamily="34" charset="-34"/>
                <a:ea typeface="Times New Roman" panose="02020603050405020304" pitchFamily="18" charset="0"/>
                <a:cs typeface="Times New Roman" panose="02020603050405020304" pitchFamily="18" charset="0"/>
              </a:rPr>
              <a:t>375 467 €</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 affectés au report à nouveau, après reprise de la réserve de compensation des charges d’amortissement d’un montant de 16 173.17 €</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SzPts val="1000"/>
              <a:buFont typeface="Courier New" panose="02070309020205020404" pitchFamily="49" charset="0"/>
              <a:buChar char="o"/>
              <a:tabLst>
                <a:tab pos="457200" algn="l"/>
              </a:tabLst>
            </a:pPr>
            <a:r>
              <a:rPr lang="fr-FR" sz="2400" b="1" dirty="0">
                <a:latin typeface="Leelawadee UI" panose="020B0502040204020203" pitchFamily="34" charset="-34"/>
                <a:ea typeface="Times New Roman" panose="02020603050405020304" pitchFamily="18" charset="0"/>
                <a:cs typeface="Times New Roman" panose="02020603050405020304" pitchFamily="18" charset="0"/>
              </a:rPr>
              <a:t>200 000 €</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 affectés à une réserve dédiée à l’investissement, conformément aux objectifs de travaux d’aménagement au FAM</a:t>
            </a:r>
            <a:r>
              <a:rPr lang="fr-FR" sz="2400" dirty="0" smtClean="0">
                <a:latin typeface="Leelawadee UI" panose="020B0502040204020203" pitchFamily="34" charset="-34"/>
                <a:ea typeface="Times New Roman" panose="02020603050405020304" pitchFamily="18" charset="0"/>
                <a:cs typeface="Times New Roman" panose="02020603050405020304" pitchFamily="18" charset="0"/>
              </a:rPr>
              <a:t>.</a:t>
            </a:r>
          </a:p>
          <a:p>
            <a:pPr marL="342900" lvl="0" indent="-342900">
              <a:lnSpc>
                <a:spcPct val="107000"/>
              </a:lnSpc>
              <a:spcAft>
                <a:spcPts val="800"/>
              </a:spcAft>
              <a:buSzPts val="1000"/>
              <a:buFont typeface="Courier New" panose="02070309020205020404" pitchFamily="49" charset="0"/>
              <a:buChar char="o"/>
              <a:tabLst>
                <a:tab pos="457200" algn="l"/>
              </a:tabLst>
            </a:pP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fr-FR" sz="2400" b="1" dirty="0">
                <a:latin typeface="Leelawadee UI" panose="020B0502040204020203" pitchFamily="34" charset="-34"/>
                <a:ea typeface="Times New Roman" panose="02020603050405020304" pitchFamily="18" charset="0"/>
                <a:cs typeface="Times New Roman" panose="02020603050405020304" pitchFamily="18" charset="0"/>
              </a:rPr>
              <a:t>II. Activités sous gestion contrôlée (périmètre hors CPOM)</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
            </a:r>
            <a:br>
              <a:rPr lang="fr-FR" sz="2400" dirty="0">
                <a:latin typeface="Leelawadee UI" panose="020B0502040204020203" pitchFamily="34" charset="-34"/>
                <a:ea typeface="Times New Roman" panose="02020603050405020304" pitchFamily="18" charset="0"/>
                <a:cs typeface="Times New Roman" panose="02020603050405020304" pitchFamily="18" charset="0"/>
              </a:rPr>
            </a:br>
            <a:r>
              <a:rPr lang="fr-FR" sz="2400" dirty="0">
                <a:latin typeface="Leelawadee UI" panose="020B0502040204020203" pitchFamily="34" charset="-34"/>
                <a:ea typeface="Times New Roman" panose="02020603050405020304" pitchFamily="18" charset="0"/>
                <a:cs typeface="Times New Roman" panose="02020603050405020304" pitchFamily="18" charset="0"/>
              </a:rPr>
              <a:t>Le déficit constaté de -10 365 € est imputé intégralement </a:t>
            </a:r>
            <a:r>
              <a:rPr lang="fr-FR" sz="2400" b="1" dirty="0">
                <a:latin typeface="Leelawadee UI" panose="020B0502040204020203" pitchFamily="34" charset="-34"/>
                <a:ea typeface="Times New Roman" panose="02020603050405020304" pitchFamily="18" charset="0"/>
                <a:cs typeface="Times New Roman" panose="02020603050405020304" pitchFamily="18" charset="0"/>
              </a:rPr>
              <a:t>au compte report à nouveau</a:t>
            </a:r>
            <a:r>
              <a:rPr lang="fr-FR" sz="2400" b="1" dirty="0" smtClean="0">
                <a:latin typeface="Leelawadee UI" panose="020B0502040204020203" pitchFamily="34" charset="-34"/>
                <a:ea typeface="Times New Roman" panose="02020603050405020304" pitchFamily="18" charset="0"/>
                <a:cs typeface="Times New Roman" panose="02020603050405020304" pitchFamily="18" charset="0"/>
              </a:rPr>
              <a:t>.</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a:off x="11269149" y="4457700"/>
            <a:ext cx="6324600" cy="3854068"/>
          </a:xfrm>
          <a:prstGeom prst="rect">
            <a:avLst/>
          </a:prstGeom>
        </p:spPr>
        <p:txBody>
          <a:bodyPr wrap="square">
            <a:spAutoFit/>
          </a:bodyPr>
          <a:lstStyle/>
          <a:p>
            <a:pPr>
              <a:lnSpc>
                <a:spcPct val="107000"/>
              </a:lnSpc>
              <a:spcAft>
                <a:spcPts val="800"/>
              </a:spcAft>
            </a:pPr>
            <a:r>
              <a:rPr lang="fr-FR" sz="2400" dirty="0">
                <a:latin typeface="Leelawadee UI" panose="020B0502040204020203" pitchFamily="34" charset="-34"/>
                <a:ea typeface="Times New Roman" panose="02020603050405020304" pitchFamily="18" charset="0"/>
                <a:cs typeface="Times New Roman" panose="02020603050405020304" pitchFamily="18" charset="0"/>
              </a:rPr>
              <a:t/>
            </a:r>
            <a:br>
              <a:rPr lang="fr-FR" sz="2400" dirty="0">
                <a:latin typeface="Leelawadee UI" panose="020B0502040204020203" pitchFamily="34" charset="-34"/>
                <a:ea typeface="Times New Roman" panose="02020603050405020304" pitchFamily="18" charset="0"/>
                <a:cs typeface="Times New Roman" panose="02020603050405020304" pitchFamily="18" charset="0"/>
              </a:rPr>
            </a:br>
            <a:r>
              <a:rPr lang="fr-FR" sz="2400" b="1" dirty="0" smtClean="0">
                <a:solidFill>
                  <a:srgbClr val="000000"/>
                </a:solidFill>
                <a:latin typeface="Leelawadee UI" panose="020B0502040204020203" pitchFamily="34" charset="-34"/>
                <a:ea typeface="Times New Roman" panose="02020603050405020304" pitchFamily="18" charset="0"/>
                <a:cs typeface="Times New Roman" panose="02020603050405020304" pitchFamily="18" charset="0"/>
              </a:rPr>
              <a:t>III</a:t>
            </a:r>
            <a:r>
              <a:rPr lang="fr-FR" sz="2400" b="1" dirty="0">
                <a:solidFill>
                  <a:srgbClr val="000000"/>
                </a:solidFill>
                <a:latin typeface="Leelawadee UI" panose="020B0502040204020203" pitchFamily="34" charset="-34"/>
                <a:ea typeface="Times New Roman" panose="02020603050405020304" pitchFamily="18" charset="0"/>
                <a:cs typeface="Times New Roman" panose="02020603050405020304" pitchFamily="18" charset="0"/>
              </a:rPr>
              <a:t>. Activités sous gestion libre</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
            </a:r>
            <a:br>
              <a:rPr lang="fr-FR" sz="2400" dirty="0">
                <a:latin typeface="Leelawadee UI" panose="020B0502040204020203" pitchFamily="34" charset="-34"/>
                <a:ea typeface="Times New Roman" panose="02020603050405020304" pitchFamily="18" charset="0"/>
                <a:cs typeface="Times New Roman" panose="02020603050405020304" pitchFamily="18" charset="0"/>
              </a:rPr>
            </a:br>
            <a:r>
              <a:rPr lang="fr-FR" sz="2400" dirty="0">
                <a:latin typeface="Leelawadee UI" panose="020B0502040204020203" pitchFamily="34" charset="-34"/>
                <a:ea typeface="Times New Roman" panose="02020603050405020304" pitchFamily="18" charset="0"/>
                <a:cs typeface="Times New Roman" panose="02020603050405020304" pitchFamily="18" charset="0"/>
              </a:rPr>
              <a:t>Le déficit de l’exercice, s’élevant à </a:t>
            </a:r>
            <a:r>
              <a:rPr lang="fr-FR" sz="2400" b="1" dirty="0">
                <a:latin typeface="Leelawadee UI" panose="020B0502040204020203" pitchFamily="34" charset="-34"/>
                <a:ea typeface="Times New Roman" panose="02020603050405020304" pitchFamily="18" charset="0"/>
                <a:cs typeface="Times New Roman" panose="02020603050405020304" pitchFamily="18" charset="0"/>
              </a:rPr>
              <a:t>14 813 €,</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 est affecté </a:t>
            </a:r>
            <a:r>
              <a:rPr lang="fr-FR" sz="2400" b="1" dirty="0">
                <a:latin typeface="Leelawadee UI" panose="020B0502040204020203" pitchFamily="34" charset="-34"/>
                <a:ea typeface="Times New Roman" panose="02020603050405020304" pitchFamily="18" charset="0"/>
                <a:cs typeface="Times New Roman" panose="02020603050405020304" pitchFamily="18" charset="0"/>
              </a:rPr>
              <a:t>au compte report à nouveau</a:t>
            </a:r>
            <a:r>
              <a:rPr lang="fr-FR" sz="2400" b="1" dirty="0" smtClean="0">
                <a:latin typeface="Leelawadee UI" panose="020B0502040204020203" pitchFamily="34" charset="-34"/>
                <a:ea typeface="Times New Roman" panose="02020603050405020304" pitchFamily="18" charset="0"/>
                <a:cs typeface="Times New Roman" panose="02020603050405020304" pitchFamily="18" charset="0"/>
              </a:rPr>
              <a:t>.</a:t>
            </a:r>
          </a:p>
          <a:p>
            <a:pPr>
              <a:lnSpc>
                <a:spcPct val="107000"/>
              </a:lnSpc>
              <a:spcAft>
                <a:spcPts val="800"/>
              </a:spcAft>
            </a:pP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fr-FR" sz="2400" b="1" dirty="0">
                <a:latin typeface="Leelawadee UI" panose="020B0502040204020203" pitchFamily="34" charset="-34"/>
                <a:ea typeface="Times New Roman" panose="02020603050405020304" pitchFamily="18" charset="0"/>
                <a:cs typeface="Times New Roman" panose="02020603050405020304" pitchFamily="18" charset="0"/>
              </a:rPr>
              <a:t>IV Excédent des activités autres-GEM</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
            </a:r>
            <a:br>
              <a:rPr lang="fr-FR" sz="2400" dirty="0">
                <a:latin typeface="Leelawadee UI" panose="020B0502040204020203" pitchFamily="34" charset="-34"/>
                <a:ea typeface="Times New Roman" panose="02020603050405020304" pitchFamily="18" charset="0"/>
                <a:cs typeface="Times New Roman" panose="02020603050405020304" pitchFamily="18" charset="0"/>
              </a:rPr>
            </a:br>
            <a:r>
              <a:rPr lang="fr-FR" sz="2400" dirty="0">
                <a:latin typeface="Leelawadee UI" panose="020B0502040204020203" pitchFamily="34" charset="-34"/>
                <a:ea typeface="Times New Roman" panose="02020603050405020304" pitchFamily="18" charset="0"/>
                <a:cs typeface="Times New Roman" panose="02020603050405020304" pitchFamily="18" charset="0"/>
              </a:rPr>
              <a:t>L’excédent généré par ces activités, pour un montant de </a:t>
            </a:r>
            <a:r>
              <a:rPr lang="fr-FR" sz="2400" b="1" dirty="0">
                <a:latin typeface="Leelawadee UI" panose="020B0502040204020203" pitchFamily="34" charset="-34"/>
                <a:ea typeface="Times New Roman" panose="02020603050405020304" pitchFamily="18" charset="0"/>
                <a:cs typeface="Times New Roman" panose="02020603050405020304" pitchFamily="18" charset="0"/>
              </a:rPr>
              <a:t>+103 711 €,</a:t>
            </a:r>
            <a:r>
              <a:rPr lang="fr-FR" sz="2400" dirty="0">
                <a:latin typeface="Leelawadee UI" panose="020B0502040204020203" pitchFamily="34" charset="-34"/>
                <a:ea typeface="Times New Roman" panose="02020603050405020304" pitchFamily="18" charset="0"/>
                <a:cs typeface="Times New Roman" panose="02020603050405020304" pitchFamily="18" charset="0"/>
              </a:rPr>
              <a:t> est affecté en totalité </a:t>
            </a:r>
            <a:r>
              <a:rPr lang="fr-FR" sz="2400" b="1" dirty="0">
                <a:latin typeface="Leelawadee UI" panose="020B0502040204020203" pitchFamily="34" charset="-34"/>
                <a:ea typeface="Times New Roman" panose="02020603050405020304" pitchFamily="18" charset="0"/>
                <a:cs typeface="Times New Roman" panose="02020603050405020304" pitchFamily="18" charset="0"/>
              </a:rPr>
              <a:t>au compte report à nouveau.</a:t>
            </a:r>
            <a:endParaRPr lang="fr-FR" sz="24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3507137"/>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6" name="TextBox 6"/>
          <p:cNvSpPr txBox="1"/>
          <p:nvPr/>
        </p:nvSpPr>
        <p:spPr>
          <a:xfrm>
            <a:off x="381000" y="551035"/>
            <a:ext cx="13563600" cy="717569"/>
          </a:xfrm>
          <a:prstGeom prst="rect">
            <a:avLst/>
          </a:prstGeom>
        </p:spPr>
        <p:txBody>
          <a:bodyPr wrap="square" lIns="0" tIns="0" rIns="0" bIns="0" rtlCol="0" anchor="t">
            <a:spAutoFit/>
          </a:bodyPr>
          <a:lstStyle/>
          <a:p>
            <a:pPr>
              <a:lnSpc>
                <a:spcPts val="5549"/>
              </a:lnSpc>
            </a:pPr>
            <a:r>
              <a:rPr lang="en-US" sz="5605" spc="112" dirty="0" smtClean="0">
                <a:solidFill>
                  <a:schemeClr val="accent6">
                    <a:lumMod val="75000"/>
                  </a:schemeClr>
                </a:solidFill>
                <a:latin typeface="Anton"/>
                <a:ea typeface="Anton"/>
                <a:cs typeface="Anton"/>
                <a:sym typeface="Anton"/>
              </a:rPr>
              <a:t>Proposition </a:t>
            </a:r>
            <a:r>
              <a:rPr lang="en-US" sz="5605" spc="112" dirty="0" err="1" smtClean="0">
                <a:solidFill>
                  <a:schemeClr val="accent6">
                    <a:lumMod val="75000"/>
                  </a:schemeClr>
                </a:solidFill>
                <a:latin typeface="Anton"/>
                <a:ea typeface="Anton"/>
                <a:cs typeface="Anton"/>
                <a:sym typeface="Anton"/>
              </a:rPr>
              <a:t>d’affectation</a:t>
            </a:r>
            <a:r>
              <a:rPr lang="en-US" sz="5605" spc="112" dirty="0" smtClean="0">
                <a:solidFill>
                  <a:schemeClr val="accent6">
                    <a:lumMod val="75000"/>
                  </a:schemeClr>
                </a:solidFill>
                <a:latin typeface="Anton"/>
                <a:ea typeface="Anton"/>
                <a:cs typeface="Anton"/>
                <a:sym typeface="Anton"/>
              </a:rPr>
              <a:t> du </a:t>
            </a:r>
            <a:r>
              <a:rPr lang="en-US" sz="5605" spc="112" dirty="0" err="1" smtClean="0">
                <a:solidFill>
                  <a:schemeClr val="accent6">
                    <a:lumMod val="75000"/>
                  </a:schemeClr>
                </a:solidFill>
                <a:latin typeface="Anton"/>
                <a:ea typeface="Anton"/>
                <a:cs typeface="Anton"/>
                <a:sym typeface="Anton"/>
              </a:rPr>
              <a:t>résultat</a:t>
            </a:r>
            <a:r>
              <a:rPr lang="en-US" sz="5605" spc="112" dirty="0" smtClean="0">
                <a:solidFill>
                  <a:schemeClr val="accent6">
                    <a:lumMod val="75000"/>
                  </a:schemeClr>
                </a:solidFill>
                <a:latin typeface="Anton"/>
                <a:ea typeface="Anton"/>
                <a:cs typeface="Anton"/>
                <a:sym typeface="Anton"/>
              </a:rPr>
              <a:t> 2024</a:t>
            </a:r>
            <a:endParaRPr lang="en-US" sz="5605" spc="112" dirty="0">
              <a:solidFill>
                <a:schemeClr val="accent6">
                  <a:lumMod val="75000"/>
                </a:schemeClr>
              </a:solidFill>
              <a:latin typeface="Anton"/>
              <a:ea typeface="Anton"/>
              <a:cs typeface="Anton"/>
              <a:sym typeface="Anton"/>
            </a:endParaRPr>
          </a:p>
        </p:txBody>
      </p:sp>
      <p:pic>
        <p:nvPicPr>
          <p:cNvPr id="8" name="Image 7"/>
          <p:cNvPicPr/>
          <p:nvPr/>
        </p:nvPicPr>
        <p:blipFill rotWithShape="1">
          <a:blip r:embed="rId2"/>
          <a:srcRect t="10393"/>
          <a:stretch/>
        </p:blipFill>
        <p:spPr bwMode="auto">
          <a:xfrm>
            <a:off x="152400" y="12700"/>
            <a:ext cx="18135600" cy="10287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5513454"/>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381000" y="5219700"/>
            <a:ext cx="12310549" cy="1189"/>
          </a:xfrm>
          <a:prstGeom prst="line">
            <a:avLst/>
          </a:prstGeom>
          <a:ln w="28575" cap="flat">
            <a:solidFill>
              <a:srgbClr val="213A63"/>
            </a:solidFill>
            <a:prstDash val="solid"/>
            <a:headEnd type="none" w="sm" len="sm"/>
            <a:tailEnd type="none" w="sm" len="sm"/>
          </a:ln>
        </p:spPr>
      </p:sp>
      <p:sp>
        <p:nvSpPr>
          <p:cNvPr id="6" name="TextBox 6"/>
          <p:cNvSpPr txBox="1"/>
          <p:nvPr/>
        </p:nvSpPr>
        <p:spPr>
          <a:xfrm>
            <a:off x="685800" y="4000500"/>
            <a:ext cx="11506200" cy="705321"/>
          </a:xfrm>
          <a:prstGeom prst="rect">
            <a:avLst/>
          </a:prstGeom>
        </p:spPr>
        <p:txBody>
          <a:bodyPr wrap="square" lIns="0" tIns="0" rIns="0" bIns="0" rtlCol="0" anchor="t">
            <a:spAutoFit/>
          </a:bodyPr>
          <a:lstStyle/>
          <a:p>
            <a:pPr algn="l">
              <a:lnSpc>
                <a:spcPts val="5549"/>
              </a:lnSpc>
            </a:pPr>
            <a:r>
              <a:rPr lang="en-US" sz="5605" spc="112" dirty="0">
                <a:solidFill>
                  <a:srgbClr val="213A63"/>
                </a:solidFill>
                <a:latin typeface="Anton"/>
                <a:ea typeface="Anton"/>
                <a:cs typeface="Anton"/>
                <a:sym typeface="Anton"/>
              </a:rPr>
              <a:t>5</a:t>
            </a:r>
            <a:r>
              <a:rPr lang="en-US" sz="5605" spc="112" dirty="0" smtClean="0">
                <a:solidFill>
                  <a:srgbClr val="213A63"/>
                </a:solidFill>
                <a:latin typeface="Anton"/>
                <a:ea typeface="Anton"/>
                <a:cs typeface="Anton"/>
                <a:sym typeface="Anton"/>
              </a:rPr>
              <a:t>. </a:t>
            </a:r>
            <a:r>
              <a:rPr lang="en-US" sz="5605" spc="112" dirty="0" err="1" smtClean="0">
                <a:solidFill>
                  <a:srgbClr val="213A63"/>
                </a:solidFill>
                <a:latin typeface="Anton"/>
                <a:ea typeface="Anton"/>
                <a:cs typeface="Anton"/>
                <a:sym typeface="Anton"/>
              </a:rPr>
              <a:t>Quitus</a:t>
            </a:r>
            <a:r>
              <a:rPr lang="en-US" sz="5605" spc="112" dirty="0" smtClean="0">
                <a:solidFill>
                  <a:srgbClr val="213A63"/>
                </a:solidFill>
                <a:latin typeface="Anton"/>
                <a:ea typeface="Anton"/>
                <a:cs typeface="Anton"/>
                <a:sym typeface="Anton"/>
              </a:rPr>
              <a:t> aux </a:t>
            </a:r>
            <a:r>
              <a:rPr lang="en-US" sz="5605" spc="112" dirty="0" err="1" smtClean="0">
                <a:solidFill>
                  <a:srgbClr val="213A63"/>
                </a:solidFill>
                <a:latin typeface="Anton"/>
                <a:ea typeface="Anton"/>
                <a:cs typeface="Anton"/>
                <a:sym typeface="Anton"/>
              </a:rPr>
              <a:t>administrateurs</a:t>
            </a:r>
            <a:endParaRPr lang="en-US" sz="5605" spc="112" dirty="0">
              <a:solidFill>
                <a:srgbClr val="213A63"/>
              </a:solidFill>
              <a:latin typeface="Anton"/>
              <a:ea typeface="Anton"/>
              <a:cs typeface="Anton"/>
              <a:sym typeface="Anton"/>
            </a:endParaRPr>
          </a:p>
        </p:txBody>
      </p:sp>
    </p:spTree>
    <p:extLst>
      <p:ext uri="{BB962C8B-B14F-4D97-AF65-F5344CB8AC3E}">
        <p14:creationId xmlns:p14="http://schemas.microsoft.com/office/powerpoint/2010/main" val="156103810"/>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228600" y="5905501"/>
            <a:ext cx="15621000" cy="0"/>
          </a:xfrm>
          <a:prstGeom prst="line">
            <a:avLst/>
          </a:prstGeom>
          <a:ln w="28575" cap="flat">
            <a:solidFill>
              <a:srgbClr val="213A63"/>
            </a:solidFill>
            <a:prstDash val="solid"/>
            <a:headEnd type="none" w="sm" len="sm"/>
            <a:tailEnd type="none" w="sm" len="sm"/>
          </a:ln>
        </p:spPr>
      </p:sp>
      <p:sp>
        <p:nvSpPr>
          <p:cNvPr id="6" name="TextBox 6"/>
          <p:cNvSpPr txBox="1"/>
          <p:nvPr/>
        </p:nvSpPr>
        <p:spPr>
          <a:xfrm>
            <a:off x="990600" y="3695700"/>
            <a:ext cx="13792200" cy="1725088"/>
          </a:xfrm>
          <a:prstGeom prst="rect">
            <a:avLst/>
          </a:prstGeom>
        </p:spPr>
        <p:txBody>
          <a:bodyPr wrap="square" lIns="0" tIns="0" rIns="0" bIns="0" rtlCol="0" anchor="t">
            <a:spAutoFit/>
          </a:bodyPr>
          <a:lstStyle/>
          <a:p>
            <a:r>
              <a:rPr lang="en-US" sz="5605" spc="112" dirty="0" smtClean="0">
                <a:solidFill>
                  <a:srgbClr val="213A63"/>
                </a:solidFill>
                <a:latin typeface="Anton"/>
                <a:ea typeface="Anton"/>
                <a:cs typeface="Anton"/>
                <a:sym typeface="Anton"/>
              </a:rPr>
              <a:t>6. Rapport </a:t>
            </a:r>
            <a:r>
              <a:rPr lang="en-US" sz="5605" spc="112" dirty="0" err="1" smtClean="0">
                <a:solidFill>
                  <a:srgbClr val="213A63"/>
                </a:solidFill>
                <a:latin typeface="Anton"/>
                <a:ea typeface="Anton"/>
                <a:cs typeface="Anton"/>
                <a:sym typeface="Anton"/>
              </a:rPr>
              <a:t>spécial</a:t>
            </a:r>
            <a:r>
              <a:rPr lang="en-US" sz="5605" spc="112" dirty="0" smtClean="0">
                <a:solidFill>
                  <a:srgbClr val="213A63"/>
                </a:solidFill>
                <a:latin typeface="Anton"/>
                <a:ea typeface="Anton"/>
                <a:cs typeface="Anton"/>
                <a:sym typeface="Anton"/>
              </a:rPr>
              <a:t> du </a:t>
            </a:r>
            <a:r>
              <a:rPr lang="en-US" sz="5605" spc="112" dirty="0" err="1" smtClean="0">
                <a:solidFill>
                  <a:srgbClr val="213A63"/>
                </a:solidFill>
                <a:latin typeface="Anton"/>
                <a:ea typeface="Anton"/>
                <a:cs typeface="Anton"/>
                <a:sym typeface="Anton"/>
              </a:rPr>
              <a:t>Commissaire</a:t>
            </a:r>
            <a:r>
              <a:rPr lang="en-US" sz="5605" spc="112" dirty="0" smtClean="0">
                <a:solidFill>
                  <a:srgbClr val="213A63"/>
                </a:solidFill>
                <a:latin typeface="Anton"/>
                <a:ea typeface="Anton"/>
                <a:cs typeface="Anton"/>
                <a:sym typeface="Anton"/>
              </a:rPr>
              <a:t> aux </a:t>
            </a:r>
            <a:r>
              <a:rPr lang="en-US" sz="5605" spc="112" dirty="0" err="1" smtClean="0">
                <a:solidFill>
                  <a:srgbClr val="213A63"/>
                </a:solidFill>
                <a:latin typeface="Anton"/>
                <a:ea typeface="Anton"/>
                <a:cs typeface="Anton"/>
                <a:sym typeface="Anton"/>
              </a:rPr>
              <a:t>Comptes</a:t>
            </a:r>
            <a:r>
              <a:rPr lang="en-US" sz="5605" spc="112" dirty="0" smtClean="0">
                <a:solidFill>
                  <a:srgbClr val="213A63"/>
                </a:solidFill>
                <a:latin typeface="Anton"/>
                <a:ea typeface="Anton"/>
                <a:cs typeface="Anton"/>
                <a:sym typeface="Anton"/>
              </a:rPr>
              <a:t> sur les conventions </a:t>
            </a:r>
            <a:r>
              <a:rPr lang="en-US" sz="5605" spc="112" dirty="0" err="1" smtClean="0">
                <a:solidFill>
                  <a:srgbClr val="213A63"/>
                </a:solidFill>
                <a:latin typeface="Anton"/>
                <a:ea typeface="Anton"/>
                <a:cs typeface="Anton"/>
                <a:sym typeface="Anton"/>
              </a:rPr>
              <a:t>réglementées</a:t>
            </a:r>
            <a:endParaRPr lang="en-US" sz="5605" spc="112" dirty="0" smtClean="0">
              <a:solidFill>
                <a:srgbClr val="213A63"/>
              </a:solidFill>
              <a:latin typeface="Anton"/>
              <a:ea typeface="Anton"/>
              <a:cs typeface="Anton"/>
              <a:sym typeface="Anton"/>
            </a:endParaRPr>
          </a:p>
        </p:txBody>
      </p:sp>
    </p:spTree>
    <p:extLst>
      <p:ext uri="{BB962C8B-B14F-4D97-AF65-F5344CB8AC3E}">
        <p14:creationId xmlns:p14="http://schemas.microsoft.com/office/powerpoint/2010/main" val="1804482714"/>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54F8213-828A-4F6A-9524-F210665E9E1B}"/>
              </a:ext>
            </a:extLst>
          </p:cNvPr>
          <p:cNvSpPr>
            <a:spLocks noGrp="1"/>
          </p:cNvSpPr>
          <p:nvPr>
            <p:ph type="ftr" sz="quarter" idx="17"/>
          </p:nvPr>
        </p:nvSpPr>
        <p:spPr/>
        <p:txBody>
          <a:bodyPr/>
          <a:lstStyle/>
          <a:p>
            <a:pPr defTabSz="1371600">
              <a:defRPr/>
            </a:pPr>
            <a:r>
              <a:rPr lang="fr-FR" dirty="0">
                <a:solidFill>
                  <a:srgbClr val="A5A5A5"/>
                </a:solidFill>
                <a:latin typeface="Calibri" panose="020F0502020204030204"/>
              </a:rPr>
              <a:t>Ajouter un pied de page</a:t>
            </a:r>
          </a:p>
        </p:txBody>
      </p:sp>
      <p:sp>
        <p:nvSpPr>
          <p:cNvPr id="3" name="Espace réservé du numéro de diapositive 2">
            <a:extLst>
              <a:ext uri="{FF2B5EF4-FFF2-40B4-BE49-F238E27FC236}">
                <a16:creationId xmlns:a16="http://schemas.microsoft.com/office/drawing/2014/main" id="{ED5F1596-31D7-458A-AE35-3CF6C57711BC}"/>
              </a:ext>
            </a:extLst>
          </p:cNvPr>
          <p:cNvSpPr>
            <a:spLocks noGrp="1"/>
          </p:cNvSpPr>
          <p:nvPr>
            <p:ph type="sldNum" sz="quarter" idx="18"/>
          </p:nvPr>
        </p:nvSpPr>
        <p:spPr/>
        <p:txBody>
          <a:bodyPr/>
          <a:lstStyle/>
          <a:p>
            <a:pPr defTabSz="1371600">
              <a:defRPr/>
            </a:pPr>
            <a:fld id="{8699F50C-BE38-4BD0-BA84-9B090E1F2B9B}" type="slidenum">
              <a:rPr lang="fr-FR">
                <a:solidFill>
                  <a:srgbClr val="A5A5A5"/>
                </a:solidFill>
                <a:latin typeface="Calibri" panose="020F0502020204030204"/>
              </a:rPr>
              <a:pPr defTabSz="1371600">
                <a:defRPr/>
              </a:pPr>
              <a:t>49</a:t>
            </a:fld>
            <a:endParaRPr lang="fr-FR" dirty="0">
              <a:solidFill>
                <a:srgbClr val="A5A5A5"/>
              </a:solidFill>
              <a:latin typeface="Calibri" panose="020F0502020204030204"/>
            </a:endParaRPr>
          </a:p>
        </p:txBody>
      </p:sp>
      <p:sp>
        <p:nvSpPr>
          <p:cNvPr id="4" name="Titre 3">
            <a:extLst>
              <a:ext uri="{FF2B5EF4-FFF2-40B4-BE49-F238E27FC236}">
                <a16:creationId xmlns:a16="http://schemas.microsoft.com/office/drawing/2014/main" id="{43C5B72D-B807-4BB2-9C9D-1C70E282DF14}"/>
              </a:ext>
            </a:extLst>
          </p:cNvPr>
          <p:cNvSpPr>
            <a:spLocks noGrp="1"/>
          </p:cNvSpPr>
          <p:nvPr>
            <p:ph type="title"/>
          </p:nvPr>
        </p:nvSpPr>
        <p:spPr/>
        <p:txBody>
          <a:bodyPr/>
          <a:lstStyle/>
          <a:p>
            <a:r>
              <a:rPr lang="fr-FR" dirty="0"/>
              <a:t>Exercice 2024</a:t>
            </a:r>
          </a:p>
        </p:txBody>
      </p:sp>
      <p:sp>
        <p:nvSpPr>
          <p:cNvPr id="5" name="Espace réservé du contenu 4">
            <a:extLst>
              <a:ext uri="{FF2B5EF4-FFF2-40B4-BE49-F238E27FC236}">
                <a16:creationId xmlns:a16="http://schemas.microsoft.com/office/drawing/2014/main" id="{873C6EDC-9431-42C9-BD8F-1DBE42B4E57F}"/>
              </a:ext>
            </a:extLst>
          </p:cNvPr>
          <p:cNvSpPr>
            <a:spLocks noGrp="1"/>
          </p:cNvSpPr>
          <p:nvPr>
            <p:ph idx="1"/>
          </p:nvPr>
        </p:nvSpPr>
        <p:spPr>
          <a:xfrm>
            <a:off x="778017" y="4180744"/>
            <a:ext cx="16252683" cy="2294792"/>
          </a:xfrm>
        </p:spPr>
        <p:txBody>
          <a:bodyPr/>
          <a:lstStyle/>
          <a:p>
            <a:pPr marL="0" indent="0" algn="ctr">
              <a:lnSpc>
                <a:spcPct val="100000"/>
              </a:lnSpc>
              <a:spcBef>
                <a:spcPct val="20000"/>
              </a:spcBef>
              <a:buClr>
                <a:srgbClr val="93A299"/>
              </a:buClr>
              <a:buSzPct val="85000"/>
              <a:buNone/>
            </a:pPr>
            <a:r>
              <a:rPr lang="fr-FR" sz="4800" dirty="0">
                <a:solidFill>
                  <a:srgbClr val="D2533C">
                    <a:lumMod val="75000"/>
                  </a:srgbClr>
                </a:solidFill>
                <a:latin typeface="Arial"/>
                <a:cs typeface="+mn-cs"/>
              </a:rPr>
              <a:t>Rapport spécial sur les conventions</a:t>
            </a:r>
          </a:p>
          <a:p>
            <a:pPr marL="0" indent="0" algn="ctr">
              <a:lnSpc>
                <a:spcPct val="100000"/>
              </a:lnSpc>
              <a:spcBef>
                <a:spcPct val="20000"/>
              </a:spcBef>
              <a:buClr>
                <a:srgbClr val="93A299"/>
              </a:buClr>
              <a:buSzPct val="85000"/>
              <a:buNone/>
            </a:pPr>
            <a:r>
              <a:rPr lang="fr-FR" sz="4800" dirty="0">
                <a:solidFill>
                  <a:srgbClr val="D2533C">
                    <a:lumMod val="75000"/>
                  </a:srgbClr>
                </a:solidFill>
                <a:latin typeface="Arial"/>
                <a:cs typeface="+mn-cs"/>
              </a:rPr>
              <a:t>– Exercice du 1</a:t>
            </a:r>
            <a:r>
              <a:rPr lang="fr-FR" sz="4800" baseline="30000" dirty="0">
                <a:solidFill>
                  <a:srgbClr val="D2533C">
                    <a:lumMod val="75000"/>
                  </a:srgbClr>
                </a:solidFill>
                <a:latin typeface="Arial"/>
                <a:cs typeface="+mn-cs"/>
              </a:rPr>
              <a:t>er</a:t>
            </a:r>
            <a:r>
              <a:rPr lang="fr-FR" sz="4800" dirty="0">
                <a:solidFill>
                  <a:srgbClr val="D2533C">
                    <a:lumMod val="75000"/>
                  </a:srgbClr>
                </a:solidFill>
                <a:latin typeface="Arial"/>
                <a:cs typeface="+mn-cs"/>
              </a:rPr>
              <a:t> janvier au 31 décembre 2024 –</a:t>
            </a:r>
          </a:p>
          <a:p>
            <a:endParaRPr lang="fr-FR" dirty="0"/>
          </a:p>
        </p:txBody>
      </p:sp>
    </p:spTree>
    <p:extLst>
      <p:ext uri="{BB962C8B-B14F-4D97-AF65-F5344CB8AC3E}">
        <p14:creationId xmlns:p14="http://schemas.microsoft.com/office/powerpoint/2010/main" val="16917911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499549" y="2018110"/>
            <a:ext cx="12310549" cy="1189"/>
          </a:xfrm>
          <a:prstGeom prst="line">
            <a:avLst/>
          </a:prstGeom>
          <a:ln w="28575" cap="flat">
            <a:solidFill>
              <a:srgbClr val="213A63"/>
            </a:solidFill>
            <a:prstDash val="solid"/>
            <a:headEnd type="none" w="sm" len="sm"/>
            <a:tailEnd type="none" w="sm" len="sm"/>
          </a:ln>
        </p:spPr>
      </p:sp>
      <p:sp>
        <p:nvSpPr>
          <p:cNvPr id="6" name="TextBox 6"/>
          <p:cNvSpPr txBox="1"/>
          <p:nvPr/>
        </p:nvSpPr>
        <p:spPr>
          <a:xfrm>
            <a:off x="304800" y="1143328"/>
            <a:ext cx="11734800" cy="705321"/>
          </a:xfrm>
          <a:prstGeom prst="rect">
            <a:avLst/>
          </a:prstGeom>
        </p:spPr>
        <p:txBody>
          <a:bodyPr wrap="square" lIns="0" tIns="0" rIns="0" bIns="0" rtlCol="0" anchor="t">
            <a:spAutoFit/>
          </a:bodyPr>
          <a:lstStyle/>
          <a:p>
            <a:pPr algn="l">
              <a:lnSpc>
                <a:spcPts val="5549"/>
              </a:lnSpc>
            </a:pPr>
            <a:r>
              <a:rPr lang="en-US" sz="5605" spc="112" dirty="0">
                <a:solidFill>
                  <a:srgbClr val="213A63"/>
                </a:solidFill>
                <a:latin typeface="Anton"/>
                <a:ea typeface="Anton"/>
                <a:cs typeface="Anton"/>
                <a:sym typeface="Anton"/>
              </a:rPr>
              <a:t>3</a:t>
            </a:r>
            <a:r>
              <a:rPr lang="en-US" sz="5605" spc="112" dirty="0" smtClean="0">
                <a:solidFill>
                  <a:srgbClr val="213A63"/>
                </a:solidFill>
                <a:latin typeface="Anton"/>
                <a:ea typeface="Anton"/>
                <a:cs typeface="Anton"/>
                <a:sym typeface="Anton"/>
              </a:rPr>
              <a:t>. RAPPORT D’ACTIVITÉS DE LA DIRECTION</a:t>
            </a:r>
            <a:endParaRPr lang="en-US" sz="5605" spc="112" dirty="0">
              <a:solidFill>
                <a:srgbClr val="213A63"/>
              </a:solidFill>
              <a:latin typeface="Anton"/>
              <a:ea typeface="Anton"/>
              <a:cs typeface="Anton"/>
              <a:sym typeface="Anton"/>
            </a:endParaRPr>
          </a:p>
        </p:txBody>
      </p:sp>
      <p:sp>
        <p:nvSpPr>
          <p:cNvPr id="7" name="TextBox 7"/>
          <p:cNvSpPr txBox="1"/>
          <p:nvPr/>
        </p:nvSpPr>
        <p:spPr>
          <a:xfrm>
            <a:off x="7467600" y="3238500"/>
            <a:ext cx="9144000" cy="6594113"/>
          </a:xfrm>
          <a:prstGeom prst="rect">
            <a:avLst/>
          </a:prstGeom>
        </p:spPr>
        <p:txBody>
          <a:bodyPr wrap="square" lIns="0" tIns="0" rIns="0" bIns="0" rtlCol="0" anchor="t">
            <a:spAutoFit/>
          </a:bodyPr>
          <a:lstStyle/>
          <a:p>
            <a:pPr marL="0" lvl="0" indent="0" algn="just">
              <a:lnSpc>
                <a:spcPts val="2869"/>
              </a:lnSpc>
            </a:pPr>
            <a:endParaRPr lang="fr-FR" sz="2400" i="1" dirty="0" smtClean="0">
              <a:solidFill>
                <a:srgbClr val="28292D"/>
              </a:solidFill>
              <a:latin typeface="Glacial Indifference Italics"/>
              <a:ea typeface="Glacial Indifference Italics"/>
              <a:cs typeface="Glacial Indifference Italics"/>
              <a:sym typeface="Glacial Indifference Italics"/>
            </a:endParaRPr>
          </a:p>
          <a:p>
            <a:r>
              <a:rPr lang="fr-FR" sz="2400" i="1" dirty="0">
                <a:solidFill>
                  <a:srgbClr val="28292D"/>
                </a:solidFill>
                <a:latin typeface="Glacial Indifference Italics"/>
                <a:ea typeface="Glacial Indifference Italics"/>
                <a:cs typeface="Glacial Indifference Italics"/>
              </a:rPr>
              <a:t>2024, quelle année pour espérance hauts de seine, et quel bonheur de s’y replonger à l’occasion de </a:t>
            </a:r>
            <a:r>
              <a:rPr lang="fr-FR" sz="2400" i="1" dirty="0" smtClean="0">
                <a:solidFill>
                  <a:srgbClr val="28292D"/>
                </a:solidFill>
                <a:latin typeface="Glacial Indifference Italics"/>
                <a:ea typeface="Glacial Indifference Italics"/>
                <a:cs typeface="Glacial Indifference Italics"/>
              </a:rPr>
              <a:t>cette assemblée</a:t>
            </a:r>
            <a:r>
              <a:rPr lang="fr-FR" sz="2400" i="1" dirty="0">
                <a:solidFill>
                  <a:srgbClr val="28292D"/>
                </a:solidFill>
                <a:latin typeface="Glacial Indifference Italics"/>
                <a:ea typeface="Glacial Indifference Italics"/>
                <a:cs typeface="Glacial Indifference Italics"/>
              </a:rPr>
              <a:t> !</a:t>
            </a:r>
          </a:p>
          <a:p>
            <a:r>
              <a:rPr lang="fr-FR" dirty="0"/>
              <a:t> </a:t>
            </a:r>
          </a:p>
          <a:p>
            <a:pPr algn="just">
              <a:lnSpc>
                <a:spcPts val="2869"/>
              </a:lnSpc>
            </a:pPr>
            <a:r>
              <a:rPr lang="fr-FR" sz="2400" i="1" dirty="0" smtClean="0">
                <a:solidFill>
                  <a:srgbClr val="28292D"/>
                </a:solidFill>
                <a:latin typeface="Glacial Indifference Italics"/>
                <a:ea typeface="Glacial Indifference Italics"/>
                <a:cs typeface="Glacial Indifference Italics"/>
              </a:rPr>
              <a:t>C’est une année que nous avons souhaité obstinément </a:t>
            </a:r>
            <a:r>
              <a:rPr lang="fr-FR" sz="2400" i="1" dirty="0">
                <a:solidFill>
                  <a:srgbClr val="28292D"/>
                </a:solidFill>
                <a:latin typeface="Glacial Indifference Italics"/>
                <a:ea typeface="Glacial Indifference Italics"/>
                <a:cs typeface="Glacial Indifference Italics"/>
              </a:rPr>
              <a:t>cohérente entre nos valeurs, notre discours et nos </a:t>
            </a:r>
            <a:r>
              <a:rPr lang="fr-FR" sz="2400" i="1" dirty="0" smtClean="0">
                <a:solidFill>
                  <a:srgbClr val="28292D"/>
                </a:solidFill>
                <a:latin typeface="Glacial Indifference Italics"/>
                <a:ea typeface="Glacial Indifference Italics"/>
                <a:cs typeface="Glacial Indifference Italics"/>
              </a:rPr>
              <a:t>actes. </a:t>
            </a:r>
          </a:p>
          <a:p>
            <a:pPr algn="just">
              <a:lnSpc>
                <a:spcPts val="2869"/>
              </a:lnSpc>
            </a:pPr>
            <a:r>
              <a:rPr lang="fr-FR" sz="2400" i="1" dirty="0" smtClean="0">
                <a:solidFill>
                  <a:srgbClr val="28292D"/>
                </a:solidFill>
                <a:latin typeface="Glacial Indifference Italics"/>
                <a:ea typeface="Glacial Indifference Italics"/>
                <a:cs typeface="Glacial Indifference Italics"/>
              </a:rPr>
              <a:t>Sans </a:t>
            </a:r>
            <a:r>
              <a:rPr lang="fr-FR" sz="2400" i="1" dirty="0">
                <a:solidFill>
                  <a:srgbClr val="28292D"/>
                </a:solidFill>
                <a:latin typeface="Glacial Indifference Italics"/>
                <a:ea typeface="Glacial Indifference Italics"/>
                <a:cs typeface="Glacial Indifference Italics"/>
              </a:rPr>
              <a:t>doute le plus </a:t>
            </a:r>
            <a:r>
              <a:rPr lang="fr-FR" sz="2400" i="1" dirty="0" smtClean="0">
                <a:solidFill>
                  <a:srgbClr val="28292D"/>
                </a:solidFill>
                <a:latin typeface="Glacial Indifference Italics"/>
                <a:ea typeface="Glacial Indifference Italics"/>
                <a:cs typeface="Glacial Indifference Italics"/>
              </a:rPr>
              <a:t>difficile à réaliser, </a:t>
            </a:r>
            <a:r>
              <a:rPr lang="fr-FR" sz="2400" i="1" dirty="0">
                <a:solidFill>
                  <a:srgbClr val="28292D"/>
                </a:solidFill>
                <a:latin typeface="Glacial Indifference Italics"/>
                <a:ea typeface="Glacial Indifference Italics"/>
                <a:cs typeface="Glacial Indifference Italics"/>
              </a:rPr>
              <a:t>et pourtant sûrement le plus fondamental, le plus juste et honnête envers les personnes que nous </a:t>
            </a:r>
            <a:r>
              <a:rPr lang="fr-FR" sz="2400" i="1" dirty="0" smtClean="0">
                <a:solidFill>
                  <a:srgbClr val="28292D"/>
                </a:solidFill>
                <a:latin typeface="Glacial Indifference Italics"/>
                <a:ea typeface="Glacial Indifference Italics"/>
                <a:cs typeface="Glacial Indifference Italics"/>
              </a:rPr>
              <a:t>accompagnons</a:t>
            </a:r>
          </a:p>
          <a:p>
            <a:pPr algn="just">
              <a:lnSpc>
                <a:spcPts val="2869"/>
              </a:lnSpc>
            </a:pPr>
            <a:endParaRPr lang="fr-FR" sz="2400" i="1" dirty="0">
              <a:solidFill>
                <a:srgbClr val="28292D"/>
              </a:solidFill>
              <a:latin typeface="Glacial Indifference Italics"/>
              <a:ea typeface="Glacial Indifference Italics"/>
              <a:cs typeface="Glacial Indifference Italics"/>
            </a:endParaRPr>
          </a:p>
          <a:p>
            <a:pPr algn="just">
              <a:lnSpc>
                <a:spcPts val="2869"/>
              </a:lnSpc>
            </a:pPr>
            <a:r>
              <a:rPr lang="fr-FR" sz="2400" i="1" dirty="0" smtClean="0">
                <a:solidFill>
                  <a:srgbClr val="28292D"/>
                </a:solidFill>
                <a:latin typeface="Glacial Indifference Italics"/>
                <a:ea typeface="Glacial Indifference Italics"/>
                <a:cs typeface="Glacial Indifference Italics"/>
              </a:rPr>
              <a:t>C’est </a:t>
            </a:r>
            <a:r>
              <a:rPr lang="fr-FR" sz="2400" i="1" dirty="0">
                <a:solidFill>
                  <a:srgbClr val="28292D"/>
                </a:solidFill>
                <a:latin typeface="Glacial Indifference Italics"/>
                <a:ea typeface="Glacial Indifference Italics"/>
                <a:cs typeface="Glacial Indifference Italics"/>
              </a:rPr>
              <a:t>dans </a:t>
            </a:r>
            <a:r>
              <a:rPr lang="fr-FR" sz="2400" i="1" dirty="0" smtClean="0">
                <a:solidFill>
                  <a:srgbClr val="28292D"/>
                </a:solidFill>
                <a:latin typeface="Glacial Indifference Italics"/>
                <a:ea typeface="Glacial Indifference Italics"/>
                <a:cs typeface="Glacial Indifference Italics"/>
              </a:rPr>
              <a:t>la </a:t>
            </a:r>
            <a:r>
              <a:rPr lang="fr-FR" sz="2400" i="1" dirty="0">
                <a:solidFill>
                  <a:srgbClr val="28292D"/>
                </a:solidFill>
                <a:latin typeface="Glacial Indifference Italics"/>
                <a:ea typeface="Glacial Indifference Italics"/>
                <a:cs typeface="Glacial Indifference Italics"/>
              </a:rPr>
              <a:t>finesse, dans </a:t>
            </a:r>
            <a:r>
              <a:rPr lang="fr-FR" sz="2400" i="1" dirty="0" smtClean="0">
                <a:solidFill>
                  <a:srgbClr val="28292D"/>
                </a:solidFill>
                <a:latin typeface="Glacial Indifference Italics"/>
                <a:ea typeface="Glacial Indifference Italics"/>
                <a:cs typeface="Glacial Indifference Italics"/>
              </a:rPr>
              <a:t>les </a:t>
            </a:r>
            <a:r>
              <a:rPr lang="fr-FR" sz="2400" i="1" dirty="0">
                <a:solidFill>
                  <a:srgbClr val="28292D"/>
                </a:solidFill>
                <a:latin typeface="Glacial Indifference Italics"/>
                <a:ea typeface="Glacial Indifference Italics"/>
                <a:cs typeface="Glacial Indifference Italics"/>
              </a:rPr>
              <a:t>détails que se cachent l’authenticité de notre démarche, c’est </a:t>
            </a:r>
            <a:r>
              <a:rPr lang="fr-FR" sz="2400" i="1" dirty="0" smtClean="0">
                <a:solidFill>
                  <a:srgbClr val="28292D"/>
                </a:solidFill>
                <a:latin typeface="Glacial Indifference Italics"/>
                <a:ea typeface="Glacial Indifference Italics"/>
                <a:cs typeface="Glacial Indifference Italics"/>
              </a:rPr>
              <a:t>exigeant et humainement incroyable. Regardons ensemble la cohérence que nous avons tentée de mettre en œuvre en 2024</a:t>
            </a:r>
          </a:p>
          <a:p>
            <a:pPr algn="just">
              <a:lnSpc>
                <a:spcPts val="2869"/>
              </a:lnSpc>
            </a:pPr>
            <a:endParaRPr lang="fr-FR" sz="2400" i="1" dirty="0" smtClean="0">
              <a:solidFill>
                <a:srgbClr val="28292D"/>
              </a:solidFill>
              <a:latin typeface="Glacial Indifference Italics"/>
              <a:ea typeface="Glacial Indifference Italics"/>
              <a:cs typeface="Glacial Indifference Italics"/>
              <a:sym typeface="Glacial Indifference Italics"/>
            </a:endParaRPr>
          </a:p>
          <a:p>
            <a:pPr algn="just">
              <a:lnSpc>
                <a:spcPts val="2869"/>
              </a:lnSpc>
            </a:pPr>
            <a:r>
              <a:rPr lang="fr-FR" sz="2400" i="1" dirty="0">
                <a:solidFill>
                  <a:srgbClr val="28292D"/>
                </a:solidFill>
                <a:latin typeface="Glacial Indifference Italics"/>
                <a:ea typeface="Glacial Indifference Italics"/>
                <a:cs typeface="Glacial Indifference Italics"/>
              </a:rPr>
              <a:t> </a:t>
            </a:r>
            <a:endParaRPr lang="fr-FR" sz="2400" i="1" dirty="0">
              <a:solidFill>
                <a:srgbClr val="28292D"/>
              </a:solidFill>
              <a:latin typeface="Glacial Indifference Italics"/>
              <a:ea typeface="Glacial Indifference Italics"/>
              <a:cs typeface="Glacial Indifference Italics"/>
              <a:sym typeface="Glacial Indifference Italics"/>
            </a:endParaRPr>
          </a:p>
          <a:p>
            <a:pPr algn="just">
              <a:lnSpc>
                <a:spcPts val="2869"/>
              </a:lnSpc>
            </a:pPr>
            <a:endParaRPr lang="fr-FR" sz="2400" i="1" dirty="0">
              <a:solidFill>
                <a:srgbClr val="28292D"/>
              </a:solidFill>
              <a:latin typeface="Glacial Indifference Italics"/>
              <a:ea typeface="Glacial Indifference Italics"/>
              <a:cs typeface="Glacial Indifference Italics"/>
              <a:sym typeface="Glacial Indifference Italics"/>
            </a:endParaRPr>
          </a:p>
          <a:p>
            <a:pPr algn="just">
              <a:lnSpc>
                <a:spcPts val="2869"/>
              </a:lnSpc>
            </a:pPr>
            <a:endParaRPr lang="fr-FR" sz="2400" i="1" dirty="0">
              <a:solidFill>
                <a:srgbClr val="28292D"/>
              </a:solidFill>
              <a:latin typeface="Glacial Indifference Italics"/>
              <a:ea typeface="Glacial Indifference Italics"/>
              <a:cs typeface="Glacial Indifference Italics"/>
              <a:sym typeface="Glacial Indifference Italics"/>
            </a:endParaRPr>
          </a:p>
        </p:txBody>
      </p:sp>
      <p:sp>
        <p:nvSpPr>
          <p:cNvPr id="8" name="TextBox 8"/>
          <p:cNvSpPr txBox="1"/>
          <p:nvPr/>
        </p:nvSpPr>
        <p:spPr>
          <a:xfrm>
            <a:off x="11506200" y="8572500"/>
            <a:ext cx="3124200" cy="679674"/>
          </a:xfrm>
          <a:prstGeom prst="rect">
            <a:avLst/>
          </a:prstGeom>
        </p:spPr>
        <p:txBody>
          <a:bodyPr wrap="square" lIns="0" tIns="0" rIns="0" bIns="0" rtlCol="0" anchor="t">
            <a:spAutoFit/>
          </a:bodyPr>
          <a:lstStyle/>
          <a:p>
            <a:pPr marL="0" lvl="0" indent="0" algn="r">
              <a:lnSpc>
                <a:spcPts val="5256"/>
              </a:lnSpc>
              <a:spcBef>
                <a:spcPct val="0"/>
              </a:spcBef>
            </a:pPr>
            <a:r>
              <a:rPr lang="en-US" sz="4400" dirty="0" smtClean="0">
                <a:solidFill>
                  <a:srgbClr val="213A63"/>
                </a:solidFill>
                <a:latin typeface="Mistral" panose="03090702030407020403" pitchFamily="66" charset="0"/>
                <a:ea typeface="Brilliant Signature 1"/>
                <a:cs typeface="Brilliant Signature 1"/>
                <a:sym typeface="Brilliant Signature 1"/>
              </a:rPr>
              <a:t>Marie Paindorge</a:t>
            </a:r>
            <a:endParaRPr lang="en-US" sz="4400" dirty="0">
              <a:solidFill>
                <a:srgbClr val="213A63"/>
              </a:solidFill>
              <a:latin typeface="Mistral" panose="03090702030407020403" pitchFamily="66" charset="0"/>
              <a:ea typeface="Brilliant Signature 1"/>
              <a:cs typeface="Brilliant Signature 1"/>
              <a:sym typeface="Brilliant Signature 1"/>
            </a:endParaRPr>
          </a:p>
        </p:txBody>
      </p:sp>
      <p:pic>
        <p:nvPicPr>
          <p:cNvPr id="3" name="Image 2"/>
          <p:cNvPicPr>
            <a:picLocks noChangeAspect="1"/>
          </p:cNvPicPr>
          <p:nvPr/>
        </p:nvPicPr>
        <p:blipFill>
          <a:blip r:embed="rId2"/>
          <a:stretch>
            <a:fillRect/>
          </a:stretch>
        </p:blipFill>
        <p:spPr>
          <a:xfrm rot="21067118">
            <a:off x="135983" y="2397201"/>
            <a:ext cx="5478753" cy="7647023"/>
          </a:xfrm>
          <a:prstGeom prst="rect">
            <a:avLst/>
          </a:prstGeom>
        </p:spPr>
      </p:pic>
    </p:spTree>
    <p:extLst>
      <p:ext uri="{BB962C8B-B14F-4D97-AF65-F5344CB8AC3E}">
        <p14:creationId xmlns:p14="http://schemas.microsoft.com/office/powerpoint/2010/main" val="4274418308"/>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54F8213-828A-4F6A-9524-F210665E9E1B}"/>
              </a:ext>
            </a:extLst>
          </p:cNvPr>
          <p:cNvSpPr>
            <a:spLocks noGrp="1"/>
          </p:cNvSpPr>
          <p:nvPr>
            <p:ph type="ftr" sz="quarter" idx="17"/>
          </p:nvPr>
        </p:nvSpPr>
        <p:spPr/>
        <p:txBody>
          <a:bodyPr/>
          <a:lstStyle/>
          <a:p>
            <a:pPr defTabSz="1371600"/>
            <a:r>
              <a:rPr lang="fr-FR" dirty="0">
                <a:solidFill>
                  <a:srgbClr val="A5A5A5"/>
                </a:solidFill>
                <a:latin typeface="Calibri" panose="020F0502020204030204"/>
              </a:rPr>
              <a:t>Ajouter un pied de page</a:t>
            </a:r>
          </a:p>
        </p:txBody>
      </p:sp>
      <p:sp>
        <p:nvSpPr>
          <p:cNvPr id="3" name="Espace réservé du numéro de diapositive 2">
            <a:extLst>
              <a:ext uri="{FF2B5EF4-FFF2-40B4-BE49-F238E27FC236}">
                <a16:creationId xmlns:a16="http://schemas.microsoft.com/office/drawing/2014/main" id="{ED5F1596-31D7-458A-AE35-3CF6C57711BC}"/>
              </a:ext>
            </a:extLst>
          </p:cNvPr>
          <p:cNvSpPr>
            <a:spLocks noGrp="1"/>
          </p:cNvSpPr>
          <p:nvPr>
            <p:ph type="sldNum" sz="quarter" idx="18"/>
          </p:nvPr>
        </p:nvSpPr>
        <p:spPr/>
        <p:txBody>
          <a:bodyPr/>
          <a:lstStyle/>
          <a:p>
            <a:pPr defTabSz="1371600"/>
            <a:fld id="{8699F50C-BE38-4BD0-BA84-9B090E1F2B9B}" type="slidenum">
              <a:rPr lang="fr-FR">
                <a:solidFill>
                  <a:srgbClr val="A5A5A5"/>
                </a:solidFill>
                <a:latin typeface="Calibri" panose="020F0502020204030204"/>
              </a:rPr>
              <a:pPr defTabSz="1371600"/>
              <a:t>50</a:t>
            </a:fld>
            <a:endParaRPr lang="fr-FR" dirty="0">
              <a:solidFill>
                <a:srgbClr val="A5A5A5"/>
              </a:solidFill>
              <a:latin typeface="Calibri" panose="020F0502020204030204"/>
            </a:endParaRPr>
          </a:p>
        </p:txBody>
      </p:sp>
      <p:sp>
        <p:nvSpPr>
          <p:cNvPr id="4" name="Titre 3">
            <a:extLst>
              <a:ext uri="{FF2B5EF4-FFF2-40B4-BE49-F238E27FC236}">
                <a16:creationId xmlns:a16="http://schemas.microsoft.com/office/drawing/2014/main" id="{43C5B72D-B807-4BB2-9C9D-1C70E282DF14}"/>
              </a:ext>
            </a:extLst>
          </p:cNvPr>
          <p:cNvSpPr>
            <a:spLocks noGrp="1"/>
          </p:cNvSpPr>
          <p:nvPr>
            <p:ph type="title"/>
          </p:nvPr>
        </p:nvSpPr>
        <p:spPr/>
        <p:txBody>
          <a:bodyPr/>
          <a:lstStyle/>
          <a:p>
            <a:r>
              <a:rPr lang="fr-FR" dirty="0"/>
              <a:t>Rapport spécial sur les conventions</a:t>
            </a:r>
          </a:p>
        </p:txBody>
      </p:sp>
      <p:sp>
        <p:nvSpPr>
          <p:cNvPr id="5" name="Espace réservé du contenu 4">
            <a:extLst>
              <a:ext uri="{FF2B5EF4-FFF2-40B4-BE49-F238E27FC236}">
                <a16:creationId xmlns:a16="http://schemas.microsoft.com/office/drawing/2014/main" id="{873C6EDC-9431-42C9-BD8F-1DBE42B4E57F}"/>
              </a:ext>
            </a:extLst>
          </p:cNvPr>
          <p:cNvSpPr>
            <a:spLocks noGrp="1"/>
          </p:cNvSpPr>
          <p:nvPr>
            <p:ph idx="1"/>
          </p:nvPr>
        </p:nvSpPr>
        <p:spPr>
          <a:xfrm>
            <a:off x="778017" y="2406232"/>
            <a:ext cx="16252683" cy="6757559"/>
          </a:xfrm>
        </p:spPr>
        <p:txBody>
          <a:bodyPr/>
          <a:lstStyle/>
          <a:p>
            <a:r>
              <a:rPr lang="fr-FR" dirty="0"/>
              <a:t>Conventions prévues par l’article L 612-5 du Code de commerce &amp; l’article L313-25 du Code de l’action sociale et des familles</a:t>
            </a:r>
          </a:p>
          <a:p>
            <a:pPr marL="685800" indent="-685800">
              <a:buAutoNum type="arabicPeriod"/>
            </a:pPr>
            <a:r>
              <a:rPr lang="fr-FR" dirty="0">
                <a:solidFill>
                  <a:schemeClr val="accent1">
                    <a:lumMod val="75000"/>
                    <a:lumOff val="25000"/>
                  </a:schemeClr>
                </a:solidFill>
              </a:rPr>
              <a:t>Conventions nouvelles : </a:t>
            </a:r>
            <a:r>
              <a:rPr lang="fr-FR" dirty="0"/>
              <a:t>Néant</a:t>
            </a:r>
          </a:p>
          <a:p>
            <a:pPr marL="685800" indent="-685800">
              <a:buAutoNum type="arabicPeriod"/>
            </a:pPr>
            <a:endParaRPr lang="fr-FR" dirty="0">
              <a:solidFill>
                <a:schemeClr val="accent1">
                  <a:lumMod val="75000"/>
                  <a:lumOff val="25000"/>
                </a:schemeClr>
              </a:solidFill>
            </a:endParaRPr>
          </a:p>
          <a:p>
            <a:pPr marL="685800" indent="-685800">
              <a:buAutoNum type="arabicPeriod"/>
            </a:pPr>
            <a:r>
              <a:rPr lang="fr-FR" dirty="0">
                <a:solidFill>
                  <a:schemeClr val="accent1">
                    <a:lumMod val="75000"/>
                    <a:lumOff val="25000"/>
                  </a:schemeClr>
                </a:solidFill>
              </a:rPr>
              <a:t>Conventions déjà approuvées par l’organe délibérant dont l’exécution s’est poursuivie </a:t>
            </a:r>
            <a:r>
              <a:rPr lang="fr-FR" dirty="0">
                <a:solidFill>
                  <a:srgbClr val="0937C9"/>
                </a:solidFill>
              </a:rPr>
              <a:t>:</a:t>
            </a:r>
          </a:p>
          <a:p>
            <a:pPr marL="685800" lvl="1" indent="0">
              <a:spcBef>
                <a:spcPts val="1500"/>
              </a:spcBef>
              <a:buNone/>
            </a:pPr>
            <a:r>
              <a:rPr lang="fr-FR" dirty="0">
                <a:solidFill>
                  <a:schemeClr val="accent2">
                    <a:lumMod val="75000"/>
                  </a:schemeClr>
                </a:solidFill>
              </a:rPr>
              <a:t>2.1 </a:t>
            </a:r>
            <a:r>
              <a:rPr lang="fr-FR" sz="3600" dirty="0">
                <a:solidFill>
                  <a:schemeClr val="accent2">
                    <a:lumMod val="75000"/>
                  </a:schemeClr>
                </a:solidFill>
              </a:rPr>
              <a:t>Bail emphytéotique avec l’UNAFAM</a:t>
            </a:r>
          </a:p>
          <a:p>
            <a:pPr marL="685800" lvl="1" indent="0">
              <a:spcBef>
                <a:spcPts val="1500"/>
              </a:spcBef>
              <a:buNone/>
            </a:pPr>
            <a:r>
              <a:rPr lang="fr-FR" sz="3600" dirty="0">
                <a:solidFill>
                  <a:schemeClr val="accent2">
                    <a:lumMod val="75000"/>
                  </a:schemeClr>
                </a:solidFill>
              </a:rPr>
              <a:t>2.2 Bail à construction avec l’UNAFAM</a:t>
            </a:r>
          </a:p>
          <a:p>
            <a:pPr marL="685800" lvl="1" indent="0">
              <a:spcBef>
                <a:spcPts val="1500"/>
              </a:spcBef>
              <a:buNone/>
            </a:pPr>
            <a:r>
              <a:rPr lang="fr-FR" sz="3600" dirty="0">
                <a:solidFill>
                  <a:schemeClr val="accent2">
                    <a:lumMod val="75000"/>
                  </a:schemeClr>
                </a:solidFill>
              </a:rPr>
              <a:t>2.3 Bail avec la SCI </a:t>
            </a:r>
            <a:r>
              <a:rPr lang="fr-FR" sz="3600" cap="all" dirty="0">
                <a:solidFill>
                  <a:schemeClr val="accent2">
                    <a:lumMod val="75000"/>
                  </a:schemeClr>
                </a:solidFill>
              </a:rPr>
              <a:t>é</a:t>
            </a:r>
            <a:r>
              <a:rPr lang="fr-FR" sz="3600" dirty="0">
                <a:solidFill>
                  <a:schemeClr val="accent2">
                    <a:lumMod val="75000"/>
                  </a:schemeClr>
                </a:solidFill>
              </a:rPr>
              <a:t>galité : </a:t>
            </a:r>
          </a:p>
          <a:p>
            <a:pPr marL="685800" lvl="1" indent="0">
              <a:spcBef>
                <a:spcPts val="1500"/>
              </a:spcBef>
              <a:buNone/>
            </a:pPr>
            <a:r>
              <a:rPr lang="fr-FR" sz="3600" dirty="0">
                <a:solidFill>
                  <a:schemeClr val="accent2">
                    <a:lumMod val="75000"/>
                  </a:schemeClr>
                </a:solidFill>
              </a:rPr>
              <a:t>2.4 Avance de trésorerie en faveur de la SCI </a:t>
            </a:r>
            <a:r>
              <a:rPr lang="fr-FR" sz="3600" cap="all" dirty="0">
                <a:solidFill>
                  <a:schemeClr val="accent2">
                    <a:lumMod val="75000"/>
                  </a:schemeClr>
                </a:solidFill>
              </a:rPr>
              <a:t>é</a:t>
            </a:r>
            <a:r>
              <a:rPr lang="fr-FR" sz="3600" dirty="0">
                <a:solidFill>
                  <a:schemeClr val="accent2">
                    <a:lumMod val="75000"/>
                  </a:schemeClr>
                </a:solidFill>
              </a:rPr>
              <a:t>galité</a:t>
            </a:r>
          </a:p>
          <a:p>
            <a:pPr marL="0" indent="0">
              <a:buNone/>
            </a:pPr>
            <a:r>
              <a:rPr lang="fr-FR" dirty="0"/>
              <a:t>.</a:t>
            </a:r>
          </a:p>
        </p:txBody>
      </p:sp>
    </p:spTree>
    <p:extLst>
      <p:ext uri="{BB962C8B-B14F-4D97-AF65-F5344CB8AC3E}">
        <p14:creationId xmlns:p14="http://schemas.microsoft.com/office/powerpoint/2010/main" val="12876046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93A9B24B-98AE-4E06-93FD-0B2807473B67}"/>
              </a:ext>
            </a:extLst>
          </p:cNvPr>
          <p:cNvSpPr>
            <a:spLocks noGrp="1"/>
          </p:cNvSpPr>
          <p:nvPr>
            <p:ph type="ftr" sz="quarter" idx="17"/>
          </p:nvPr>
        </p:nvSpPr>
        <p:spPr/>
        <p:txBody>
          <a:bodyPr/>
          <a:lstStyle/>
          <a:p>
            <a:pPr defTabSz="1371600"/>
            <a:r>
              <a:rPr lang="fr-FR" dirty="0">
                <a:solidFill>
                  <a:srgbClr val="A5A5A5"/>
                </a:solidFill>
                <a:latin typeface="Calibri" panose="020F0502020204030204"/>
              </a:rPr>
              <a:t>Ajouter un pied de page</a:t>
            </a:r>
          </a:p>
        </p:txBody>
      </p:sp>
      <p:sp>
        <p:nvSpPr>
          <p:cNvPr id="3" name="Espace réservé du numéro de diapositive 2">
            <a:extLst>
              <a:ext uri="{FF2B5EF4-FFF2-40B4-BE49-F238E27FC236}">
                <a16:creationId xmlns:a16="http://schemas.microsoft.com/office/drawing/2014/main" id="{740ACEF4-1262-4C49-9D11-7A84D4449950}"/>
              </a:ext>
            </a:extLst>
          </p:cNvPr>
          <p:cNvSpPr>
            <a:spLocks noGrp="1"/>
          </p:cNvSpPr>
          <p:nvPr>
            <p:ph type="sldNum" sz="quarter" idx="18"/>
          </p:nvPr>
        </p:nvSpPr>
        <p:spPr/>
        <p:txBody>
          <a:bodyPr/>
          <a:lstStyle/>
          <a:p>
            <a:pPr defTabSz="1371600"/>
            <a:fld id="{8699F50C-BE38-4BD0-BA84-9B090E1F2B9B}" type="slidenum">
              <a:rPr lang="fr-FR">
                <a:solidFill>
                  <a:srgbClr val="A5A5A5"/>
                </a:solidFill>
                <a:latin typeface="Calibri" panose="020F0502020204030204"/>
              </a:rPr>
              <a:pPr defTabSz="1371600"/>
              <a:t>51</a:t>
            </a:fld>
            <a:endParaRPr lang="fr-FR" dirty="0">
              <a:solidFill>
                <a:srgbClr val="A5A5A5"/>
              </a:solidFill>
              <a:latin typeface="Calibri" panose="020F0502020204030204"/>
            </a:endParaRPr>
          </a:p>
        </p:txBody>
      </p:sp>
      <p:sp>
        <p:nvSpPr>
          <p:cNvPr id="4" name="Titre 3">
            <a:extLst>
              <a:ext uri="{FF2B5EF4-FFF2-40B4-BE49-F238E27FC236}">
                <a16:creationId xmlns:a16="http://schemas.microsoft.com/office/drawing/2014/main" id="{0D0845D2-7005-4AC0-BA20-ACED46ED2799}"/>
              </a:ext>
            </a:extLst>
          </p:cNvPr>
          <p:cNvSpPr>
            <a:spLocks noGrp="1"/>
          </p:cNvSpPr>
          <p:nvPr>
            <p:ph type="title"/>
          </p:nvPr>
        </p:nvSpPr>
        <p:spPr/>
        <p:txBody>
          <a:bodyPr/>
          <a:lstStyle/>
          <a:p>
            <a:r>
              <a:rPr lang="fr-FR" dirty="0"/>
              <a:t>Rapport spécial sur les conventions - 2024</a:t>
            </a:r>
          </a:p>
        </p:txBody>
      </p:sp>
      <p:graphicFrame>
        <p:nvGraphicFramePr>
          <p:cNvPr id="6" name="Tableau 6">
            <a:extLst>
              <a:ext uri="{FF2B5EF4-FFF2-40B4-BE49-F238E27FC236}">
                <a16:creationId xmlns:a16="http://schemas.microsoft.com/office/drawing/2014/main" id="{ECD07391-5D5E-474B-9933-FECE0254CBFA}"/>
              </a:ext>
            </a:extLst>
          </p:cNvPr>
          <p:cNvGraphicFramePr>
            <a:graphicFrameLocks noGrp="1"/>
          </p:cNvGraphicFramePr>
          <p:nvPr>
            <p:ph idx="1"/>
            <p:extLst>
              <p:ext uri="{D42A27DB-BD31-4B8C-83A1-F6EECF244321}">
                <p14:modId xmlns:p14="http://schemas.microsoft.com/office/powerpoint/2010/main" val="787910696"/>
              </p:ext>
            </p:extLst>
          </p:nvPr>
        </p:nvGraphicFramePr>
        <p:xfrm>
          <a:off x="499328" y="2321580"/>
          <a:ext cx="17205183" cy="7760634"/>
        </p:xfrm>
        <a:graphic>
          <a:graphicData uri="http://schemas.openxmlformats.org/drawingml/2006/table">
            <a:tbl>
              <a:tblPr firstRow="1" firstCol="1" bandRow="1">
                <a:tableStyleId>{00A15C55-8517-42AA-B614-E9B94910E393}</a:tableStyleId>
              </a:tblPr>
              <a:tblGrid>
                <a:gridCol w="2117583">
                  <a:extLst>
                    <a:ext uri="{9D8B030D-6E8A-4147-A177-3AD203B41FA5}">
                      <a16:colId xmlns:a16="http://schemas.microsoft.com/office/drawing/2014/main" val="3375684308"/>
                    </a:ext>
                  </a:extLst>
                </a:gridCol>
                <a:gridCol w="4724400">
                  <a:extLst>
                    <a:ext uri="{9D8B030D-6E8A-4147-A177-3AD203B41FA5}">
                      <a16:colId xmlns:a16="http://schemas.microsoft.com/office/drawing/2014/main" val="2784753223"/>
                    </a:ext>
                  </a:extLst>
                </a:gridCol>
                <a:gridCol w="8077200">
                  <a:extLst>
                    <a:ext uri="{9D8B030D-6E8A-4147-A177-3AD203B41FA5}">
                      <a16:colId xmlns:a16="http://schemas.microsoft.com/office/drawing/2014/main" val="3700290177"/>
                    </a:ext>
                  </a:extLst>
                </a:gridCol>
                <a:gridCol w="2286000">
                  <a:extLst>
                    <a:ext uri="{9D8B030D-6E8A-4147-A177-3AD203B41FA5}">
                      <a16:colId xmlns:a16="http://schemas.microsoft.com/office/drawing/2014/main" val="1679692201"/>
                    </a:ext>
                  </a:extLst>
                </a:gridCol>
              </a:tblGrid>
              <a:tr h="762004">
                <a:tc>
                  <a:txBody>
                    <a:bodyPr/>
                    <a:lstStyle/>
                    <a:p>
                      <a:r>
                        <a:rPr lang="fr-FR" sz="3200" dirty="0"/>
                        <a:t>Entité</a:t>
                      </a:r>
                    </a:p>
                  </a:txBody>
                  <a:tcPr marL="137160" marR="137160" marT="68580" marB="68580">
                    <a:cell3D prstMaterial="dkEdge">
                      <a:bevel/>
                      <a:lightRig rig="flood" dir="t"/>
                    </a:cell3D>
                  </a:tcPr>
                </a:tc>
                <a:tc>
                  <a:txBody>
                    <a:bodyPr/>
                    <a:lstStyle/>
                    <a:p>
                      <a:r>
                        <a:rPr lang="fr-FR" sz="3200" dirty="0"/>
                        <a:t>Personne concernée</a:t>
                      </a:r>
                    </a:p>
                  </a:txBody>
                  <a:tcPr marL="137160" marR="137160" marT="68580" marB="68580">
                    <a:cell3D prstMaterial="dkEdge">
                      <a:bevel/>
                      <a:lightRig rig="flood" dir="t"/>
                    </a:cell3D>
                  </a:tcPr>
                </a:tc>
                <a:tc>
                  <a:txBody>
                    <a:bodyPr/>
                    <a:lstStyle/>
                    <a:p>
                      <a:r>
                        <a:rPr lang="fr-FR" sz="3200" dirty="0"/>
                        <a:t>Nature opération</a:t>
                      </a:r>
                    </a:p>
                  </a:txBody>
                  <a:tcPr marL="137160" marR="137160" marT="68580" marB="68580">
                    <a:cell3D prstMaterial="dkEdge">
                      <a:bevel/>
                      <a:lightRig rig="flood" dir="t"/>
                    </a:cell3D>
                  </a:tcPr>
                </a:tc>
                <a:tc>
                  <a:txBody>
                    <a:bodyPr/>
                    <a:lstStyle/>
                    <a:p>
                      <a:pPr algn="ctr"/>
                      <a:r>
                        <a:rPr lang="fr-FR" sz="3200" dirty="0"/>
                        <a:t>Montant</a:t>
                      </a:r>
                    </a:p>
                  </a:txBody>
                  <a:tcPr marL="137160" marR="137160" marT="68580" marB="68580">
                    <a:cell3D prstMaterial="dkEdge">
                      <a:bevel/>
                      <a:lightRig rig="flood" dir="t"/>
                    </a:cell3D>
                  </a:tcPr>
                </a:tc>
                <a:extLst>
                  <a:ext uri="{0D108BD9-81ED-4DB2-BD59-A6C34878D82A}">
                    <a16:rowId xmlns:a16="http://schemas.microsoft.com/office/drawing/2014/main" val="587650187"/>
                  </a:ext>
                </a:extLst>
              </a:tr>
              <a:tr h="1520414">
                <a:tc rowSpan="2">
                  <a:txBody>
                    <a:bodyPr/>
                    <a:lstStyle/>
                    <a:p>
                      <a:r>
                        <a:rPr lang="fr-FR" sz="3200" dirty="0"/>
                        <a:t>UNAFAM</a:t>
                      </a:r>
                    </a:p>
                  </a:txBody>
                  <a:tcPr marL="137160" marR="137160" marT="68580" marB="68580"/>
                </a:tc>
                <a:tc rowSpan="2">
                  <a:txBody>
                    <a:bodyPr/>
                    <a:lstStyle/>
                    <a:p>
                      <a:r>
                        <a:rPr lang="fr-FR" sz="3200" dirty="0"/>
                        <a:t>Association fondatrice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3200" dirty="0"/>
                        <a:t>Administrateur de par les statuts, représentée par un de ses membres permanent</a:t>
                      </a:r>
                    </a:p>
                    <a:p>
                      <a:endParaRPr lang="fr-FR" sz="3200" dirty="0"/>
                    </a:p>
                  </a:txBody>
                  <a:tcPr marL="137160" marR="137160" marT="68580" marB="68580"/>
                </a:tc>
                <a:tc>
                  <a:txBody>
                    <a:bodyPr/>
                    <a:lstStyle/>
                    <a:p>
                      <a:r>
                        <a:rPr lang="fr-FR" sz="3200" dirty="0"/>
                        <a:t>2.1 Bail emphytéotique de 30 ans de 03/2011 à 03/2041</a:t>
                      </a:r>
                    </a:p>
                    <a:p>
                      <a:r>
                        <a:rPr lang="fr-FR" sz="3200" dirty="0"/>
                        <a:t>Redevance annuelle = 150 €</a:t>
                      </a:r>
                    </a:p>
                  </a:txBody>
                  <a:tcPr marL="137160" marR="137160" marT="68580" marB="68580"/>
                </a:tc>
                <a:tc>
                  <a:txBody>
                    <a:bodyPr/>
                    <a:lstStyle/>
                    <a:p>
                      <a:pPr algn="r"/>
                      <a:r>
                        <a:rPr lang="fr-FR" sz="3200" dirty="0"/>
                        <a:t>Non appelée</a:t>
                      </a:r>
                    </a:p>
                  </a:txBody>
                  <a:tcPr marL="137160" marR="137160" marT="68580" marB="68580"/>
                </a:tc>
                <a:extLst>
                  <a:ext uri="{0D108BD9-81ED-4DB2-BD59-A6C34878D82A}">
                    <a16:rowId xmlns:a16="http://schemas.microsoft.com/office/drawing/2014/main" val="2091901107"/>
                  </a:ext>
                </a:extLst>
              </a:tr>
              <a:tr h="1520414">
                <a:tc vMerge="1">
                  <a:txBody>
                    <a:bodyPr/>
                    <a:lstStyle/>
                    <a:p>
                      <a:endParaRPr lang="fr-FR" dirty="0"/>
                    </a:p>
                  </a:txBody>
                  <a:tcPr/>
                </a:tc>
                <a:tc vMerge="1">
                  <a:txBody>
                    <a:bodyPr/>
                    <a:lstStyle/>
                    <a:p>
                      <a:endParaRPr lang="fr-FR" dirty="0"/>
                    </a:p>
                  </a:txBody>
                  <a:tcPr/>
                </a:tc>
                <a:tc>
                  <a:txBody>
                    <a:bodyPr/>
                    <a:lstStyle/>
                    <a:p>
                      <a:r>
                        <a:rPr lang="fr-FR" sz="3200" dirty="0"/>
                        <a:t>2.2 Bail à construction visant l’extension du CISP</a:t>
                      </a:r>
                    </a:p>
                    <a:p>
                      <a:r>
                        <a:rPr lang="fr-FR" sz="3200" dirty="0"/>
                        <a:t>Loyer annuel : à compter 06/2015</a:t>
                      </a:r>
                    </a:p>
                  </a:txBody>
                  <a:tcPr marL="137160" marR="137160" marT="68580" marB="68580"/>
                </a:tc>
                <a:tc>
                  <a:txBody>
                    <a:bodyPr/>
                    <a:lstStyle/>
                    <a:p>
                      <a:pPr algn="r"/>
                      <a:r>
                        <a:rPr lang="fr-FR" sz="3200" dirty="0"/>
                        <a:t>20 000 €</a:t>
                      </a:r>
                    </a:p>
                  </a:txBody>
                  <a:tcPr marL="137160" marR="137160" marT="68580" marB="68580"/>
                </a:tc>
                <a:extLst>
                  <a:ext uri="{0D108BD9-81ED-4DB2-BD59-A6C34878D82A}">
                    <a16:rowId xmlns:a16="http://schemas.microsoft.com/office/drawing/2014/main" val="1099583488"/>
                  </a:ext>
                </a:extLst>
              </a:tr>
              <a:tr h="1319623">
                <a:tc rowSpan="2">
                  <a:txBody>
                    <a:bodyPr/>
                    <a:lstStyle/>
                    <a:p>
                      <a:r>
                        <a:rPr lang="fr-FR" sz="3200" dirty="0"/>
                        <a:t>SCI </a:t>
                      </a:r>
                      <a:r>
                        <a:rPr lang="fr-FR" sz="3200" cap="all" baseline="0" dirty="0"/>
                        <a:t>é</a:t>
                      </a:r>
                      <a:r>
                        <a:rPr lang="fr-FR" sz="3200" dirty="0"/>
                        <a:t>galité</a:t>
                      </a:r>
                    </a:p>
                  </a:txBody>
                  <a:tcPr marL="137160" marR="137160" marT="68580" marB="68580"/>
                </a:tc>
                <a:tc rowSpan="2">
                  <a:txBody>
                    <a:bodyPr/>
                    <a:lstStyle/>
                    <a:p>
                      <a:r>
                        <a:rPr lang="fr-FR" sz="3200" dirty="0"/>
                        <a:t>Olivier ROGUET : Administrateur EHS / gérant de la SCI</a:t>
                      </a:r>
                    </a:p>
                  </a:txBody>
                  <a:tcPr marL="137160" marR="137160" marT="68580" marB="68580"/>
                </a:tc>
                <a:tc>
                  <a:txBody>
                    <a:bodyPr/>
                    <a:lstStyle/>
                    <a:p>
                      <a:r>
                        <a:rPr lang="fr-FR" sz="3200" dirty="0"/>
                        <a:t>2.3 Bail de 10 ans : 01/2015 à 01/2025</a:t>
                      </a:r>
                    </a:p>
                    <a:p>
                      <a:r>
                        <a:rPr lang="fr-FR" sz="3200" dirty="0"/>
                        <a:t>Loyer annuel = 16 000 € + charges 3019 €</a:t>
                      </a:r>
                    </a:p>
                  </a:txBody>
                  <a:tcPr marL="137160" marR="137160" marT="68580" marB="68580"/>
                </a:tc>
                <a:tc>
                  <a:txBody>
                    <a:bodyPr/>
                    <a:lstStyle/>
                    <a:p>
                      <a:pPr algn="r"/>
                      <a:r>
                        <a:rPr lang="fr-FR" sz="3200" dirty="0"/>
                        <a:t>19 019 €</a:t>
                      </a:r>
                    </a:p>
                  </a:txBody>
                  <a:tcPr marL="137160" marR="137160" marT="68580" marB="68580"/>
                </a:tc>
                <a:extLst>
                  <a:ext uri="{0D108BD9-81ED-4DB2-BD59-A6C34878D82A}">
                    <a16:rowId xmlns:a16="http://schemas.microsoft.com/office/drawing/2014/main" val="3850120086"/>
                  </a:ext>
                </a:extLst>
              </a:tr>
              <a:tr h="2478607">
                <a:tc vMerge="1">
                  <a:txBody>
                    <a:bodyPr/>
                    <a:lstStyle/>
                    <a:p>
                      <a:endParaRPr lang="fr-FR" dirty="0"/>
                    </a:p>
                  </a:txBody>
                  <a:tcPr/>
                </a:tc>
                <a:tc vMerge="1">
                  <a:txBody>
                    <a:bodyPr/>
                    <a:lstStyle/>
                    <a:p>
                      <a:endParaRPr lang="fr-FR" dirty="0"/>
                    </a:p>
                  </a:txBody>
                  <a:tcPr/>
                </a:tc>
                <a:tc>
                  <a:txBody>
                    <a:bodyPr/>
                    <a:lstStyle/>
                    <a:p>
                      <a:r>
                        <a:rPr lang="fr-FR" sz="3200" dirty="0"/>
                        <a:t>2.4 Avance de trésorerie</a:t>
                      </a:r>
                    </a:p>
                    <a:p>
                      <a:r>
                        <a:rPr lang="fr-FR" sz="3200" dirty="0"/>
                        <a:t>Convention datant du 26/01/2015 pour un montant initial de 460 k€</a:t>
                      </a:r>
                    </a:p>
                    <a:p>
                      <a:r>
                        <a:rPr lang="fr-FR" sz="3200" dirty="0"/>
                        <a:t>Intérêts livret A</a:t>
                      </a:r>
                    </a:p>
                  </a:txBody>
                  <a:tcPr marL="137160" marR="137160" marT="68580" marB="68580"/>
                </a:tc>
                <a:tc>
                  <a:txBody>
                    <a:bodyPr/>
                    <a:lstStyle/>
                    <a:p>
                      <a:pPr algn="r"/>
                      <a:r>
                        <a:rPr lang="fr-FR" sz="3200" dirty="0"/>
                        <a:t>225 053 €</a:t>
                      </a:r>
                    </a:p>
                  </a:txBody>
                  <a:tcPr marL="137160" marR="137160" marT="68580" marB="68580"/>
                </a:tc>
                <a:extLst>
                  <a:ext uri="{0D108BD9-81ED-4DB2-BD59-A6C34878D82A}">
                    <a16:rowId xmlns:a16="http://schemas.microsoft.com/office/drawing/2014/main" val="2860361567"/>
                  </a:ext>
                </a:extLst>
              </a:tr>
            </a:tbl>
          </a:graphicData>
        </a:graphic>
      </p:graphicFrame>
    </p:spTree>
    <p:extLst>
      <p:ext uri="{BB962C8B-B14F-4D97-AF65-F5344CB8AC3E}">
        <p14:creationId xmlns:p14="http://schemas.microsoft.com/office/powerpoint/2010/main" val="10128137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54F8213-828A-4F6A-9524-F210665E9E1B}"/>
              </a:ext>
            </a:extLst>
          </p:cNvPr>
          <p:cNvSpPr>
            <a:spLocks noGrp="1"/>
          </p:cNvSpPr>
          <p:nvPr>
            <p:ph type="ftr" sz="quarter" idx="17"/>
          </p:nvPr>
        </p:nvSpPr>
        <p:spPr/>
        <p:txBody>
          <a:bodyPr/>
          <a:lstStyle/>
          <a:p>
            <a:pPr defTabSz="1371600"/>
            <a:r>
              <a:rPr lang="fr-FR" dirty="0">
                <a:solidFill>
                  <a:srgbClr val="A5A5A5"/>
                </a:solidFill>
                <a:latin typeface="Calibri" panose="020F0502020204030204"/>
              </a:rPr>
              <a:t>Ajouter un pied de page</a:t>
            </a:r>
          </a:p>
        </p:txBody>
      </p:sp>
      <p:sp>
        <p:nvSpPr>
          <p:cNvPr id="3" name="Espace réservé du numéro de diapositive 2">
            <a:extLst>
              <a:ext uri="{FF2B5EF4-FFF2-40B4-BE49-F238E27FC236}">
                <a16:creationId xmlns:a16="http://schemas.microsoft.com/office/drawing/2014/main" id="{ED5F1596-31D7-458A-AE35-3CF6C57711BC}"/>
              </a:ext>
            </a:extLst>
          </p:cNvPr>
          <p:cNvSpPr>
            <a:spLocks noGrp="1"/>
          </p:cNvSpPr>
          <p:nvPr>
            <p:ph type="sldNum" sz="quarter" idx="18"/>
          </p:nvPr>
        </p:nvSpPr>
        <p:spPr/>
        <p:txBody>
          <a:bodyPr/>
          <a:lstStyle/>
          <a:p>
            <a:pPr defTabSz="1371600"/>
            <a:fld id="{8699F50C-BE38-4BD0-BA84-9B090E1F2B9B}" type="slidenum">
              <a:rPr lang="fr-FR">
                <a:solidFill>
                  <a:srgbClr val="A5A5A5"/>
                </a:solidFill>
                <a:latin typeface="Calibri" panose="020F0502020204030204"/>
              </a:rPr>
              <a:pPr defTabSz="1371600"/>
              <a:t>52</a:t>
            </a:fld>
            <a:endParaRPr lang="fr-FR" dirty="0">
              <a:solidFill>
                <a:srgbClr val="A5A5A5"/>
              </a:solidFill>
              <a:latin typeface="Calibri" panose="020F0502020204030204"/>
            </a:endParaRPr>
          </a:p>
        </p:txBody>
      </p:sp>
      <p:sp>
        <p:nvSpPr>
          <p:cNvPr id="4" name="Titre 3">
            <a:extLst>
              <a:ext uri="{FF2B5EF4-FFF2-40B4-BE49-F238E27FC236}">
                <a16:creationId xmlns:a16="http://schemas.microsoft.com/office/drawing/2014/main" id="{43C5B72D-B807-4BB2-9C9D-1C70E282DF14}"/>
              </a:ext>
            </a:extLst>
          </p:cNvPr>
          <p:cNvSpPr>
            <a:spLocks noGrp="1"/>
          </p:cNvSpPr>
          <p:nvPr>
            <p:ph type="title"/>
          </p:nvPr>
        </p:nvSpPr>
        <p:spPr/>
        <p:txBody>
          <a:bodyPr/>
          <a:lstStyle/>
          <a:p>
            <a:r>
              <a:rPr lang="fr-FR" dirty="0"/>
              <a:t>Rapport spécial sur les conventions</a:t>
            </a:r>
          </a:p>
        </p:txBody>
      </p:sp>
      <p:sp>
        <p:nvSpPr>
          <p:cNvPr id="5" name="Espace réservé du contenu 4">
            <a:extLst>
              <a:ext uri="{FF2B5EF4-FFF2-40B4-BE49-F238E27FC236}">
                <a16:creationId xmlns:a16="http://schemas.microsoft.com/office/drawing/2014/main" id="{873C6EDC-9431-42C9-BD8F-1DBE42B4E57F}"/>
              </a:ext>
            </a:extLst>
          </p:cNvPr>
          <p:cNvSpPr>
            <a:spLocks noGrp="1"/>
          </p:cNvSpPr>
          <p:nvPr>
            <p:ph idx="1"/>
          </p:nvPr>
        </p:nvSpPr>
        <p:spPr/>
        <p:txBody>
          <a:bodyPr/>
          <a:lstStyle/>
          <a:p>
            <a:pPr marL="0" indent="0" algn="just">
              <a:spcBef>
                <a:spcPts val="2700"/>
              </a:spcBef>
              <a:buNone/>
            </a:pPr>
            <a:r>
              <a:rPr lang="fr-FR" dirty="0">
                <a:solidFill>
                  <a:schemeClr val="accent1">
                    <a:lumMod val="75000"/>
                    <a:lumOff val="25000"/>
                  </a:schemeClr>
                </a:solidFill>
              </a:rPr>
              <a:t>3. Conventions </a:t>
            </a:r>
            <a:r>
              <a:rPr lang="fr-FR" dirty="0">
                <a:solidFill>
                  <a:srgbClr val="0937C9"/>
                </a:solidFill>
              </a:rPr>
              <a:t>entrant dans le cadre de l’article L 313-25 du CASF</a:t>
            </a:r>
          </a:p>
          <a:p>
            <a:pPr marL="0" indent="0">
              <a:buNone/>
            </a:pPr>
            <a:r>
              <a:rPr lang="fr-FR" dirty="0"/>
              <a:t>Conventions auxquelles sont partis les membres de la famille des administrateurs, des cadres dirigeants et des Directeurs d’Établissements Sociaux et Médico-Sociaux qui sont salariés par le même organisme gestionnaire</a:t>
            </a:r>
          </a:p>
          <a:p>
            <a:pPr marL="0" indent="0">
              <a:buNone/>
            </a:pPr>
            <a:endParaRPr lang="fr-FR" dirty="0"/>
          </a:p>
          <a:p>
            <a:pPr>
              <a:buFontTx/>
              <a:buChar char="-"/>
            </a:pPr>
            <a:r>
              <a:rPr lang="fr-FR" dirty="0"/>
              <a:t>Rémunération des directeurs (10)	600 040 €</a:t>
            </a:r>
          </a:p>
          <a:p>
            <a:pPr marL="0" indent="0">
              <a:buNone/>
            </a:pPr>
            <a:endParaRPr lang="fr-FR" dirty="0"/>
          </a:p>
          <a:p>
            <a:pPr marL="0" indent="0">
              <a:buNone/>
            </a:pPr>
            <a:endParaRPr lang="fr-FR" dirty="0"/>
          </a:p>
          <a:p>
            <a:pPr marL="0" indent="0">
              <a:buNone/>
            </a:pPr>
            <a:endParaRPr lang="fr-FR" dirty="0"/>
          </a:p>
        </p:txBody>
      </p:sp>
    </p:spTree>
    <p:extLst>
      <p:ext uri="{BB962C8B-B14F-4D97-AF65-F5344CB8AC3E}">
        <p14:creationId xmlns:p14="http://schemas.microsoft.com/office/powerpoint/2010/main" val="31382391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228600" y="5905501"/>
            <a:ext cx="15621000" cy="0"/>
          </a:xfrm>
          <a:prstGeom prst="line">
            <a:avLst/>
          </a:prstGeom>
          <a:ln w="28575" cap="flat">
            <a:solidFill>
              <a:srgbClr val="213A63"/>
            </a:solidFill>
            <a:prstDash val="solid"/>
            <a:headEnd type="none" w="sm" len="sm"/>
            <a:tailEnd type="none" w="sm" len="sm"/>
          </a:ln>
        </p:spPr>
      </p:sp>
      <p:sp>
        <p:nvSpPr>
          <p:cNvPr id="6" name="TextBox 6"/>
          <p:cNvSpPr txBox="1"/>
          <p:nvPr/>
        </p:nvSpPr>
        <p:spPr>
          <a:xfrm>
            <a:off x="990600" y="3695700"/>
            <a:ext cx="13792200" cy="1725088"/>
          </a:xfrm>
          <a:prstGeom prst="rect">
            <a:avLst/>
          </a:prstGeom>
        </p:spPr>
        <p:txBody>
          <a:bodyPr wrap="square" lIns="0" tIns="0" rIns="0" bIns="0" rtlCol="0" anchor="t">
            <a:spAutoFit/>
          </a:bodyPr>
          <a:lstStyle/>
          <a:p>
            <a:r>
              <a:rPr lang="en-US" sz="5605" spc="112" dirty="0" smtClean="0">
                <a:solidFill>
                  <a:srgbClr val="213A63"/>
                </a:solidFill>
                <a:latin typeface="Anton"/>
                <a:ea typeface="Anton"/>
                <a:cs typeface="Anton"/>
                <a:sym typeface="Anton"/>
              </a:rPr>
              <a:t>7. Questions </a:t>
            </a:r>
            <a:r>
              <a:rPr lang="en-US" sz="5605" spc="112" dirty="0" err="1" smtClean="0">
                <a:solidFill>
                  <a:srgbClr val="213A63"/>
                </a:solidFill>
                <a:latin typeface="Anton"/>
                <a:ea typeface="Anton"/>
                <a:cs typeface="Anton"/>
                <a:sym typeface="Anton"/>
              </a:rPr>
              <a:t>diverses</a:t>
            </a:r>
            <a:endParaRPr lang="en-US" sz="5605" spc="112" dirty="0" smtClean="0">
              <a:solidFill>
                <a:srgbClr val="213A63"/>
              </a:solidFill>
              <a:latin typeface="Anton"/>
              <a:ea typeface="Anton"/>
              <a:cs typeface="Anton"/>
              <a:sym typeface="Anton"/>
            </a:endParaRPr>
          </a:p>
          <a:p>
            <a:r>
              <a:rPr lang="en-US" sz="5605" spc="112" dirty="0" smtClean="0">
                <a:solidFill>
                  <a:srgbClr val="213A63"/>
                </a:solidFill>
                <a:latin typeface="Anton"/>
                <a:ea typeface="Anton"/>
                <a:cs typeface="Anton"/>
                <a:sym typeface="Anton"/>
              </a:rPr>
              <a:t>- </a:t>
            </a:r>
            <a:r>
              <a:rPr lang="en-US" sz="4400" spc="112" dirty="0" smtClean="0">
                <a:solidFill>
                  <a:srgbClr val="213A63"/>
                </a:solidFill>
                <a:latin typeface="Anton"/>
                <a:ea typeface="Anton"/>
                <a:cs typeface="Anton"/>
                <a:sym typeface="Anton"/>
              </a:rPr>
              <a:t>Ne </a:t>
            </a:r>
            <a:r>
              <a:rPr lang="en-US" sz="4400" spc="112" dirty="0" err="1" smtClean="0">
                <a:solidFill>
                  <a:srgbClr val="213A63"/>
                </a:solidFill>
                <a:latin typeface="Anton"/>
                <a:ea typeface="Anton"/>
                <a:cs typeface="Anton"/>
                <a:sym typeface="Anton"/>
              </a:rPr>
              <a:t>faisant</a:t>
            </a:r>
            <a:r>
              <a:rPr lang="en-US" sz="4400" spc="112" dirty="0" smtClean="0">
                <a:solidFill>
                  <a:srgbClr val="213A63"/>
                </a:solidFill>
                <a:latin typeface="Anton"/>
                <a:ea typeface="Anton"/>
                <a:cs typeface="Anton"/>
                <a:sym typeface="Anton"/>
              </a:rPr>
              <a:t> pas </a:t>
            </a:r>
            <a:r>
              <a:rPr lang="en-US" sz="4400" spc="112" dirty="0" err="1" smtClean="0">
                <a:solidFill>
                  <a:srgbClr val="213A63"/>
                </a:solidFill>
                <a:latin typeface="Anton"/>
                <a:ea typeface="Anton"/>
                <a:cs typeface="Anton"/>
                <a:sym typeface="Anton"/>
              </a:rPr>
              <a:t>l’objet</a:t>
            </a:r>
            <a:r>
              <a:rPr lang="en-US" sz="4400" spc="112" dirty="0" smtClean="0">
                <a:solidFill>
                  <a:srgbClr val="213A63"/>
                </a:solidFill>
                <a:latin typeface="Anton"/>
                <a:ea typeface="Anton"/>
                <a:cs typeface="Anton"/>
                <a:sym typeface="Anton"/>
              </a:rPr>
              <a:t> de </a:t>
            </a:r>
            <a:r>
              <a:rPr lang="en-US" sz="4400" spc="112" dirty="0" err="1" smtClean="0">
                <a:solidFill>
                  <a:srgbClr val="213A63"/>
                </a:solidFill>
                <a:latin typeface="Anton"/>
                <a:ea typeface="Anton"/>
                <a:cs typeface="Anton"/>
                <a:sym typeface="Anton"/>
              </a:rPr>
              <a:t>décision</a:t>
            </a:r>
            <a:endParaRPr lang="en-US" sz="5605" spc="112" dirty="0" smtClean="0">
              <a:solidFill>
                <a:srgbClr val="213A63"/>
              </a:solidFill>
              <a:latin typeface="Anton"/>
              <a:ea typeface="Anton"/>
              <a:cs typeface="Anton"/>
              <a:sym typeface="Anton"/>
            </a:endParaRPr>
          </a:p>
        </p:txBody>
      </p:sp>
    </p:spTree>
    <p:extLst>
      <p:ext uri="{BB962C8B-B14F-4D97-AF65-F5344CB8AC3E}">
        <p14:creationId xmlns:p14="http://schemas.microsoft.com/office/powerpoint/2010/main" val="401843882"/>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flipV="1">
            <a:off x="-152400" y="1790700"/>
            <a:ext cx="13639800" cy="76200"/>
          </a:xfrm>
          <a:prstGeom prst="line">
            <a:avLst/>
          </a:prstGeom>
          <a:ln w="28575" cap="flat">
            <a:solidFill>
              <a:srgbClr val="213A63"/>
            </a:solidFill>
            <a:prstDash val="solid"/>
            <a:headEnd type="none" w="sm" len="sm"/>
            <a:tailEnd type="none" w="sm" len="sm"/>
          </a:ln>
        </p:spPr>
      </p:sp>
      <p:sp>
        <p:nvSpPr>
          <p:cNvPr id="6" name="TextBox 6"/>
          <p:cNvSpPr txBox="1"/>
          <p:nvPr/>
        </p:nvSpPr>
        <p:spPr>
          <a:xfrm>
            <a:off x="609600" y="807937"/>
            <a:ext cx="13792200" cy="862544"/>
          </a:xfrm>
          <a:prstGeom prst="rect">
            <a:avLst/>
          </a:prstGeom>
        </p:spPr>
        <p:txBody>
          <a:bodyPr wrap="square" lIns="0" tIns="0" rIns="0" bIns="0" rtlCol="0" anchor="t">
            <a:spAutoFit/>
          </a:bodyPr>
          <a:lstStyle/>
          <a:p>
            <a:r>
              <a:rPr lang="en-US" sz="5605" spc="112" dirty="0" smtClean="0">
                <a:solidFill>
                  <a:srgbClr val="213A63"/>
                </a:solidFill>
                <a:latin typeface="Anton"/>
                <a:ea typeface="Anton"/>
                <a:cs typeface="Anton"/>
                <a:sym typeface="Anton"/>
              </a:rPr>
              <a:t>Merci de </a:t>
            </a:r>
            <a:r>
              <a:rPr lang="en-US" sz="5605" spc="112" dirty="0" err="1" smtClean="0">
                <a:solidFill>
                  <a:srgbClr val="213A63"/>
                </a:solidFill>
                <a:latin typeface="Anton"/>
                <a:ea typeface="Anton"/>
                <a:cs typeface="Anton"/>
                <a:sym typeface="Anton"/>
              </a:rPr>
              <a:t>votre</a:t>
            </a:r>
            <a:r>
              <a:rPr lang="en-US" sz="5605" spc="112" dirty="0" smtClean="0">
                <a:solidFill>
                  <a:srgbClr val="213A63"/>
                </a:solidFill>
                <a:latin typeface="Anton"/>
                <a:ea typeface="Anton"/>
                <a:cs typeface="Anton"/>
                <a:sym typeface="Anton"/>
              </a:rPr>
              <a:t> implication </a:t>
            </a:r>
            <a:r>
              <a:rPr lang="en-US" sz="5605" spc="112" dirty="0" err="1" smtClean="0">
                <a:solidFill>
                  <a:srgbClr val="213A63"/>
                </a:solidFill>
                <a:latin typeface="Anton"/>
                <a:ea typeface="Anton"/>
                <a:cs typeface="Anton"/>
                <a:sym typeface="Anton"/>
              </a:rPr>
              <a:t>auprès</a:t>
            </a:r>
            <a:r>
              <a:rPr lang="en-US" sz="5605" spc="112" dirty="0" smtClean="0">
                <a:solidFill>
                  <a:srgbClr val="213A63"/>
                </a:solidFill>
                <a:latin typeface="Anton"/>
                <a:ea typeface="Anton"/>
                <a:cs typeface="Anton"/>
                <a:sym typeface="Anton"/>
              </a:rPr>
              <a:t> </a:t>
            </a:r>
            <a:r>
              <a:rPr lang="en-US" sz="5605" spc="112" dirty="0" err="1" smtClean="0">
                <a:solidFill>
                  <a:srgbClr val="213A63"/>
                </a:solidFill>
                <a:latin typeface="Anton"/>
                <a:ea typeface="Anton"/>
                <a:cs typeface="Anton"/>
                <a:sym typeface="Anton"/>
              </a:rPr>
              <a:t>d’ehs</a:t>
            </a:r>
            <a:endParaRPr lang="en-US" sz="5605" spc="112" dirty="0" smtClean="0">
              <a:solidFill>
                <a:srgbClr val="213A63"/>
              </a:solidFill>
              <a:latin typeface="Anton"/>
              <a:ea typeface="Anton"/>
              <a:cs typeface="Anton"/>
              <a:sym typeface="Anton"/>
            </a:endParaRP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0255" y="97349"/>
            <a:ext cx="4718803" cy="3539102"/>
          </a:xfrm>
          <a:prstGeom prst="rect">
            <a:avLst/>
          </a:prstGeom>
        </p:spPr>
      </p:pic>
      <p:sp>
        <p:nvSpPr>
          <p:cNvPr id="9" name="Titre 1"/>
          <p:cNvSpPr txBox="1">
            <a:spLocks/>
          </p:cNvSpPr>
          <p:nvPr/>
        </p:nvSpPr>
        <p:spPr>
          <a:xfrm>
            <a:off x="1295400" y="2067868"/>
            <a:ext cx="12573428" cy="3187857"/>
          </a:xfrm>
          <a:prstGeom prst="rect">
            <a:avLst/>
          </a:prstGeom>
        </p:spPr>
        <p:txBody>
          <a:bodyPr vert="horz" lIns="137160" tIns="68580" rIns="137160" bIns="6858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defTabSz="1371600"/>
            <a:r>
              <a:rPr lang="fr-FR" dirty="0" smtClean="0">
                <a:solidFill>
                  <a:srgbClr val="1F497D"/>
                </a:solidFill>
                <a:latin typeface="Franklin Gothic Book" panose="020B0503020102020204"/>
              </a:rPr>
              <a:t>Pour partager notre repas, le Séquoia a préparé </a:t>
            </a:r>
          </a:p>
          <a:p>
            <a:pPr defTabSz="1371600"/>
            <a:r>
              <a:rPr lang="fr-FR" dirty="0" smtClean="0">
                <a:solidFill>
                  <a:srgbClr val="1F497D"/>
                </a:solidFill>
                <a:latin typeface="Franklin Gothic Book" panose="020B0503020102020204"/>
              </a:rPr>
              <a:t>un buffet.</a:t>
            </a:r>
          </a:p>
          <a:p>
            <a:pPr defTabSz="1371600"/>
            <a:endParaRPr lang="fr-FR" sz="2400" dirty="0">
              <a:solidFill>
                <a:srgbClr val="1F497D"/>
              </a:solidFill>
              <a:latin typeface="Franklin Gothic Book" panose="020B0503020102020204"/>
            </a:endParaRPr>
          </a:p>
          <a:p>
            <a:pPr defTabSz="1371600"/>
            <a:r>
              <a:rPr lang="fr-FR" dirty="0" smtClean="0">
                <a:solidFill>
                  <a:srgbClr val="1F497D"/>
                </a:solidFill>
                <a:latin typeface="Franklin Gothic Book" panose="020B0503020102020204"/>
              </a:rPr>
              <a:t>Bon appétit !</a:t>
            </a:r>
            <a:endParaRPr lang="fr-FR" sz="2800" dirty="0">
              <a:solidFill>
                <a:srgbClr val="1F497D"/>
              </a:solidFill>
              <a:latin typeface="Franklin Gothic Book" panose="020B0503020102020204"/>
            </a:endParaRPr>
          </a:p>
        </p:txBody>
      </p:sp>
      <p:sp>
        <p:nvSpPr>
          <p:cNvPr id="10" name="Titre 1"/>
          <p:cNvSpPr txBox="1">
            <a:spLocks/>
          </p:cNvSpPr>
          <p:nvPr/>
        </p:nvSpPr>
        <p:spPr>
          <a:xfrm>
            <a:off x="6019800" y="5653112"/>
            <a:ext cx="11202256" cy="3187857"/>
          </a:xfrm>
          <a:prstGeom prst="rect">
            <a:avLst/>
          </a:prstGeom>
        </p:spPr>
        <p:txBody>
          <a:bodyPr vert="horz" lIns="137160" tIns="68580" rIns="137160" bIns="68580" rtlCol="0" anchor="t">
            <a:normAutofit fontScale="850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defTabSz="1371600"/>
            <a:r>
              <a:rPr lang="fr-FR" sz="6600" dirty="0" smtClean="0">
                <a:solidFill>
                  <a:srgbClr val="1F497D"/>
                </a:solidFill>
                <a:latin typeface="Franklin Gothic Book" panose="020B0503020102020204"/>
              </a:rPr>
              <a:t>A 14h, poursuivons nos échanges table-ronde &amp; retour d’expériences </a:t>
            </a:r>
          </a:p>
          <a:p>
            <a:pPr defTabSz="1371600"/>
            <a:endParaRPr lang="fr-FR" sz="6600" dirty="0">
              <a:solidFill>
                <a:srgbClr val="1F497D"/>
              </a:solidFill>
              <a:latin typeface="Franklin Gothic Book" panose="020B0503020102020204"/>
            </a:endParaRPr>
          </a:p>
          <a:p>
            <a:pPr defTabSz="1371600"/>
            <a:r>
              <a:rPr lang="fr-FR" sz="6600" b="1" i="1" dirty="0" smtClean="0">
                <a:solidFill>
                  <a:srgbClr val="1F497D"/>
                </a:solidFill>
                <a:latin typeface="Franklin Gothic Book" panose="020B0503020102020204"/>
              </a:rPr>
              <a:t>Quand la gouvernance se partage, les talents aussi !</a:t>
            </a:r>
            <a:endParaRPr lang="fr-FR" sz="4800" b="1" i="1" dirty="0">
              <a:solidFill>
                <a:srgbClr val="1F497D"/>
              </a:solidFill>
              <a:latin typeface="Franklin Gothic Book" panose="020B0503020102020204"/>
            </a:endParaRPr>
          </a:p>
        </p:txBody>
      </p:sp>
      <p:pic>
        <p:nvPicPr>
          <p:cNvPr id="3" name="Image 2"/>
          <p:cNvPicPr>
            <a:picLocks noChangeAspect="1"/>
          </p:cNvPicPr>
          <p:nvPr/>
        </p:nvPicPr>
        <p:blipFill>
          <a:blip r:embed="rId3"/>
          <a:stretch>
            <a:fillRect/>
          </a:stretch>
        </p:blipFill>
        <p:spPr>
          <a:xfrm rot="21335360">
            <a:off x="696456" y="4600702"/>
            <a:ext cx="4531199" cy="5456319"/>
          </a:xfrm>
          <a:prstGeom prst="rect">
            <a:avLst/>
          </a:prstGeom>
        </p:spPr>
      </p:pic>
    </p:spTree>
    <p:extLst>
      <p:ext uri="{BB962C8B-B14F-4D97-AF65-F5344CB8AC3E}">
        <p14:creationId xmlns:p14="http://schemas.microsoft.com/office/powerpoint/2010/main" val="236194193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p:nvPr/>
        </p:nvSpPr>
        <p:spPr>
          <a:xfrm>
            <a:off x="1066800" y="1301731"/>
            <a:ext cx="9906000" cy="705321"/>
          </a:xfrm>
          <a:prstGeom prst="rect">
            <a:avLst/>
          </a:prstGeom>
        </p:spPr>
        <p:txBody>
          <a:bodyPr wrap="square" lIns="0" tIns="0" rIns="0" bIns="0" rtlCol="0" anchor="t">
            <a:spAutoFit/>
          </a:bodyPr>
          <a:lstStyle/>
          <a:p>
            <a:pPr algn="l">
              <a:lnSpc>
                <a:spcPts val="5549"/>
              </a:lnSpc>
            </a:pPr>
            <a:r>
              <a:rPr lang="en-US" sz="9600" spc="112" dirty="0" err="1" smtClean="0">
                <a:solidFill>
                  <a:srgbClr val="213A63"/>
                </a:solidFill>
                <a:latin typeface="Anton"/>
                <a:ea typeface="Anton"/>
                <a:cs typeface="Anton"/>
                <a:sym typeface="Anton"/>
              </a:rPr>
              <a:t>En</a:t>
            </a:r>
            <a:r>
              <a:rPr lang="en-US" sz="9600" spc="112" dirty="0" smtClean="0">
                <a:solidFill>
                  <a:srgbClr val="213A63"/>
                </a:solidFill>
                <a:latin typeface="Anton"/>
                <a:ea typeface="Anton"/>
                <a:cs typeface="Anton"/>
                <a:sym typeface="Anton"/>
              </a:rPr>
              <a:t> 2024, </a:t>
            </a:r>
            <a:r>
              <a:rPr lang="en-US" sz="9600" i="1" spc="112" dirty="0" smtClean="0">
                <a:solidFill>
                  <a:srgbClr val="213A63"/>
                </a:solidFill>
                <a:latin typeface="Anton"/>
                <a:ea typeface="Anton"/>
                <a:cs typeface="Anton"/>
                <a:sym typeface="Anton"/>
              </a:rPr>
              <a:t>ehs</a:t>
            </a:r>
            <a:r>
              <a:rPr lang="en-US" sz="9600" spc="112" dirty="0" smtClean="0">
                <a:solidFill>
                  <a:srgbClr val="213A63"/>
                </a:solidFill>
                <a:latin typeface="Anton"/>
                <a:ea typeface="Anton"/>
                <a:cs typeface="Anton"/>
                <a:sym typeface="Anton"/>
              </a:rPr>
              <a:t> a …</a:t>
            </a:r>
            <a:endParaRPr lang="en-US" sz="9600" spc="112" dirty="0">
              <a:solidFill>
                <a:srgbClr val="213A63"/>
              </a:solidFill>
              <a:latin typeface="Anton"/>
              <a:ea typeface="Anton"/>
              <a:cs typeface="Anton"/>
              <a:sym typeface="Anton"/>
            </a:endParaRPr>
          </a:p>
        </p:txBody>
      </p:sp>
      <p:graphicFrame>
        <p:nvGraphicFramePr>
          <p:cNvPr id="4" name="Diagramme 3"/>
          <p:cNvGraphicFramePr/>
          <p:nvPr>
            <p:extLst>
              <p:ext uri="{D42A27DB-BD31-4B8C-83A1-F6EECF244321}">
                <p14:modId xmlns:p14="http://schemas.microsoft.com/office/powerpoint/2010/main" val="1541789069"/>
              </p:ext>
            </p:extLst>
          </p:nvPr>
        </p:nvGraphicFramePr>
        <p:xfrm>
          <a:off x="228600" y="1301731"/>
          <a:ext cx="17907000" cy="8590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utoShape 2"/>
          <p:cNvSpPr/>
          <p:nvPr/>
        </p:nvSpPr>
        <p:spPr>
          <a:xfrm>
            <a:off x="-381000" y="2324100"/>
            <a:ext cx="11624749" cy="1188"/>
          </a:xfrm>
          <a:prstGeom prst="line">
            <a:avLst/>
          </a:prstGeom>
          <a:ln w="28575" cap="flat">
            <a:solidFill>
              <a:srgbClr val="213A63"/>
            </a:solidFill>
            <a:prstDash val="solid"/>
            <a:headEnd type="none" w="sm" len="sm"/>
            <a:tailEnd type="none" w="sm" len="sm"/>
          </a:ln>
        </p:spPr>
      </p:sp>
    </p:spTree>
    <p:extLst>
      <p:ext uri="{BB962C8B-B14F-4D97-AF65-F5344CB8AC3E}">
        <p14:creationId xmlns:p14="http://schemas.microsoft.com/office/powerpoint/2010/main" val="27491789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3" name="TextBox 6"/>
          <p:cNvSpPr txBox="1"/>
          <p:nvPr/>
        </p:nvSpPr>
        <p:spPr>
          <a:xfrm>
            <a:off x="609600" y="670964"/>
            <a:ext cx="11125200" cy="717569"/>
          </a:xfrm>
          <a:prstGeom prst="rect">
            <a:avLst/>
          </a:prstGeom>
        </p:spPr>
        <p:txBody>
          <a:bodyPr wrap="square" lIns="0" tIns="0" rIns="0" bIns="0" rtlCol="0" anchor="t">
            <a:spAutoFit/>
          </a:bodyPr>
          <a:lstStyle/>
          <a:p>
            <a:pPr algn="l">
              <a:lnSpc>
                <a:spcPts val="5549"/>
              </a:lnSpc>
            </a:pPr>
            <a:r>
              <a:rPr lang="en-US" sz="5605" spc="112" dirty="0" err="1" smtClean="0">
                <a:solidFill>
                  <a:schemeClr val="accent6">
                    <a:lumMod val="75000"/>
                  </a:schemeClr>
                </a:solidFill>
                <a:latin typeface="Anton"/>
                <a:ea typeface="Anton"/>
                <a:cs typeface="Anton"/>
                <a:sym typeface="Anton"/>
              </a:rPr>
              <a:t>Accompagner</a:t>
            </a:r>
            <a:r>
              <a:rPr lang="en-US" sz="5605" spc="112" dirty="0" smtClean="0">
                <a:solidFill>
                  <a:srgbClr val="213A63"/>
                </a:solidFill>
                <a:latin typeface="Anton"/>
                <a:ea typeface="Anton"/>
                <a:cs typeface="Anton"/>
                <a:sym typeface="Anton"/>
              </a:rPr>
              <a:t> </a:t>
            </a:r>
            <a:endParaRPr lang="en-US" sz="5605" spc="112" dirty="0">
              <a:solidFill>
                <a:srgbClr val="213A63"/>
              </a:solidFill>
              <a:latin typeface="Anton"/>
              <a:ea typeface="Anton"/>
              <a:cs typeface="Anton"/>
              <a:sym typeface="Anton"/>
            </a:endParaRPr>
          </a:p>
        </p:txBody>
      </p:sp>
      <p:sp>
        <p:nvSpPr>
          <p:cNvPr id="4" name="AutoShape 2"/>
          <p:cNvSpPr/>
          <p:nvPr/>
        </p:nvSpPr>
        <p:spPr>
          <a:xfrm>
            <a:off x="-457200" y="1562100"/>
            <a:ext cx="11624749" cy="1188"/>
          </a:xfrm>
          <a:prstGeom prst="line">
            <a:avLst/>
          </a:prstGeom>
          <a:ln w="28575" cap="flat">
            <a:solidFill>
              <a:srgbClr val="213A63"/>
            </a:solidFill>
            <a:prstDash val="solid"/>
            <a:headEnd type="none" w="sm" len="sm"/>
            <a:tailEnd type="none" w="sm" len="sm"/>
          </a:ln>
        </p:spPr>
      </p:sp>
      <p:pic>
        <p:nvPicPr>
          <p:cNvPr id="7" name="Image 6"/>
          <p:cNvPicPr>
            <a:picLocks noChangeAspect="1"/>
          </p:cNvPicPr>
          <p:nvPr/>
        </p:nvPicPr>
        <p:blipFill>
          <a:blip r:embed="rId2"/>
          <a:stretch>
            <a:fillRect/>
          </a:stretch>
        </p:blipFill>
        <p:spPr>
          <a:xfrm>
            <a:off x="-8467" y="1736855"/>
            <a:ext cx="9727997" cy="3552487"/>
          </a:xfrm>
          <a:prstGeom prst="rect">
            <a:avLst/>
          </a:prstGeom>
        </p:spPr>
      </p:pic>
      <p:graphicFrame>
        <p:nvGraphicFramePr>
          <p:cNvPr id="11" name="Tableau 10"/>
          <p:cNvGraphicFramePr>
            <a:graphicFrameLocks noGrp="1"/>
          </p:cNvGraphicFramePr>
          <p:nvPr>
            <p:extLst>
              <p:ext uri="{D42A27DB-BD31-4B8C-83A1-F6EECF244321}">
                <p14:modId xmlns:p14="http://schemas.microsoft.com/office/powerpoint/2010/main" val="2613099821"/>
              </p:ext>
            </p:extLst>
          </p:nvPr>
        </p:nvGraphicFramePr>
        <p:xfrm>
          <a:off x="8077200" y="4879908"/>
          <a:ext cx="9964892" cy="5393055"/>
        </p:xfrm>
        <a:graphic>
          <a:graphicData uri="http://schemas.openxmlformats.org/drawingml/2006/table">
            <a:tbl>
              <a:tblPr firstRow="1" firstCol="1" bandRow="1">
                <a:tableStyleId>{00A15C55-8517-42AA-B614-E9B94910E393}</a:tableStyleId>
              </a:tblPr>
              <a:tblGrid>
                <a:gridCol w="9964892">
                  <a:extLst>
                    <a:ext uri="{9D8B030D-6E8A-4147-A177-3AD203B41FA5}">
                      <a16:colId xmlns:a16="http://schemas.microsoft.com/office/drawing/2014/main" val="2814801108"/>
                    </a:ext>
                  </a:extLst>
                </a:gridCol>
              </a:tblGrid>
              <a:tr h="5393055">
                <a:tc>
                  <a:txBody>
                    <a:bodyPr/>
                    <a:lstStyle/>
                    <a:p>
                      <a:pPr algn="ctr">
                        <a:lnSpc>
                          <a:spcPct val="100000"/>
                        </a:lnSpc>
                        <a:spcBef>
                          <a:spcPts val="600"/>
                        </a:spcBef>
                        <a:spcAft>
                          <a:spcPts val="600"/>
                        </a:spcAft>
                      </a:pPr>
                      <a:r>
                        <a:rPr lang="fr-FR" sz="3600" kern="0" dirty="0">
                          <a:effectLst/>
                        </a:rPr>
                        <a:t>Chiffres clés 2024</a:t>
                      </a:r>
                    </a:p>
                    <a:p>
                      <a:pPr marL="342900" lvl="0" indent="-342900" algn="just">
                        <a:lnSpc>
                          <a:spcPct val="100000"/>
                        </a:lnSpc>
                        <a:spcBef>
                          <a:spcPts val="600"/>
                        </a:spcBef>
                        <a:spcAft>
                          <a:spcPts val="600"/>
                        </a:spcAft>
                        <a:buFont typeface="Wingdings" panose="05000000000000000000" pitchFamily="2" charset="2"/>
                        <a:buChar char=""/>
                      </a:pPr>
                      <a:r>
                        <a:rPr lang="fr-FR" sz="2400" b="1" dirty="0">
                          <a:effectLst/>
                        </a:rPr>
                        <a:t>639 personnes </a:t>
                      </a:r>
                      <a:r>
                        <a:rPr lang="fr-FR" sz="2400" b="0" dirty="0">
                          <a:effectLst/>
                        </a:rPr>
                        <a:t>en souffrance psychique accompagnées dont :</a:t>
                      </a:r>
                    </a:p>
                    <a:p>
                      <a:pPr marL="742950" lvl="1" indent="-285750" algn="just">
                        <a:lnSpc>
                          <a:spcPct val="100000"/>
                        </a:lnSpc>
                        <a:spcBef>
                          <a:spcPts val="600"/>
                        </a:spcBef>
                        <a:spcAft>
                          <a:spcPts val="600"/>
                        </a:spcAft>
                        <a:buFont typeface="Courier New" panose="02070309020205020404" pitchFamily="49" charset="0"/>
                        <a:buChar char="o"/>
                      </a:pPr>
                      <a:r>
                        <a:rPr lang="fr-FR" sz="2400" b="0" dirty="0">
                          <a:effectLst/>
                        </a:rPr>
                        <a:t>375 personnes accompagnées</a:t>
                      </a:r>
                    </a:p>
                    <a:p>
                      <a:pPr marL="742950" lvl="1" indent="-285750" algn="just">
                        <a:lnSpc>
                          <a:spcPct val="100000"/>
                        </a:lnSpc>
                        <a:spcBef>
                          <a:spcPts val="600"/>
                        </a:spcBef>
                        <a:spcAft>
                          <a:spcPts val="600"/>
                        </a:spcAft>
                        <a:buFont typeface="Courier New" panose="02070309020205020404" pitchFamily="49" charset="0"/>
                        <a:buChar char="o"/>
                      </a:pPr>
                      <a:r>
                        <a:rPr lang="fr-FR" sz="2400" b="0" dirty="0">
                          <a:effectLst/>
                        </a:rPr>
                        <a:t> 71 travailleurs accompagnés </a:t>
                      </a:r>
                    </a:p>
                    <a:p>
                      <a:pPr marL="742950" lvl="1" indent="-285750" algn="just">
                        <a:lnSpc>
                          <a:spcPct val="100000"/>
                        </a:lnSpc>
                        <a:spcBef>
                          <a:spcPts val="600"/>
                        </a:spcBef>
                        <a:spcAft>
                          <a:spcPts val="600"/>
                        </a:spcAft>
                        <a:buFont typeface="Courier New" panose="02070309020205020404" pitchFamily="49" charset="0"/>
                        <a:buChar char="o"/>
                      </a:pPr>
                      <a:r>
                        <a:rPr lang="fr-FR" sz="2400" b="0" dirty="0">
                          <a:effectLst/>
                        </a:rPr>
                        <a:t>264 adhérents de GEM</a:t>
                      </a:r>
                    </a:p>
                    <a:p>
                      <a:pPr marL="342900" lvl="0" indent="-342900" algn="just">
                        <a:lnSpc>
                          <a:spcPct val="100000"/>
                        </a:lnSpc>
                        <a:spcBef>
                          <a:spcPts val="600"/>
                        </a:spcBef>
                        <a:spcAft>
                          <a:spcPts val="600"/>
                        </a:spcAft>
                        <a:buFont typeface="Wingdings" panose="05000000000000000000" pitchFamily="2" charset="2"/>
                        <a:buChar char=""/>
                      </a:pPr>
                      <a:r>
                        <a:rPr lang="fr-FR" sz="2400" b="1" dirty="0">
                          <a:effectLst/>
                        </a:rPr>
                        <a:t>8 établissements et services</a:t>
                      </a:r>
                      <a:r>
                        <a:rPr lang="fr-FR" sz="2400" b="0" dirty="0">
                          <a:effectLst/>
                        </a:rPr>
                        <a:t> </a:t>
                      </a:r>
                    </a:p>
                    <a:p>
                      <a:pPr marL="742950" lvl="1" indent="-285750" algn="just">
                        <a:lnSpc>
                          <a:spcPct val="100000"/>
                        </a:lnSpc>
                        <a:spcBef>
                          <a:spcPts val="600"/>
                        </a:spcBef>
                        <a:spcAft>
                          <a:spcPts val="600"/>
                        </a:spcAft>
                        <a:buFont typeface="Courier New" panose="02070309020205020404" pitchFamily="49" charset="0"/>
                        <a:buChar char="o"/>
                      </a:pPr>
                      <a:r>
                        <a:rPr lang="fr-FR" sz="2400" b="0" dirty="0">
                          <a:effectLst/>
                        </a:rPr>
                        <a:t>93 places d’hébergement </a:t>
                      </a:r>
                    </a:p>
                    <a:p>
                      <a:pPr marL="742950" lvl="1" indent="-285750" algn="just">
                        <a:lnSpc>
                          <a:spcPct val="100000"/>
                        </a:lnSpc>
                        <a:spcBef>
                          <a:spcPts val="600"/>
                        </a:spcBef>
                        <a:spcAft>
                          <a:spcPts val="600"/>
                        </a:spcAft>
                        <a:buFont typeface="Courier New" panose="02070309020205020404" pitchFamily="49" charset="0"/>
                        <a:buChar char="o"/>
                      </a:pPr>
                      <a:r>
                        <a:rPr lang="fr-FR" sz="2400" b="0" dirty="0">
                          <a:effectLst/>
                        </a:rPr>
                        <a:t>92 places de logement répartis dans plus de 55 appartements</a:t>
                      </a:r>
                    </a:p>
                    <a:p>
                      <a:pPr marL="742950" lvl="1" indent="-285750" algn="just">
                        <a:lnSpc>
                          <a:spcPct val="100000"/>
                        </a:lnSpc>
                        <a:spcBef>
                          <a:spcPts val="600"/>
                        </a:spcBef>
                        <a:spcAft>
                          <a:spcPts val="600"/>
                        </a:spcAft>
                        <a:buFont typeface="Courier New" panose="02070309020205020404" pitchFamily="49" charset="0"/>
                        <a:buChar char="o"/>
                      </a:pPr>
                      <a:r>
                        <a:rPr lang="fr-FR" sz="2400" b="0" dirty="0">
                          <a:effectLst/>
                        </a:rPr>
                        <a:t>133 places d’accompagnement par des services à domicile </a:t>
                      </a:r>
                    </a:p>
                    <a:p>
                      <a:pPr marL="342900" lvl="0" indent="-342900" algn="just">
                        <a:lnSpc>
                          <a:spcPct val="100000"/>
                        </a:lnSpc>
                        <a:spcBef>
                          <a:spcPts val="600"/>
                        </a:spcBef>
                        <a:spcAft>
                          <a:spcPts val="600"/>
                        </a:spcAft>
                        <a:buFont typeface="Wingdings" panose="05000000000000000000" pitchFamily="2" charset="2"/>
                        <a:buChar char=""/>
                      </a:pPr>
                      <a:r>
                        <a:rPr lang="fr-FR" sz="2400" b="1" dirty="0">
                          <a:effectLst/>
                        </a:rPr>
                        <a:t>131 salariés</a:t>
                      </a:r>
                      <a:r>
                        <a:rPr lang="fr-FR" sz="2400" b="0" dirty="0">
                          <a:effectLst/>
                        </a:rPr>
                        <a:t>, </a:t>
                      </a:r>
                      <a:r>
                        <a:rPr lang="fr-FR" sz="2000" b="0" dirty="0">
                          <a:effectLst/>
                        </a:rPr>
                        <a:t>aux compétences complémentaires </a:t>
                      </a:r>
                      <a:endParaRPr lang="fr-FR" sz="2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776" marR="58776" marT="0" marB="0">
                    <a:solidFill>
                      <a:schemeClr val="accent1">
                        <a:lumMod val="75000"/>
                      </a:schemeClr>
                    </a:solidFill>
                  </a:tcPr>
                </a:tc>
                <a:extLst>
                  <a:ext uri="{0D108BD9-81ED-4DB2-BD59-A6C34878D82A}">
                    <a16:rowId xmlns:a16="http://schemas.microsoft.com/office/drawing/2014/main" val="4251837386"/>
                  </a:ext>
                </a:extLst>
              </a:tr>
            </a:tbl>
          </a:graphicData>
        </a:graphic>
      </p:graphicFrame>
      <p:sp>
        <p:nvSpPr>
          <p:cNvPr id="8" name="Rectangle 7"/>
          <p:cNvSpPr/>
          <p:nvPr/>
        </p:nvSpPr>
        <p:spPr>
          <a:xfrm>
            <a:off x="762000" y="6099107"/>
            <a:ext cx="6781800" cy="295465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ctr" eaLnBrk="0" fontAlgn="base" hangingPunct="0">
              <a:spcBef>
                <a:spcPct val="0"/>
              </a:spcBef>
              <a:spcAft>
                <a:spcPct val="0"/>
              </a:spcAft>
            </a:pPr>
            <a:r>
              <a:rPr lang="fr-FR" altLang="fr-FR" sz="2800" b="1" dirty="0">
                <a:solidFill>
                  <a:schemeClr val="tx1"/>
                </a:solidFill>
                <a:latin typeface="Leelawadee UI" panose="020B0502040204020203" pitchFamily="34" charset="-34"/>
                <a:ea typeface="Times New Roman" panose="02020603050405020304" pitchFamily="18" charset="0"/>
                <a:cs typeface="Leelawadee UI" panose="020B0502040204020203" pitchFamily="34" charset="-34"/>
              </a:rPr>
              <a:t>É</a:t>
            </a:r>
            <a:r>
              <a:rPr lang="fr-FR" altLang="fr-FR" sz="2800" b="1" dirty="0" smtClean="0">
                <a:solidFill>
                  <a:schemeClr val="tx1"/>
                </a:solidFill>
                <a:latin typeface="Leelawadee UI" panose="020B0502040204020203" pitchFamily="34" charset="-34"/>
                <a:ea typeface="Times New Roman" panose="02020603050405020304" pitchFamily="18" charset="0"/>
                <a:cs typeface="Leelawadee UI" panose="020B0502040204020203" pitchFamily="34" charset="-34"/>
              </a:rPr>
              <a:t>volution entre 2021 et 2024 </a:t>
            </a:r>
          </a:p>
          <a:p>
            <a:pPr marL="342900" lvl="0" indent="-342900" eaLnBrk="0" fontAlgn="base" hangingPunct="0">
              <a:spcBef>
                <a:spcPct val="0"/>
              </a:spcBef>
              <a:spcAft>
                <a:spcPct val="0"/>
              </a:spcAft>
              <a:buFont typeface="Arial" panose="020B0604020202020204" pitchFamily="34" charset="0"/>
              <a:buChar char="•"/>
            </a:pPr>
            <a:r>
              <a:rPr lang="fr-FR" altLang="fr-FR" sz="2800" dirty="0" smtClean="0">
                <a:solidFill>
                  <a:schemeClr val="tx1"/>
                </a:solidFill>
                <a:latin typeface="Leelawadee UI" panose="020B0502040204020203" pitchFamily="34" charset="-34"/>
                <a:ea typeface="Times New Roman" panose="02020603050405020304" pitchFamily="18" charset="0"/>
                <a:cs typeface="Leelawadee UI" panose="020B0502040204020203" pitchFamily="34" charset="-34"/>
              </a:rPr>
              <a:t>+ 25</a:t>
            </a:r>
            <a:r>
              <a:rPr lang="fr-FR" altLang="fr-FR" sz="2800" dirty="0">
                <a:solidFill>
                  <a:schemeClr val="tx1"/>
                </a:solidFill>
                <a:latin typeface="Leelawadee UI" panose="020B0502040204020203" pitchFamily="34" charset="-34"/>
                <a:ea typeface="Times New Roman" panose="02020603050405020304" pitchFamily="18" charset="0"/>
                <a:cs typeface="Leelawadee UI" panose="020B0502040204020203" pitchFamily="34" charset="-34"/>
              </a:rPr>
              <a:t>% de personnes accompagnées</a:t>
            </a:r>
          </a:p>
          <a:p>
            <a:pPr marL="342900" lvl="0" indent="-342900" eaLnBrk="0" fontAlgn="base" hangingPunct="0">
              <a:spcBef>
                <a:spcPct val="0"/>
              </a:spcBef>
              <a:spcAft>
                <a:spcPct val="0"/>
              </a:spcAft>
              <a:buFont typeface="Arial" panose="020B0604020202020204" pitchFamily="34" charset="0"/>
              <a:buChar char="•"/>
            </a:pPr>
            <a:r>
              <a:rPr lang="fr-FR" altLang="fr-FR" sz="2800" dirty="0" smtClean="0">
                <a:latin typeface="Leelawadee UI" panose="020B0502040204020203" pitchFamily="34" charset="-34"/>
                <a:cs typeface="Leelawadee UI" panose="020B0502040204020203" pitchFamily="34" charset="-34"/>
              </a:rPr>
              <a:t>+ 8</a:t>
            </a:r>
            <a:r>
              <a:rPr lang="fr-FR" altLang="fr-FR" sz="2800" dirty="0">
                <a:latin typeface="Leelawadee UI" panose="020B0502040204020203" pitchFamily="34" charset="-34"/>
                <a:cs typeface="Leelawadee UI" panose="020B0502040204020203" pitchFamily="34" charset="-34"/>
              </a:rPr>
              <a:t>% de places d’hébergement</a:t>
            </a:r>
          </a:p>
          <a:p>
            <a:pPr marL="342900" lvl="0" indent="-342900" eaLnBrk="0" fontAlgn="base" hangingPunct="0">
              <a:spcBef>
                <a:spcPct val="0"/>
              </a:spcBef>
              <a:spcAft>
                <a:spcPct val="0"/>
              </a:spcAft>
              <a:buFont typeface="Arial" panose="020B0604020202020204" pitchFamily="34" charset="0"/>
              <a:buChar char="•"/>
            </a:pPr>
            <a:r>
              <a:rPr lang="fr-FR" altLang="fr-FR" sz="2800" dirty="0" smtClean="0">
                <a:solidFill>
                  <a:schemeClr val="tx1"/>
                </a:solidFill>
                <a:latin typeface="Leelawadee UI" panose="020B0502040204020203" pitchFamily="34" charset="-34"/>
                <a:cs typeface="Leelawadee UI" panose="020B0502040204020203" pitchFamily="34" charset="-34"/>
              </a:rPr>
              <a:t>+ 37</a:t>
            </a:r>
            <a:r>
              <a:rPr lang="fr-FR" altLang="fr-FR" sz="2800" dirty="0">
                <a:solidFill>
                  <a:schemeClr val="tx1"/>
                </a:solidFill>
                <a:latin typeface="Leelawadee UI" panose="020B0502040204020203" pitchFamily="34" charset="-34"/>
                <a:cs typeface="Leelawadee UI" panose="020B0502040204020203" pitchFamily="34" charset="-34"/>
              </a:rPr>
              <a:t>% de places de logement </a:t>
            </a:r>
          </a:p>
          <a:p>
            <a:pPr marL="342900" lvl="0" indent="-342900" eaLnBrk="0" fontAlgn="base" hangingPunct="0">
              <a:spcBef>
                <a:spcPct val="0"/>
              </a:spcBef>
              <a:spcAft>
                <a:spcPct val="0"/>
              </a:spcAft>
              <a:buFont typeface="Arial" panose="020B0604020202020204" pitchFamily="34" charset="0"/>
              <a:buChar char="•"/>
            </a:pPr>
            <a:r>
              <a:rPr lang="fr-FR" altLang="fr-FR" sz="2800" dirty="0" smtClean="0">
                <a:latin typeface="Leelawadee UI" panose="020B0502040204020203" pitchFamily="34" charset="-34"/>
                <a:cs typeface="Leelawadee UI" panose="020B0502040204020203" pitchFamily="34" charset="-34"/>
              </a:rPr>
              <a:t>+ 13,6</a:t>
            </a:r>
            <a:r>
              <a:rPr lang="fr-FR" altLang="fr-FR" sz="2800" dirty="0">
                <a:latin typeface="Leelawadee UI" panose="020B0502040204020203" pitchFamily="34" charset="-34"/>
                <a:cs typeface="Leelawadee UI" panose="020B0502040204020203" pitchFamily="34" charset="-34"/>
              </a:rPr>
              <a:t>% de places d’accompagnement</a:t>
            </a:r>
          </a:p>
          <a:p>
            <a:pPr marL="342900" lvl="0" indent="-342900" eaLnBrk="0" fontAlgn="base" hangingPunct="0">
              <a:spcBef>
                <a:spcPct val="0"/>
              </a:spcBef>
              <a:spcAft>
                <a:spcPct val="0"/>
              </a:spcAft>
              <a:buFont typeface="Arial" panose="020B0604020202020204" pitchFamily="34" charset="0"/>
              <a:buChar char="•"/>
            </a:pPr>
            <a:endParaRPr lang="fr-FR" altLang="fr-FR" sz="1400" dirty="0">
              <a:solidFill>
                <a:schemeClr val="tx1"/>
              </a:solidFill>
              <a:latin typeface="Leelawadee UI" panose="020B0502040204020203" pitchFamily="34" charset="-34"/>
              <a:cs typeface="Leelawadee UI" panose="020B0502040204020203" pitchFamily="34" charset="-34"/>
            </a:endParaRPr>
          </a:p>
          <a:p>
            <a:pPr marL="457200" lvl="0" indent="-457200" eaLnBrk="0" fontAlgn="base" hangingPunct="0">
              <a:spcBef>
                <a:spcPct val="0"/>
              </a:spcBef>
              <a:spcAft>
                <a:spcPct val="0"/>
              </a:spcAft>
              <a:buFont typeface="Arial" panose="020B0604020202020204" pitchFamily="34" charset="0"/>
              <a:buChar char="•"/>
            </a:pPr>
            <a:r>
              <a:rPr lang="fr-FR" altLang="fr-FR" sz="2800" dirty="0" smtClean="0">
                <a:solidFill>
                  <a:schemeClr val="tx1"/>
                </a:solidFill>
              </a:rPr>
              <a:t>+</a:t>
            </a:r>
            <a:r>
              <a:rPr lang="fr-FR" altLang="fr-FR" sz="3200" dirty="0" smtClean="0">
                <a:solidFill>
                  <a:schemeClr val="tx1"/>
                </a:solidFill>
              </a:rPr>
              <a:t> </a:t>
            </a:r>
            <a:r>
              <a:rPr lang="fr-FR" altLang="fr-FR" sz="2800" dirty="0" smtClean="0">
                <a:latin typeface="Leelawadee UI" panose="020B0502040204020203" pitchFamily="34" charset="-34"/>
                <a:cs typeface="Leelawadee UI" panose="020B0502040204020203" pitchFamily="34" charset="-34"/>
              </a:rPr>
              <a:t>18</a:t>
            </a:r>
            <a:r>
              <a:rPr lang="fr-FR" altLang="fr-FR" sz="2800" dirty="0">
                <a:latin typeface="Leelawadee UI" panose="020B0502040204020203" pitchFamily="34" charset="-34"/>
                <a:cs typeface="Leelawadee UI" panose="020B0502040204020203" pitchFamily="34" charset="-34"/>
              </a:rPr>
              <a:t>% de salariés</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499549" y="2018111"/>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1143328"/>
            <a:ext cx="11125200" cy="717569"/>
          </a:xfrm>
          <a:prstGeom prst="rect">
            <a:avLst/>
          </a:prstGeom>
        </p:spPr>
        <p:txBody>
          <a:bodyPr wrap="square" lIns="0" tIns="0" rIns="0" bIns="0" rtlCol="0" anchor="t">
            <a:spAutoFit/>
          </a:bodyPr>
          <a:lstStyle/>
          <a:p>
            <a:pPr algn="l">
              <a:lnSpc>
                <a:spcPts val="5549"/>
              </a:lnSpc>
            </a:pPr>
            <a:r>
              <a:rPr lang="en-US" sz="5605" spc="112" dirty="0" err="1" smtClean="0">
                <a:solidFill>
                  <a:schemeClr val="accent6">
                    <a:lumMod val="75000"/>
                  </a:schemeClr>
                </a:solidFill>
                <a:latin typeface="Anton"/>
                <a:ea typeface="Anton"/>
                <a:cs typeface="Anton"/>
                <a:sym typeface="Anton"/>
              </a:rPr>
              <a:t>Expérimenter</a:t>
            </a:r>
            <a:r>
              <a:rPr lang="en-US" sz="5605" spc="112" dirty="0" smtClean="0">
                <a:solidFill>
                  <a:srgbClr val="213A63"/>
                </a:solidFill>
                <a:latin typeface="Anton"/>
                <a:ea typeface="Anton"/>
                <a:cs typeface="Anton"/>
                <a:sym typeface="Anton"/>
              </a:rPr>
              <a:t> </a:t>
            </a:r>
            <a:endParaRPr lang="en-US" sz="5605" spc="112" dirty="0">
              <a:solidFill>
                <a:srgbClr val="213A63"/>
              </a:solidFill>
              <a:latin typeface="Anton"/>
              <a:ea typeface="Anton"/>
              <a:cs typeface="Anton"/>
              <a:sym typeface="Anton"/>
            </a:endParaRPr>
          </a:p>
        </p:txBody>
      </p:sp>
      <p:pic>
        <p:nvPicPr>
          <p:cNvPr id="4" name="Image 3"/>
          <p:cNvPicPr>
            <a:picLocks noChangeAspect="1"/>
          </p:cNvPicPr>
          <p:nvPr/>
        </p:nvPicPr>
        <p:blipFill>
          <a:blip r:embed="rId2"/>
          <a:stretch>
            <a:fillRect/>
          </a:stretch>
        </p:blipFill>
        <p:spPr>
          <a:xfrm>
            <a:off x="1" y="3427707"/>
            <a:ext cx="12420600" cy="6630840"/>
          </a:xfrm>
          <a:prstGeom prst="rect">
            <a:avLst/>
          </a:prstGeom>
        </p:spPr>
      </p:pic>
      <p:pic>
        <p:nvPicPr>
          <p:cNvPr id="3" name="Image 2"/>
          <p:cNvPicPr>
            <a:picLocks noChangeAspect="1"/>
          </p:cNvPicPr>
          <p:nvPr/>
        </p:nvPicPr>
        <p:blipFill>
          <a:blip r:embed="rId3"/>
          <a:stretch>
            <a:fillRect/>
          </a:stretch>
        </p:blipFill>
        <p:spPr>
          <a:xfrm>
            <a:off x="9824013" y="114300"/>
            <a:ext cx="8463987" cy="4648200"/>
          </a:xfrm>
          <a:prstGeom prst="rect">
            <a:avLst/>
          </a:prstGeom>
        </p:spPr>
      </p:pic>
    </p:spTree>
    <p:extLst>
      <p:ext uri="{BB962C8B-B14F-4D97-AF65-F5344CB8AC3E}">
        <p14:creationId xmlns:p14="http://schemas.microsoft.com/office/powerpoint/2010/main" val="229506372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3F5"/>
        </a:solidFill>
        <a:effectLst/>
      </p:bgPr>
    </p:bg>
    <p:spTree>
      <p:nvGrpSpPr>
        <p:cNvPr id="1" name=""/>
        <p:cNvGrpSpPr/>
        <p:nvPr/>
      </p:nvGrpSpPr>
      <p:grpSpPr>
        <a:xfrm>
          <a:off x="0" y="0"/>
          <a:ext cx="0" cy="0"/>
          <a:chOff x="0" y="0"/>
          <a:chExt cx="0" cy="0"/>
        </a:xfrm>
      </p:grpSpPr>
      <p:sp>
        <p:nvSpPr>
          <p:cNvPr id="2" name="AutoShape 2"/>
          <p:cNvSpPr/>
          <p:nvPr/>
        </p:nvSpPr>
        <p:spPr>
          <a:xfrm>
            <a:off x="-499549" y="2018111"/>
            <a:ext cx="11624749" cy="1188"/>
          </a:xfrm>
          <a:prstGeom prst="line">
            <a:avLst/>
          </a:prstGeom>
          <a:ln w="28575" cap="flat">
            <a:solidFill>
              <a:srgbClr val="213A63"/>
            </a:solidFill>
            <a:prstDash val="solid"/>
            <a:headEnd type="none" w="sm" len="sm"/>
            <a:tailEnd type="none" w="sm" len="sm"/>
          </a:ln>
        </p:spPr>
      </p:sp>
      <p:sp>
        <p:nvSpPr>
          <p:cNvPr id="6" name="TextBox 6"/>
          <p:cNvSpPr txBox="1"/>
          <p:nvPr/>
        </p:nvSpPr>
        <p:spPr>
          <a:xfrm>
            <a:off x="381000" y="1143328"/>
            <a:ext cx="11125200" cy="717569"/>
          </a:xfrm>
          <a:prstGeom prst="rect">
            <a:avLst/>
          </a:prstGeom>
        </p:spPr>
        <p:txBody>
          <a:bodyPr wrap="square" lIns="0" tIns="0" rIns="0" bIns="0" rtlCol="0" anchor="t">
            <a:spAutoFit/>
          </a:bodyPr>
          <a:lstStyle/>
          <a:p>
            <a:pPr algn="l">
              <a:lnSpc>
                <a:spcPts val="5549"/>
              </a:lnSpc>
            </a:pPr>
            <a:r>
              <a:rPr lang="en-US" sz="5605" spc="112" dirty="0" err="1" smtClean="0">
                <a:solidFill>
                  <a:schemeClr val="accent6">
                    <a:lumMod val="75000"/>
                  </a:schemeClr>
                </a:solidFill>
                <a:latin typeface="Anton"/>
                <a:ea typeface="Anton"/>
                <a:cs typeface="Anton"/>
                <a:sym typeface="Anton"/>
              </a:rPr>
              <a:t>Célébrer</a:t>
            </a:r>
            <a:r>
              <a:rPr lang="en-US" sz="5605" spc="112" dirty="0" smtClean="0">
                <a:solidFill>
                  <a:srgbClr val="213A63"/>
                </a:solidFill>
                <a:latin typeface="Anton"/>
                <a:ea typeface="Anton"/>
                <a:cs typeface="Anton"/>
                <a:sym typeface="Anton"/>
              </a:rPr>
              <a:t> : 40 </a:t>
            </a:r>
            <a:r>
              <a:rPr lang="en-US" sz="5605" spc="112" dirty="0" err="1" smtClean="0">
                <a:solidFill>
                  <a:srgbClr val="213A63"/>
                </a:solidFill>
                <a:latin typeface="Anton"/>
                <a:ea typeface="Anton"/>
                <a:cs typeface="Anton"/>
                <a:sym typeface="Anton"/>
              </a:rPr>
              <a:t>ans</a:t>
            </a:r>
            <a:r>
              <a:rPr lang="en-US" sz="5605" spc="112" dirty="0" smtClean="0">
                <a:solidFill>
                  <a:srgbClr val="213A63"/>
                </a:solidFill>
                <a:latin typeface="Anton"/>
                <a:ea typeface="Anton"/>
                <a:cs typeface="Anton"/>
                <a:sym typeface="Anton"/>
              </a:rPr>
              <a:t> </a:t>
            </a:r>
            <a:endParaRPr lang="en-US" sz="5605" spc="112" dirty="0">
              <a:solidFill>
                <a:srgbClr val="213A63"/>
              </a:solidFill>
              <a:latin typeface="Anton"/>
              <a:ea typeface="Anton"/>
              <a:cs typeface="Anton"/>
              <a:sym typeface="Anton"/>
            </a:endParaRPr>
          </a:p>
        </p:txBody>
      </p:sp>
      <p:pic>
        <p:nvPicPr>
          <p:cNvPr id="9" name="Image 8"/>
          <p:cNvPicPr>
            <a:picLocks noChangeAspect="1"/>
          </p:cNvPicPr>
          <p:nvPr/>
        </p:nvPicPr>
        <p:blipFill>
          <a:blip r:embed="rId2"/>
          <a:stretch>
            <a:fillRect/>
          </a:stretch>
        </p:blipFill>
        <p:spPr>
          <a:xfrm>
            <a:off x="6096000" y="455819"/>
            <a:ext cx="7837445" cy="2092585"/>
          </a:xfrm>
          <a:prstGeom prst="rect">
            <a:avLst/>
          </a:prstGeom>
        </p:spPr>
      </p:pic>
      <p:pic>
        <p:nvPicPr>
          <p:cNvPr id="10" name="Image 9"/>
          <p:cNvPicPr>
            <a:picLocks noChangeAspect="1"/>
          </p:cNvPicPr>
          <p:nvPr/>
        </p:nvPicPr>
        <p:blipFill>
          <a:blip r:embed="rId3"/>
          <a:stretch>
            <a:fillRect/>
          </a:stretch>
        </p:blipFill>
        <p:spPr>
          <a:xfrm>
            <a:off x="609600" y="8023379"/>
            <a:ext cx="6999245" cy="1954519"/>
          </a:xfrm>
          <a:prstGeom prst="rect">
            <a:avLst/>
          </a:prstGeom>
        </p:spPr>
      </p:pic>
      <p:pic>
        <p:nvPicPr>
          <p:cNvPr id="11" name="Image 10"/>
          <p:cNvPicPr>
            <a:picLocks noChangeAspect="1"/>
          </p:cNvPicPr>
          <p:nvPr/>
        </p:nvPicPr>
        <p:blipFill>
          <a:blip r:embed="rId4"/>
          <a:stretch>
            <a:fillRect/>
          </a:stretch>
        </p:blipFill>
        <p:spPr>
          <a:xfrm>
            <a:off x="24063" y="2857500"/>
            <a:ext cx="8594558" cy="5165879"/>
          </a:xfrm>
          <a:prstGeom prst="rect">
            <a:avLst/>
          </a:prstGeom>
        </p:spPr>
      </p:pic>
      <p:pic>
        <p:nvPicPr>
          <p:cNvPr id="12" name="Image 11"/>
          <p:cNvPicPr>
            <a:picLocks noChangeAspect="1"/>
          </p:cNvPicPr>
          <p:nvPr/>
        </p:nvPicPr>
        <p:blipFill>
          <a:blip r:embed="rId5"/>
          <a:stretch>
            <a:fillRect/>
          </a:stretch>
        </p:blipFill>
        <p:spPr>
          <a:xfrm>
            <a:off x="8915400" y="4565653"/>
            <a:ext cx="9280556" cy="5412245"/>
          </a:xfrm>
          <a:prstGeom prst="rect">
            <a:avLst/>
          </a:prstGeom>
        </p:spPr>
      </p:pic>
      <p:sp>
        <p:nvSpPr>
          <p:cNvPr id="13" name="TextBox 8"/>
          <p:cNvSpPr txBox="1"/>
          <p:nvPr/>
        </p:nvSpPr>
        <p:spPr>
          <a:xfrm>
            <a:off x="8915400" y="3696711"/>
            <a:ext cx="8229600" cy="679673"/>
          </a:xfrm>
          <a:prstGeom prst="rect">
            <a:avLst/>
          </a:prstGeom>
        </p:spPr>
        <p:txBody>
          <a:bodyPr wrap="square" lIns="0" tIns="0" rIns="0" bIns="0" rtlCol="0" anchor="t">
            <a:spAutoFit/>
          </a:bodyPr>
          <a:lstStyle/>
          <a:p>
            <a:pPr marL="0" lvl="0" indent="0" algn="r">
              <a:lnSpc>
                <a:spcPts val="5256"/>
              </a:lnSpc>
              <a:spcBef>
                <a:spcPct val="0"/>
              </a:spcBef>
            </a:pPr>
            <a:r>
              <a:rPr lang="en-US" sz="5400" dirty="0" err="1" smtClean="0">
                <a:solidFill>
                  <a:srgbClr val="213A63"/>
                </a:solidFill>
                <a:latin typeface="Mistral" panose="03090702030407020403" pitchFamily="66" charset="0"/>
                <a:ea typeface="Brilliant Signature 1"/>
                <a:cs typeface="Brilliant Signature 1"/>
                <a:sym typeface="Brilliant Signature 1"/>
              </a:rPr>
              <a:t>Près</a:t>
            </a:r>
            <a:r>
              <a:rPr lang="en-US" sz="5400" dirty="0" smtClean="0">
                <a:solidFill>
                  <a:srgbClr val="213A63"/>
                </a:solidFill>
                <a:latin typeface="Mistral" panose="03090702030407020403" pitchFamily="66" charset="0"/>
                <a:ea typeface="Brilliant Signature 1"/>
                <a:cs typeface="Brilliant Signature 1"/>
                <a:sym typeface="Brilliant Signature 1"/>
              </a:rPr>
              <a:t> de 400 </a:t>
            </a:r>
            <a:r>
              <a:rPr lang="en-US" sz="5400" dirty="0" err="1" smtClean="0">
                <a:solidFill>
                  <a:srgbClr val="213A63"/>
                </a:solidFill>
                <a:latin typeface="Mistral" panose="03090702030407020403" pitchFamily="66" charset="0"/>
                <a:ea typeface="Brilliant Signature 1"/>
                <a:cs typeface="Brilliant Signature 1"/>
                <a:sym typeface="Brilliant Signature 1"/>
              </a:rPr>
              <a:t>personnes</a:t>
            </a:r>
            <a:r>
              <a:rPr lang="en-US" sz="5400" dirty="0" smtClean="0">
                <a:solidFill>
                  <a:srgbClr val="213A63"/>
                </a:solidFill>
                <a:latin typeface="Mistral" panose="03090702030407020403" pitchFamily="66" charset="0"/>
                <a:ea typeface="Brilliant Signature 1"/>
                <a:cs typeface="Brilliant Signature 1"/>
                <a:sym typeface="Brilliant Signature 1"/>
              </a:rPr>
              <a:t> </a:t>
            </a:r>
            <a:r>
              <a:rPr lang="en-US" sz="5400" dirty="0" err="1" smtClean="0">
                <a:solidFill>
                  <a:srgbClr val="213A63"/>
                </a:solidFill>
                <a:latin typeface="Mistral" panose="03090702030407020403" pitchFamily="66" charset="0"/>
                <a:ea typeface="Brilliant Signature 1"/>
                <a:cs typeface="Brilliant Signature 1"/>
                <a:sym typeface="Brilliant Signature 1"/>
              </a:rPr>
              <a:t>participantes</a:t>
            </a:r>
            <a:r>
              <a:rPr lang="en-US" sz="5400" dirty="0" smtClean="0">
                <a:solidFill>
                  <a:srgbClr val="213A63"/>
                </a:solidFill>
                <a:latin typeface="Mistral" panose="03090702030407020403" pitchFamily="66" charset="0"/>
                <a:ea typeface="Brilliant Signature 1"/>
                <a:cs typeface="Brilliant Signature 1"/>
                <a:sym typeface="Brilliant Signature 1"/>
              </a:rPr>
              <a:t> </a:t>
            </a:r>
            <a:endParaRPr lang="en-US" sz="5400" dirty="0">
              <a:solidFill>
                <a:srgbClr val="213A63"/>
              </a:solidFill>
              <a:latin typeface="Mistral" panose="03090702030407020403" pitchFamily="66" charset="0"/>
              <a:ea typeface="Brilliant Signature 1"/>
              <a:cs typeface="Brilliant Signature 1"/>
              <a:sym typeface="Brilliant Signature 1"/>
            </a:endParaRPr>
          </a:p>
        </p:txBody>
      </p:sp>
    </p:spTree>
    <p:extLst>
      <p:ext uri="{BB962C8B-B14F-4D97-AF65-F5344CB8AC3E}">
        <p14:creationId xmlns:p14="http://schemas.microsoft.com/office/powerpoint/2010/main" val="331168081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Custom 14">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0740350_TF00951641" id="{398CF668-C18C-42AD-928F-A65C6FB2C149}" vid="{B9E109C0-98BE-47DE-865D-28572859C76B}"/>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589</TotalTime>
  <Words>2875</Words>
  <Application>Microsoft Office PowerPoint</Application>
  <PresentationFormat>Personnalisé</PresentationFormat>
  <Paragraphs>787</Paragraphs>
  <Slides>54</Slides>
  <Notes>4</Notes>
  <HiddenSlides>0</HiddenSlides>
  <MMClips>0</MMClips>
  <ScaleCrop>false</ScaleCrop>
  <HeadingPairs>
    <vt:vector size="8" baseType="variant">
      <vt:variant>
        <vt:lpstr>Polices utilisées</vt:lpstr>
      </vt:variant>
      <vt:variant>
        <vt:i4>21</vt:i4>
      </vt:variant>
      <vt:variant>
        <vt:lpstr>Thème</vt:lpstr>
      </vt:variant>
      <vt:variant>
        <vt:i4>5</vt:i4>
      </vt:variant>
      <vt:variant>
        <vt:lpstr>Serveurs OLE incorporés</vt:lpstr>
      </vt:variant>
      <vt:variant>
        <vt:i4>1</vt:i4>
      </vt:variant>
      <vt:variant>
        <vt:lpstr>Titres des diapositives</vt:lpstr>
      </vt:variant>
      <vt:variant>
        <vt:i4>54</vt:i4>
      </vt:variant>
    </vt:vector>
  </HeadingPairs>
  <TitlesOfParts>
    <vt:vector size="81" baseType="lpstr">
      <vt:lpstr>Calibri Light</vt:lpstr>
      <vt:lpstr>Courier New</vt:lpstr>
      <vt:lpstr>Anton</vt:lpstr>
      <vt:lpstr>Wingdings 2</vt:lpstr>
      <vt:lpstr>Arial Black</vt:lpstr>
      <vt:lpstr>Glacial Indifference</vt:lpstr>
      <vt:lpstr>Arial</vt:lpstr>
      <vt:lpstr>Brilliant Signature 1</vt:lpstr>
      <vt:lpstr>Leelawadee UI</vt:lpstr>
      <vt:lpstr>Wingdings</vt:lpstr>
      <vt:lpstr>Wingdings 3</vt:lpstr>
      <vt:lpstr>Aptos</vt:lpstr>
      <vt:lpstr>Franklin Gothic Book</vt:lpstr>
      <vt:lpstr>Mistral</vt:lpstr>
      <vt:lpstr>Symbol</vt:lpstr>
      <vt:lpstr>Arial Rounded MT Bold</vt:lpstr>
      <vt:lpstr>Glacial Indifference Italics</vt:lpstr>
      <vt:lpstr>Calibri</vt:lpstr>
      <vt:lpstr>Arial Narrow</vt:lpstr>
      <vt:lpstr>Be Vietnam</vt:lpstr>
      <vt:lpstr>Times New Roman</vt:lpstr>
      <vt:lpstr>Office Theme</vt:lpstr>
      <vt:lpstr>2_Conception personnalisée</vt:lpstr>
      <vt:lpstr>1_Conception personnalisée</vt:lpstr>
      <vt:lpstr>Conception personnalisée</vt:lpstr>
      <vt:lpstr>Thème Office</vt:lpstr>
      <vt:lpstr>Feuille de calcul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Communication du Commissaire aux comptes sur les Comptes annuels arrêtés au 31/12/2024</vt:lpstr>
      <vt:lpstr>Mission du commissaire aux comptes</vt:lpstr>
      <vt:lpstr>Exercice 2024</vt:lpstr>
      <vt:lpstr>Rapport sur les comptes annuels</vt:lpstr>
      <vt:lpstr>Rapport sur les comptes annuels</vt:lpstr>
      <vt:lpstr>Rapport sur les comptes annuels</vt:lpstr>
      <vt:lpstr>Merci de votre attention</vt:lpstr>
      <vt:lpstr>Présentation PowerPoint</vt:lpstr>
      <vt:lpstr>Présentation PowerPoint</vt:lpstr>
      <vt:lpstr>Présentation PowerPoint</vt:lpstr>
      <vt:lpstr>Présentation PowerPoint</vt:lpstr>
      <vt:lpstr>Présentation PowerPoint</vt:lpstr>
      <vt:lpstr>Présentation PowerPoint</vt:lpstr>
      <vt:lpstr>Exercice 2024</vt:lpstr>
      <vt:lpstr>Rapport spécial sur les conventions</vt:lpstr>
      <vt:lpstr>Rapport spécial sur les conventions - 2024</vt:lpstr>
      <vt:lpstr>Rapport spécial sur les conventions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AG ehs 2025</dc:title>
  <dc:creator>Directrice</dc:creator>
  <cp:lastModifiedBy>Directrice</cp:lastModifiedBy>
  <cp:revision>78</cp:revision>
  <cp:lastPrinted>2025-06-12T12:25:40Z</cp:lastPrinted>
  <dcterms:created xsi:type="dcterms:W3CDTF">2006-08-16T00:00:00Z</dcterms:created>
  <dcterms:modified xsi:type="dcterms:W3CDTF">2025-06-12T16:30:19Z</dcterms:modified>
  <dc:identifier>DAGovMpnV6Q</dc:identifier>
</cp:coreProperties>
</file>